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94660"/>
  </p:normalViewPr>
  <p:slideViewPr>
    <p:cSldViewPr snapToGrid="0">
      <p:cViewPr varScale="1">
        <p:scale>
          <a:sx n="93" d="100"/>
          <a:sy n="93" d="100"/>
        </p:scale>
        <p:origin x="77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4C9668-FC51-496C-92ED-2D64CB7581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8FA6F3C-C73A-4A58-9C6C-D9D62EEAB8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11657BB-CEDF-45CA-B809-4DFD2E1FC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4616-94B6-40EA-85AB-8605C91D2E3B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18DC460-B741-4308-9533-BCAF1470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54D8B52-AD06-42E8-96F1-8452445C9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93B98-EBA5-4B81-9363-05D85FFAF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837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E1DA87-0F51-478F-8523-D8DD22340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5D71A15-89EE-4F64-B4DC-1A276C798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65B1C83-DDD5-4499-A31F-3696404BB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4616-94B6-40EA-85AB-8605C91D2E3B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35C7AA-FA7E-4B78-B6D4-F8622BF13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C8D90EF-4C45-4147-B092-CE8B50F9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93B98-EBA5-4B81-9363-05D85FFAF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9800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17C7B2-7DD3-4B99-AC70-D983445DF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1B7CB1A-41DF-4E2A-842A-B34B4611B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E3FE13E-C233-4666-A6B3-8287D27C2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4616-94B6-40EA-85AB-8605C91D2E3B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8007DA5-0247-420E-ACCE-4D8B84CC5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7C12EA-1667-4723-8F8A-47C36B9A2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93B98-EBA5-4B81-9363-05D85FFAF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4619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75EC37-4BDD-436B-92BE-6A4B5BF93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F36F1B4-CEF0-49D0-8F70-596C442398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22F853D-9A1F-4B21-B667-4F9FAF695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86D01CD-754F-41CC-977D-57B85954D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4616-94B6-40EA-85AB-8605C91D2E3B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95C09A0-A162-4E2C-95E7-C4557252F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B76F823-8975-4FB2-A239-7BF9F8F6B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93B98-EBA5-4B81-9363-05D85FFAF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2014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E96889-1589-41E9-8EFE-F9AAC0DA8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6EF48C1-8F64-4E18-9992-C6DC0049A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9D13297-FDF5-417D-A290-7C650CB07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0AF1751-68C3-4C11-85A1-F80332D6EE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6DEF220-E593-46AA-92D5-0DC4AEFA55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86454D5-D1AA-4E89-8F17-2F6D7AC5C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4616-94B6-40EA-85AB-8605C91D2E3B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357894D-18F8-44DC-A7D7-0F3710234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E52C6D9-A23A-41BA-B5A5-09805A386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93B98-EBA5-4B81-9363-05D85FFAF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8126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E3902B-16EC-4621-B960-C81303080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DB1956A-3BFC-4D53-99CE-A6CAD21F9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4616-94B6-40EA-85AB-8605C91D2E3B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7B4A06E-6111-4C26-AD20-39EA89C8B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6095025-23A3-4C70-845E-5369AD27D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93B98-EBA5-4B81-9363-05D85FFAF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440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1D5F5B0-C8F2-424F-B3F2-ED41F3F81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4616-94B6-40EA-85AB-8605C91D2E3B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9F02481-6DA5-4EA3-97DC-360861ACC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06CDC63-C4CD-4536-8706-73C5C0704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93B98-EBA5-4B81-9363-05D85FFAF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2302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B119EE-1A70-425C-BAE9-B74DBDF22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2DAC9F2-BD09-430A-B3D6-775AE29FF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7D16A4-71CE-4452-AD24-EFADACA34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19599F1-3E80-40B4-98B9-07156DBB4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4616-94B6-40EA-85AB-8605C91D2E3B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CE9C61A-6658-4389-AD50-615BD0822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C76B53D-6A38-4DE4-A12F-CEC6F9B4E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93B98-EBA5-4B81-9363-05D85FFAF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3021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4E2780-48E5-42BE-B081-DCDD7388F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3A6FBC7-A76D-49B9-B35E-2260267821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E098D33-1EC9-4EC9-8FB5-80FF5BABB1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DB75805-96D1-4EF4-BB1B-B138D5EED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4616-94B6-40EA-85AB-8605C91D2E3B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21FD7E0-169D-414E-8C01-3EA83377B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AA38B7D-CA6F-410A-818D-C34B8F362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93B98-EBA5-4B81-9363-05D85FFAF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262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D238F9-3204-45BD-BA24-7FCF7D2B1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1F48011-3705-4AC4-85D4-96BC79ACC1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828E62-0AC7-4088-AE8D-9FA311695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4616-94B6-40EA-85AB-8605C91D2E3B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37E35F1-F7BB-43E1-B625-298F61DE3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4905604-02EB-4C10-9454-8F6A98179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93B98-EBA5-4B81-9363-05D85FFAF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9194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0054D68-E0F8-4527-9A99-1830364123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1B6616B-F830-43E8-A44B-B25F2D7E8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E7E978-0DB1-4008-ADFE-057E7020C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4616-94B6-40EA-85AB-8605C91D2E3B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8433D1-A07D-4456-BF47-6C57ADAF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AC627DD-289A-4C81-AA85-875280DB9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93B98-EBA5-4B81-9363-05D85FFAF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5558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F94BE9F-8B3D-4051-817B-B409A64A0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F95ACD8-C512-422D-B1CC-18B30B311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4C8E959-4D7D-4910-93B0-D7E86F9B92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34616-94B6-40EA-85AB-8605C91D2E3B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411567-304F-4E17-9C27-B16822110C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F93CBD-045D-4CA2-865F-AC9639187D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93B98-EBA5-4B81-9363-05D85FFAF9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7564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9E210B33-2F46-4171-9666-2034039B29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673862"/>
              </p:ext>
            </p:extLst>
          </p:nvPr>
        </p:nvGraphicFramePr>
        <p:xfrm>
          <a:off x="101599" y="1138788"/>
          <a:ext cx="11954932" cy="3685425"/>
        </p:xfrm>
        <a:graphic>
          <a:graphicData uri="http://schemas.openxmlformats.org/drawingml/2006/table">
            <a:tbl>
              <a:tblPr/>
              <a:tblGrid>
                <a:gridCol w="729974">
                  <a:extLst>
                    <a:ext uri="{9D8B030D-6E8A-4147-A177-3AD203B41FA5}">
                      <a16:colId xmlns:a16="http://schemas.microsoft.com/office/drawing/2014/main" val="4264846883"/>
                    </a:ext>
                  </a:extLst>
                </a:gridCol>
                <a:gridCol w="291492">
                  <a:extLst>
                    <a:ext uri="{9D8B030D-6E8A-4147-A177-3AD203B41FA5}">
                      <a16:colId xmlns:a16="http://schemas.microsoft.com/office/drawing/2014/main" val="95138293"/>
                    </a:ext>
                  </a:extLst>
                </a:gridCol>
                <a:gridCol w="337808">
                  <a:extLst>
                    <a:ext uri="{9D8B030D-6E8A-4147-A177-3AD203B41FA5}">
                      <a16:colId xmlns:a16="http://schemas.microsoft.com/office/drawing/2014/main" val="588477177"/>
                    </a:ext>
                  </a:extLst>
                </a:gridCol>
                <a:gridCol w="877389">
                  <a:extLst>
                    <a:ext uri="{9D8B030D-6E8A-4147-A177-3AD203B41FA5}">
                      <a16:colId xmlns:a16="http://schemas.microsoft.com/office/drawing/2014/main" val="3993982806"/>
                    </a:ext>
                  </a:extLst>
                </a:gridCol>
                <a:gridCol w="342946">
                  <a:extLst>
                    <a:ext uri="{9D8B030D-6E8A-4147-A177-3AD203B41FA5}">
                      <a16:colId xmlns:a16="http://schemas.microsoft.com/office/drawing/2014/main" val="843082837"/>
                    </a:ext>
                  </a:extLst>
                </a:gridCol>
                <a:gridCol w="819655">
                  <a:extLst>
                    <a:ext uri="{9D8B030D-6E8A-4147-A177-3AD203B41FA5}">
                      <a16:colId xmlns:a16="http://schemas.microsoft.com/office/drawing/2014/main" val="1525754510"/>
                    </a:ext>
                  </a:extLst>
                </a:gridCol>
                <a:gridCol w="342946">
                  <a:extLst>
                    <a:ext uri="{9D8B030D-6E8A-4147-A177-3AD203B41FA5}">
                      <a16:colId xmlns:a16="http://schemas.microsoft.com/office/drawing/2014/main" val="3516017230"/>
                    </a:ext>
                  </a:extLst>
                </a:gridCol>
                <a:gridCol w="819655">
                  <a:extLst>
                    <a:ext uri="{9D8B030D-6E8A-4147-A177-3AD203B41FA5}">
                      <a16:colId xmlns:a16="http://schemas.microsoft.com/office/drawing/2014/main" val="1680831250"/>
                    </a:ext>
                  </a:extLst>
                </a:gridCol>
                <a:gridCol w="342946">
                  <a:extLst>
                    <a:ext uri="{9D8B030D-6E8A-4147-A177-3AD203B41FA5}">
                      <a16:colId xmlns:a16="http://schemas.microsoft.com/office/drawing/2014/main" val="4001066253"/>
                    </a:ext>
                  </a:extLst>
                </a:gridCol>
                <a:gridCol w="819655">
                  <a:extLst>
                    <a:ext uri="{9D8B030D-6E8A-4147-A177-3AD203B41FA5}">
                      <a16:colId xmlns:a16="http://schemas.microsoft.com/office/drawing/2014/main" val="3676076165"/>
                    </a:ext>
                  </a:extLst>
                </a:gridCol>
                <a:gridCol w="342946">
                  <a:extLst>
                    <a:ext uri="{9D8B030D-6E8A-4147-A177-3AD203B41FA5}">
                      <a16:colId xmlns:a16="http://schemas.microsoft.com/office/drawing/2014/main" val="2869536651"/>
                    </a:ext>
                  </a:extLst>
                </a:gridCol>
                <a:gridCol w="819655">
                  <a:extLst>
                    <a:ext uri="{9D8B030D-6E8A-4147-A177-3AD203B41FA5}">
                      <a16:colId xmlns:a16="http://schemas.microsoft.com/office/drawing/2014/main" val="1925992655"/>
                    </a:ext>
                  </a:extLst>
                </a:gridCol>
                <a:gridCol w="342946">
                  <a:extLst>
                    <a:ext uri="{9D8B030D-6E8A-4147-A177-3AD203B41FA5}">
                      <a16:colId xmlns:a16="http://schemas.microsoft.com/office/drawing/2014/main" val="3466235458"/>
                    </a:ext>
                  </a:extLst>
                </a:gridCol>
                <a:gridCol w="819655">
                  <a:extLst>
                    <a:ext uri="{9D8B030D-6E8A-4147-A177-3AD203B41FA5}">
                      <a16:colId xmlns:a16="http://schemas.microsoft.com/office/drawing/2014/main" val="1311067661"/>
                    </a:ext>
                  </a:extLst>
                </a:gridCol>
                <a:gridCol w="342946">
                  <a:extLst>
                    <a:ext uri="{9D8B030D-6E8A-4147-A177-3AD203B41FA5}">
                      <a16:colId xmlns:a16="http://schemas.microsoft.com/office/drawing/2014/main" val="336863201"/>
                    </a:ext>
                  </a:extLst>
                </a:gridCol>
                <a:gridCol w="819655">
                  <a:extLst>
                    <a:ext uri="{9D8B030D-6E8A-4147-A177-3AD203B41FA5}">
                      <a16:colId xmlns:a16="http://schemas.microsoft.com/office/drawing/2014/main" val="4228196900"/>
                    </a:ext>
                  </a:extLst>
                </a:gridCol>
                <a:gridCol w="342946">
                  <a:extLst>
                    <a:ext uri="{9D8B030D-6E8A-4147-A177-3AD203B41FA5}">
                      <a16:colId xmlns:a16="http://schemas.microsoft.com/office/drawing/2014/main" val="2231657521"/>
                    </a:ext>
                  </a:extLst>
                </a:gridCol>
                <a:gridCol w="819655">
                  <a:extLst>
                    <a:ext uri="{9D8B030D-6E8A-4147-A177-3AD203B41FA5}">
                      <a16:colId xmlns:a16="http://schemas.microsoft.com/office/drawing/2014/main" val="3592196185"/>
                    </a:ext>
                  </a:extLst>
                </a:gridCol>
                <a:gridCol w="342946">
                  <a:extLst>
                    <a:ext uri="{9D8B030D-6E8A-4147-A177-3AD203B41FA5}">
                      <a16:colId xmlns:a16="http://schemas.microsoft.com/office/drawing/2014/main" val="3015113727"/>
                    </a:ext>
                  </a:extLst>
                </a:gridCol>
                <a:gridCol w="894170">
                  <a:extLst>
                    <a:ext uri="{9D8B030D-6E8A-4147-A177-3AD203B41FA5}">
                      <a16:colId xmlns:a16="http://schemas.microsoft.com/office/drawing/2014/main" val="436982012"/>
                    </a:ext>
                  </a:extLst>
                </a:gridCol>
                <a:gridCol w="342946">
                  <a:extLst>
                    <a:ext uri="{9D8B030D-6E8A-4147-A177-3AD203B41FA5}">
                      <a16:colId xmlns:a16="http://schemas.microsoft.com/office/drawing/2014/main" val="3433154793"/>
                    </a:ext>
                  </a:extLst>
                </a:gridCol>
              </a:tblGrid>
              <a:tr h="2617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Our own data (n=60)</a:t>
                      </a:r>
                    </a:p>
                    <a:p>
                      <a:pPr algn="l" fontAlgn="ctr"/>
                      <a:r>
                        <a:rPr lang="ja-JP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TCGA (n=50)</a:t>
                      </a:r>
                    </a:p>
                  </a:txBody>
                  <a:tcPr marL="4663" marR="4663" marT="46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1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METABRIC</a:t>
                      </a:r>
                      <a:r>
                        <a:rPr lang="ja-JP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r>
                        <a:rPr 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(n=279)</a:t>
                      </a:r>
                    </a:p>
                    <a:p>
                      <a:pPr algn="l" fontAlgn="ctr"/>
                      <a:r>
                        <a:rPr lang="ja-JP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365407"/>
                  </a:ext>
                </a:extLst>
              </a:tr>
              <a:tr h="2525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Samples</a:t>
                      </a:r>
                    </a:p>
                  </a:txBody>
                  <a:tcPr marL="4663" marR="4663" marT="4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Total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High</a:t>
                      </a:r>
                      <a:r>
                        <a:rPr lang="en-US" sz="900" b="0" i="1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TP53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sig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Low </a:t>
                      </a:r>
                      <a:r>
                        <a:rPr lang="en-US" sz="900" b="0" i="1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TP53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sig 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Total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High </a:t>
                      </a:r>
                      <a:r>
                        <a:rPr lang="en-US" sz="900" b="0" i="1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TP53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sig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Low</a:t>
                      </a:r>
                      <a:r>
                        <a:rPr lang="en-US" sz="900" b="0" i="1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TP53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sig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Total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High </a:t>
                      </a:r>
                      <a:r>
                        <a:rPr lang="en-US" sz="900" b="0" i="1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TP53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sig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Low </a:t>
                      </a:r>
                      <a:r>
                        <a:rPr lang="en-US" sz="900" b="0" i="1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TP53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sig 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028893"/>
                  </a:ext>
                </a:extLst>
              </a:tr>
              <a:tr h="2617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25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25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279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139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140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542031"/>
                  </a:ext>
                </a:extLst>
              </a:tr>
              <a:tr h="167957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Age at diagnosis</a:t>
                      </a:r>
                    </a:p>
                  </a:txBody>
                  <a:tcPr marL="4663" marR="4663" marT="4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51.5 </a:t>
                      </a:r>
                      <a:r>
                        <a:rPr 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y.o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. 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50 </a:t>
                      </a:r>
                      <a:r>
                        <a:rPr 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y.o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.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53 y.o.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52 </a:t>
                      </a:r>
                      <a:r>
                        <a:rPr 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y.o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.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51 </a:t>
                      </a:r>
                      <a:r>
                        <a:rPr 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y.o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.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52 y.o. 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54 y.o.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53 y.o.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55 y.o.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94373"/>
                  </a:ext>
                </a:extLst>
              </a:tr>
              <a:tr h="1679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(28-83)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(28-63)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(34-83)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(26-82)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(37-82)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(26-82)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(26-96)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(26-84)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(28-96)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211250"/>
                  </a:ext>
                </a:extLst>
              </a:tr>
              <a:tr h="2617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Sex</a:t>
                      </a:r>
                    </a:p>
                  </a:txBody>
                  <a:tcPr marL="4663" marR="4663" marT="4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Female</a:t>
                      </a:r>
                    </a:p>
                  </a:txBody>
                  <a:tcPr marL="4663" marR="4663" marT="46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25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25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279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139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140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379822"/>
                  </a:ext>
                </a:extLst>
              </a:tr>
              <a:tr h="167957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900" b="0" i="1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TP53s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ig score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2.163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3.014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1.321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0.788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0.96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0.687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1.221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1.346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1.037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5800"/>
                  </a:ext>
                </a:extLst>
              </a:tr>
              <a:tr h="1679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(0.521-4.302)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(2.205-4.302)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(0.521-2.121)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(0.380-0.792)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(0.792-1.22)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(0.380-0.784)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(0.346-1.961)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(1.221-1.961)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(0.346-1.221)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546188"/>
                  </a:ext>
                </a:extLst>
              </a:tr>
              <a:tr h="16795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Tumor size (T)            </a:t>
                      </a: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4663" marR="4663" marT="4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4663" marR="4663" marT="46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11%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17%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13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26%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28%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24%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77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27%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32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23%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45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32%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832443"/>
                  </a:ext>
                </a:extLst>
              </a:tr>
              <a:tr h="1679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     </a:t>
                      </a:r>
                    </a:p>
                  </a:txBody>
                  <a:tcPr marL="4663" marR="4663" marT="4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</a:p>
                  </a:txBody>
                  <a:tcPr marL="4663" marR="4663" marT="46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ja-JP" sz="900" b="0" i="0" u="none" strike="noStrike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36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17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57%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19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63%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28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56%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17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68%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11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44%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172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62%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89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64%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83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59%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969739"/>
                  </a:ext>
                </a:extLst>
              </a:tr>
              <a:tr h="167957">
                <a:tc rowSpan="2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</a:p>
                  </a:txBody>
                  <a:tcPr marL="4663" marR="4663" marT="46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ja-JP" sz="900" b="0" i="0" u="none" strike="noStrike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13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22%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33%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28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17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11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969409"/>
                  </a:ext>
                </a:extLst>
              </a:tr>
              <a:tr h="167957"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4663" marR="4663" marT="4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</a:p>
                  </a:txBody>
                  <a:tcPr marL="4663" marR="4663" marT="46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ja-JP" sz="900" b="0" i="0" u="none" strike="noStrike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413049"/>
                  </a:ext>
                </a:extLst>
              </a:tr>
              <a:tr h="1679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X</a:t>
                      </a:r>
                    </a:p>
                  </a:txBody>
                  <a:tcPr marL="4663" marR="4663" marT="46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782876"/>
                  </a:ext>
                </a:extLst>
              </a:tr>
              <a:tr h="1679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Node (N)</a:t>
                      </a:r>
                    </a:p>
                  </a:txBody>
                  <a:tcPr marL="4663" marR="4663" marT="4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Negative</a:t>
                      </a:r>
                    </a:p>
                  </a:txBody>
                  <a:tcPr marL="4663" marR="4663" marT="46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33%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14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47%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31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62%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17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68%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14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56%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133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48%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63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45%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510030"/>
                  </a:ext>
                </a:extLst>
              </a:tr>
              <a:tr h="1679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Positive</a:t>
                      </a:r>
                    </a:p>
                  </a:txBody>
                  <a:tcPr marL="4663" marR="4663" marT="46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67%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24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16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53%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19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38%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32%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11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44%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146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52%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76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55%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934699"/>
                  </a:ext>
                </a:extLst>
              </a:tr>
              <a:tr h="1679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NAC response</a:t>
                      </a:r>
                    </a:p>
                  </a:txBody>
                  <a:tcPr marL="4663" marR="4663" marT="4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pCR</a:t>
                      </a:r>
                    </a:p>
                  </a:txBody>
                  <a:tcPr marL="4663" marR="4663" marT="46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21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35%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13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44%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26%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NA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NA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NA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NA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NA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NA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7837143"/>
                  </a:ext>
                </a:extLst>
              </a:tr>
              <a:tr h="1679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Non-pCR</a:t>
                      </a:r>
                    </a:p>
                  </a:txBody>
                  <a:tcPr marL="4663" marR="4663" marT="46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39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65%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17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56%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22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74%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NA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NA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NA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NA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NA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NA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446941"/>
                  </a:ext>
                </a:extLst>
              </a:tr>
              <a:tr h="1679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Event</a:t>
                      </a:r>
                    </a:p>
                  </a:txBody>
                  <a:tcPr marL="4663" marR="4663" marT="4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Death</a:t>
                      </a:r>
                    </a:p>
                  </a:txBody>
                  <a:tcPr marL="4663" marR="4663" marT="46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16%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24%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11%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16%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150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54%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73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53%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77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55%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671521"/>
                  </a:ext>
                </a:extLst>
              </a:tr>
              <a:tr h="167957">
                <a:tc gridSpan="3"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Recurrence</a:t>
                      </a:r>
                    </a:p>
                  </a:txBody>
                  <a:tcPr marL="4663" marR="4663" marT="46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Recurrence</a:t>
                      </a:r>
                    </a:p>
                  </a:txBody>
                  <a:tcPr marL="4663" marR="4663" marT="46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13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21%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9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13%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NA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NA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NA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117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42%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57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41%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60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43%</a:t>
                      </a:r>
                    </a:p>
                  </a:txBody>
                  <a:tcPr marL="4663" marR="4663" marT="46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171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357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548</Words>
  <Application>Microsoft Office PowerPoint</Application>
  <PresentationFormat>ワイド画面</PresentationFormat>
  <Paragraphs>339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メイリオ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大西 舞</dc:creator>
  <cp:lastModifiedBy>大西 舞</cp:lastModifiedBy>
  <cp:revision>1</cp:revision>
  <dcterms:created xsi:type="dcterms:W3CDTF">2021-12-23T03:52:56Z</dcterms:created>
  <dcterms:modified xsi:type="dcterms:W3CDTF">2021-12-23T03:56:13Z</dcterms:modified>
</cp:coreProperties>
</file>