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906000" cy="6858000" type="A4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1138" y="-77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24/05/2019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24/05/2019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24/05/2019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24/05/2019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24/05/2019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24/05/2019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24/05/2019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24/05/2019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24/05/2019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24/05/2019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24/05/2019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AA895-F64C-438B-AA50-01D9E4001522}" type="datetimeFigureOut">
              <a:rPr lang="es-ES" smtClean="0"/>
              <a:pPr/>
              <a:t>24/05/2019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89"/>
          <p:cNvSpPr>
            <a:spLocks noChangeArrowheads="1"/>
          </p:cNvSpPr>
          <p:nvPr/>
        </p:nvSpPr>
        <p:spPr bwMode="auto">
          <a:xfrm>
            <a:off x="0" y="0"/>
            <a:ext cx="1313996" cy="453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2000" tIns="72000" rIns="72000" bIns="72000">
            <a:spAutoFit/>
          </a:bodyPr>
          <a:lstStyle/>
          <a:p>
            <a:r>
              <a:rPr lang="en-GB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Figure S4</a:t>
            </a:r>
            <a:endParaRPr lang="en-GB" sz="20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36" name="335 Grupo"/>
          <p:cNvGrpSpPr/>
          <p:nvPr/>
        </p:nvGrpSpPr>
        <p:grpSpPr>
          <a:xfrm>
            <a:off x="2342238" y="1454718"/>
            <a:ext cx="5427111" cy="2650205"/>
            <a:chOff x="1968998" y="1883944"/>
            <a:chExt cx="5756696" cy="2650205"/>
          </a:xfrm>
        </p:grpSpPr>
        <p:cxnSp>
          <p:nvCxnSpPr>
            <p:cNvPr id="303" name="104 Conector recto"/>
            <p:cNvCxnSpPr/>
            <p:nvPr/>
          </p:nvCxnSpPr>
          <p:spPr>
            <a:xfrm>
              <a:off x="1968998" y="4534149"/>
              <a:ext cx="5756696" cy="0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104 Conector recto"/>
            <p:cNvCxnSpPr/>
            <p:nvPr/>
          </p:nvCxnSpPr>
          <p:spPr>
            <a:xfrm>
              <a:off x="1968998" y="3776948"/>
              <a:ext cx="5756696" cy="0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104 Conector recto"/>
            <p:cNvCxnSpPr/>
            <p:nvPr/>
          </p:nvCxnSpPr>
          <p:spPr>
            <a:xfrm>
              <a:off x="1968998" y="4155548"/>
              <a:ext cx="5756696" cy="0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104 Conector recto"/>
            <p:cNvCxnSpPr/>
            <p:nvPr/>
          </p:nvCxnSpPr>
          <p:spPr>
            <a:xfrm>
              <a:off x="1968998" y="3398347"/>
              <a:ext cx="5756696" cy="0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104 Conector recto"/>
            <p:cNvCxnSpPr/>
            <p:nvPr/>
          </p:nvCxnSpPr>
          <p:spPr>
            <a:xfrm>
              <a:off x="1968998" y="2641146"/>
              <a:ext cx="5756696" cy="0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104 Conector recto"/>
            <p:cNvCxnSpPr/>
            <p:nvPr/>
          </p:nvCxnSpPr>
          <p:spPr>
            <a:xfrm>
              <a:off x="1968998" y="1883944"/>
              <a:ext cx="5756696" cy="0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104 Conector recto"/>
            <p:cNvCxnSpPr/>
            <p:nvPr/>
          </p:nvCxnSpPr>
          <p:spPr>
            <a:xfrm>
              <a:off x="1968998" y="2262545"/>
              <a:ext cx="5756696" cy="0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104 Conector recto"/>
            <p:cNvCxnSpPr/>
            <p:nvPr/>
          </p:nvCxnSpPr>
          <p:spPr>
            <a:xfrm>
              <a:off x="1968998" y="3019746"/>
              <a:ext cx="5756696" cy="0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78"/>
          <p:cNvSpPr>
            <a:spLocks noChangeArrowheads="1"/>
          </p:cNvSpPr>
          <p:nvPr/>
        </p:nvSpPr>
        <p:spPr bwMode="auto">
          <a:xfrm>
            <a:off x="2474929" y="4286990"/>
            <a:ext cx="189389" cy="195344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s-ES" sz="140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280"/>
          <p:cNvSpPr>
            <a:spLocks noChangeArrowheads="1"/>
          </p:cNvSpPr>
          <p:nvPr/>
        </p:nvSpPr>
        <p:spPr bwMode="auto">
          <a:xfrm>
            <a:off x="2667130" y="4468040"/>
            <a:ext cx="190580" cy="14293"/>
          </a:xfrm>
          <a:prstGeom prst="rect">
            <a:avLst/>
          </a:prstGeom>
          <a:solidFill>
            <a:srgbClr val="CFCFCF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s-ES" sz="140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282"/>
          <p:cNvSpPr>
            <a:spLocks noChangeArrowheads="1"/>
          </p:cNvSpPr>
          <p:nvPr/>
        </p:nvSpPr>
        <p:spPr bwMode="auto">
          <a:xfrm>
            <a:off x="2857471" y="4468040"/>
            <a:ext cx="190580" cy="142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s-ES" sz="140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tangle 284"/>
          <p:cNvSpPr>
            <a:spLocks noChangeArrowheads="1"/>
          </p:cNvSpPr>
          <p:nvPr/>
        </p:nvSpPr>
        <p:spPr bwMode="auto">
          <a:xfrm>
            <a:off x="3294607" y="4286990"/>
            <a:ext cx="189389" cy="195344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s-ES" sz="140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286"/>
          <p:cNvSpPr>
            <a:spLocks noChangeArrowheads="1"/>
          </p:cNvSpPr>
          <p:nvPr/>
        </p:nvSpPr>
        <p:spPr bwMode="auto">
          <a:xfrm>
            <a:off x="3483333" y="4460894"/>
            <a:ext cx="190580" cy="21440"/>
          </a:xfrm>
          <a:prstGeom prst="rect">
            <a:avLst/>
          </a:prstGeom>
          <a:solidFill>
            <a:srgbClr val="CFCFCF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s-ES" sz="140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288"/>
          <p:cNvSpPr>
            <a:spLocks noChangeArrowheads="1"/>
          </p:cNvSpPr>
          <p:nvPr/>
        </p:nvSpPr>
        <p:spPr bwMode="auto">
          <a:xfrm>
            <a:off x="3673675" y="4446600"/>
            <a:ext cx="190580" cy="3573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s-ES" sz="140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290"/>
          <p:cNvSpPr>
            <a:spLocks noChangeArrowheads="1"/>
          </p:cNvSpPr>
          <p:nvPr/>
        </p:nvSpPr>
        <p:spPr bwMode="auto">
          <a:xfrm>
            <a:off x="4000091" y="2009563"/>
            <a:ext cx="190580" cy="2472771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s-ES" sz="140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Rectangle 292"/>
          <p:cNvSpPr>
            <a:spLocks noChangeArrowheads="1"/>
          </p:cNvSpPr>
          <p:nvPr/>
        </p:nvSpPr>
        <p:spPr bwMode="auto">
          <a:xfrm>
            <a:off x="4191568" y="4381089"/>
            <a:ext cx="190580" cy="101246"/>
          </a:xfrm>
          <a:prstGeom prst="rect">
            <a:avLst/>
          </a:prstGeom>
          <a:solidFill>
            <a:srgbClr val="CFCFCF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s-ES" sz="140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294"/>
          <p:cNvSpPr>
            <a:spLocks noChangeArrowheads="1"/>
          </p:cNvSpPr>
          <p:nvPr/>
        </p:nvSpPr>
        <p:spPr bwMode="auto">
          <a:xfrm>
            <a:off x="4381168" y="4418013"/>
            <a:ext cx="190580" cy="6432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s-ES" sz="140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ctangle 296"/>
          <p:cNvSpPr>
            <a:spLocks noChangeArrowheads="1"/>
          </p:cNvSpPr>
          <p:nvPr/>
        </p:nvSpPr>
        <p:spPr bwMode="auto">
          <a:xfrm>
            <a:off x="4827535" y="4163113"/>
            <a:ext cx="190580" cy="319221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s-ES" sz="140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Rectangle 298"/>
          <p:cNvSpPr>
            <a:spLocks noChangeArrowheads="1"/>
          </p:cNvSpPr>
          <p:nvPr/>
        </p:nvSpPr>
        <p:spPr bwMode="auto">
          <a:xfrm>
            <a:off x="5017638" y="4468040"/>
            <a:ext cx="189389" cy="14293"/>
          </a:xfrm>
          <a:prstGeom prst="rect">
            <a:avLst/>
          </a:prstGeom>
          <a:solidFill>
            <a:srgbClr val="CFCFCF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s-ES" sz="140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Rectangle 300"/>
          <p:cNvSpPr>
            <a:spLocks noChangeArrowheads="1"/>
          </p:cNvSpPr>
          <p:nvPr/>
        </p:nvSpPr>
        <p:spPr bwMode="auto">
          <a:xfrm>
            <a:off x="5206551" y="4468040"/>
            <a:ext cx="190580" cy="142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s-ES" sz="140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Rectangle 302"/>
          <p:cNvSpPr>
            <a:spLocks noChangeArrowheads="1"/>
          </p:cNvSpPr>
          <p:nvPr/>
        </p:nvSpPr>
        <p:spPr bwMode="auto">
          <a:xfrm>
            <a:off x="5538500" y="2923155"/>
            <a:ext cx="190580" cy="155918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s-ES" sz="140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Rectangle 304"/>
          <p:cNvSpPr>
            <a:spLocks noChangeArrowheads="1"/>
          </p:cNvSpPr>
          <p:nvPr/>
        </p:nvSpPr>
        <p:spPr bwMode="auto">
          <a:xfrm>
            <a:off x="5728594" y="4446600"/>
            <a:ext cx="189389" cy="35734"/>
          </a:xfrm>
          <a:prstGeom prst="rect">
            <a:avLst/>
          </a:prstGeom>
          <a:solidFill>
            <a:srgbClr val="CFCFCF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s-ES" sz="140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tangle 306"/>
          <p:cNvSpPr>
            <a:spLocks noChangeArrowheads="1"/>
          </p:cNvSpPr>
          <p:nvPr/>
        </p:nvSpPr>
        <p:spPr bwMode="auto">
          <a:xfrm>
            <a:off x="5918211" y="4402529"/>
            <a:ext cx="183433" cy="7980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s-ES" sz="140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ctangle 308"/>
          <p:cNvSpPr>
            <a:spLocks noChangeArrowheads="1"/>
          </p:cNvSpPr>
          <p:nvPr/>
        </p:nvSpPr>
        <p:spPr bwMode="auto">
          <a:xfrm>
            <a:off x="6353919" y="4192891"/>
            <a:ext cx="190580" cy="289443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s-ES" sz="140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Rectangle 310"/>
          <p:cNvSpPr>
            <a:spLocks noChangeArrowheads="1"/>
          </p:cNvSpPr>
          <p:nvPr/>
        </p:nvSpPr>
        <p:spPr bwMode="auto">
          <a:xfrm>
            <a:off x="6544797" y="4468040"/>
            <a:ext cx="189389" cy="14293"/>
          </a:xfrm>
          <a:prstGeom prst="rect">
            <a:avLst/>
          </a:prstGeom>
          <a:solidFill>
            <a:srgbClr val="CFCFCF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s-ES" sz="140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Rectangle 312"/>
          <p:cNvSpPr>
            <a:spLocks noChangeArrowheads="1"/>
          </p:cNvSpPr>
          <p:nvPr/>
        </p:nvSpPr>
        <p:spPr bwMode="auto">
          <a:xfrm>
            <a:off x="6734126" y="4425160"/>
            <a:ext cx="190580" cy="5717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s-ES" sz="140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Rectangle 316"/>
          <p:cNvSpPr>
            <a:spLocks noChangeArrowheads="1"/>
          </p:cNvSpPr>
          <p:nvPr/>
        </p:nvSpPr>
        <p:spPr bwMode="auto">
          <a:xfrm>
            <a:off x="7256321" y="4432307"/>
            <a:ext cx="189389" cy="50027"/>
          </a:xfrm>
          <a:prstGeom prst="rect">
            <a:avLst/>
          </a:prstGeom>
          <a:solidFill>
            <a:srgbClr val="CFCFCF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s-ES" sz="140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Rectangle 318"/>
          <p:cNvSpPr>
            <a:spLocks noChangeArrowheads="1"/>
          </p:cNvSpPr>
          <p:nvPr/>
        </p:nvSpPr>
        <p:spPr bwMode="auto">
          <a:xfrm>
            <a:off x="7440943" y="4381089"/>
            <a:ext cx="190580" cy="10124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s-ES" sz="1400"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Rectangle 356"/>
          <p:cNvSpPr>
            <a:spLocks noChangeArrowheads="1"/>
          </p:cNvSpPr>
          <p:nvPr/>
        </p:nvSpPr>
        <p:spPr bwMode="auto">
          <a:xfrm>
            <a:off x="2163380" y="4393532"/>
            <a:ext cx="8496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56" name="Rectangle 357"/>
          <p:cNvSpPr>
            <a:spLocks noChangeArrowheads="1"/>
          </p:cNvSpPr>
          <p:nvPr/>
        </p:nvSpPr>
        <p:spPr bwMode="auto">
          <a:xfrm>
            <a:off x="2163380" y="4013088"/>
            <a:ext cx="8496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57" name="Rectangle 358"/>
          <p:cNvSpPr>
            <a:spLocks noChangeArrowheads="1"/>
          </p:cNvSpPr>
          <p:nvPr/>
        </p:nvSpPr>
        <p:spPr bwMode="auto">
          <a:xfrm>
            <a:off x="2163380" y="3634072"/>
            <a:ext cx="8496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58" name="Rectangle 359"/>
          <p:cNvSpPr>
            <a:spLocks noChangeArrowheads="1"/>
          </p:cNvSpPr>
          <p:nvPr/>
        </p:nvSpPr>
        <p:spPr bwMode="auto">
          <a:xfrm>
            <a:off x="2163380" y="3256248"/>
            <a:ext cx="8496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59" name="Rectangle 360"/>
          <p:cNvSpPr>
            <a:spLocks noChangeArrowheads="1"/>
          </p:cNvSpPr>
          <p:nvPr/>
        </p:nvSpPr>
        <p:spPr bwMode="auto">
          <a:xfrm>
            <a:off x="2163380" y="2877233"/>
            <a:ext cx="8496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60" name="Rectangle 361"/>
          <p:cNvSpPr>
            <a:spLocks noChangeArrowheads="1"/>
          </p:cNvSpPr>
          <p:nvPr/>
        </p:nvSpPr>
        <p:spPr bwMode="auto">
          <a:xfrm>
            <a:off x="2078421" y="2497980"/>
            <a:ext cx="16991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61" name="Rectangle 362"/>
          <p:cNvSpPr>
            <a:spLocks noChangeArrowheads="1"/>
          </p:cNvSpPr>
          <p:nvPr/>
        </p:nvSpPr>
        <p:spPr bwMode="auto">
          <a:xfrm>
            <a:off x="2078421" y="2120393"/>
            <a:ext cx="16991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12</a:t>
            </a:r>
          </a:p>
        </p:txBody>
      </p:sp>
      <p:sp>
        <p:nvSpPr>
          <p:cNvPr id="62" name="Rectangle 363"/>
          <p:cNvSpPr>
            <a:spLocks noChangeArrowheads="1"/>
          </p:cNvSpPr>
          <p:nvPr/>
        </p:nvSpPr>
        <p:spPr bwMode="auto">
          <a:xfrm>
            <a:off x="2078421" y="1739949"/>
            <a:ext cx="16991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14</a:t>
            </a:r>
          </a:p>
        </p:txBody>
      </p:sp>
      <p:sp>
        <p:nvSpPr>
          <p:cNvPr id="63" name="Rectangle 364"/>
          <p:cNvSpPr>
            <a:spLocks noChangeArrowheads="1"/>
          </p:cNvSpPr>
          <p:nvPr/>
        </p:nvSpPr>
        <p:spPr bwMode="auto">
          <a:xfrm>
            <a:off x="2078421" y="1363554"/>
            <a:ext cx="16991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16</a:t>
            </a:r>
          </a:p>
        </p:txBody>
      </p:sp>
      <p:sp>
        <p:nvSpPr>
          <p:cNvPr id="64" name="Rectangle 365"/>
          <p:cNvSpPr>
            <a:spLocks noChangeArrowheads="1"/>
          </p:cNvSpPr>
          <p:nvPr/>
        </p:nvSpPr>
        <p:spPr bwMode="auto">
          <a:xfrm>
            <a:off x="2078421" y="985968"/>
            <a:ext cx="16991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18</a:t>
            </a:r>
          </a:p>
        </p:txBody>
      </p:sp>
      <p:sp>
        <p:nvSpPr>
          <p:cNvPr id="293" name="Rectangle 314"/>
          <p:cNvSpPr>
            <a:spLocks noChangeArrowheads="1"/>
          </p:cNvSpPr>
          <p:nvPr/>
        </p:nvSpPr>
        <p:spPr bwMode="auto">
          <a:xfrm>
            <a:off x="7071530" y="1617684"/>
            <a:ext cx="190580" cy="286465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s-ES" sz="1400">
              <a:latin typeface="Arial" pitchFamily="34" charset="0"/>
              <a:cs typeface="Arial" pitchFamily="34" charset="0"/>
            </a:endParaRPr>
          </a:p>
        </p:txBody>
      </p:sp>
      <p:sp>
        <p:nvSpPr>
          <p:cNvPr id="300" name="299 Rectángulo"/>
          <p:cNvSpPr/>
          <p:nvPr/>
        </p:nvSpPr>
        <p:spPr>
          <a:xfrm>
            <a:off x="2342238" y="1076118"/>
            <a:ext cx="5427111" cy="340740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15" name="118 Conector recto"/>
          <p:cNvCxnSpPr/>
          <p:nvPr/>
        </p:nvCxnSpPr>
        <p:spPr>
          <a:xfrm>
            <a:off x="2277155" y="1076118"/>
            <a:ext cx="63527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6" name="118 Conector recto"/>
          <p:cNvCxnSpPr/>
          <p:nvPr/>
        </p:nvCxnSpPr>
        <p:spPr>
          <a:xfrm>
            <a:off x="2277155" y="1833319"/>
            <a:ext cx="63527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7" name="118 Conector recto"/>
          <p:cNvCxnSpPr/>
          <p:nvPr/>
        </p:nvCxnSpPr>
        <p:spPr>
          <a:xfrm>
            <a:off x="2277155" y="2590520"/>
            <a:ext cx="63527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8" name="118 Conector recto"/>
          <p:cNvCxnSpPr/>
          <p:nvPr/>
        </p:nvCxnSpPr>
        <p:spPr>
          <a:xfrm>
            <a:off x="2277155" y="3347722"/>
            <a:ext cx="63527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" name="118 Conector recto"/>
          <p:cNvCxnSpPr/>
          <p:nvPr/>
        </p:nvCxnSpPr>
        <p:spPr>
          <a:xfrm>
            <a:off x="2277155" y="1454718"/>
            <a:ext cx="63527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0" name="118 Conector recto"/>
          <p:cNvCxnSpPr/>
          <p:nvPr/>
        </p:nvCxnSpPr>
        <p:spPr>
          <a:xfrm>
            <a:off x="2277155" y="2211920"/>
            <a:ext cx="63527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1" name="118 Conector recto"/>
          <p:cNvCxnSpPr/>
          <p:nvPr/>
        </p:nvCxnSpPr>
        <p:spPr>
          <a:xfrm>
            <a:off x="2277155" y="2969121"/>
            <a:ext cx="63527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2" name="118 Conector recto"/>
          <p:cNvCxnSpPr/>
          <p:nvPr/>
        </p:nvCxnSpPr>
        <p:spPr>
          <a:xfrm>
            <a:off x="2277155" y="3726322"/>
            <a:ext cx="63527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3" name="118 Conector recto"/>
          <p:cNvCxnSpPr/>
          <p:nvPr/>
        </p:nvCxnSpPr>
        <p:spPr>
          <a:xfrm>
            <a:off x="2277155" y="4104923"/>
            <a:ext cx="63527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4" name="118 Conector recto"/>
          <p:cNvCxnSpPr/>
          <p:nvPr/>
        </p:nvCxnSpPr>
        <p:spPr>
          <a:xfrm>
            <a:off x="2277155" y="4483525"/>
            <a:ext cx="63527" cy="0"/>
          </a:xfrm>
          <a:prstGeom prst="line">
            <a:avLst/>
          </a:prstGeom>
          <a:ln w="95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6" name="CuadroTexto 6"/>
          <p:cNvSpPr txBox="1"/>
          <p:nvPr/>
        </p:nvSpPr>
        <p:spPr>
          <a:xfrm rot="16200000">
            <a:off x="506163" y="2645166"/>
            <a:ext cx="25510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i="1" dirty="0" smtClean="0">
                <a:latin typeface="Arial" pitchFamily="34" charset="0"/>
                <a:cs typeface="Arial" pitchFamily="34" charset="0"/>
              </a:rPr>
              <a:t>Twi1</a:t>
            </a:r>
            <a:r>
              <a:rPr lang="es-ES" sz="1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1600" b="1" dirty="0" err="1" smtClean="0">
                <a:latin typeface="Arial" pitchFamily="34" charset="0"/>
                <a:cs typeface="Arial" pitchFamily="34" charset="0"/>
              </a:rPr>
              <a:t>relative</a:t>
            </a:r>
            <a:r>
              <a:rPr lang="es-ES" sz="1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1600" b="1" dirty="0" err="1" smtClean="0">
                <a:latin typeface="Arial" pitchFamily="34" charset="0"/>
                <a:cs typeface="Arial" pitchFamily="34" charset="0"/>
              </a:rPr>
              <a:t>expression</a:t>
            </a:r>
            <a:endParaRPr lang="es-ES" sz="16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27" name="134 Conector recto"/>
          <p:cNvCxnSpPr/>
          <p:nvPr/>
        </p:nvCxnSpPr>
        <p:spPr>
          <a:xfrm>
            <a:off x="2471930" y="4528557"/>
            <a:ext cx="572832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134 Conector recto"/>
          <p:cNvCxnSpPr/>
          <p:nvPr/>
        </p:nvCxnSpPr>
        <p:spPr>
          <a:xfrm>
            <a:off x="3294607" y="4804833"/>
            <a:ext cx="127714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134 Conector recto"/>
          <p:cNvCxnSpPr/>
          <p:nvPr/>
        </p:nvCxnSpPr>
        <p:spPr>
          <a:xfrm>
            <a:off x="4827535" y="4804833"/>
            <a:ext cx="127714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134 Conector recto"/>
          <p:cNvCxnSpPr/>
          <p:nvPr/>
        </p:nvCxnSpPr>
        <p:spPr>
          <a:xfrm>
            <a:off x="6354733" y="4804833"/>
            <a:ext cx="127714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134 Conector recto"/>
          <p:cNvCxnSpPr/>
          <p:nvPr/>
        </p:nvCxnSpPr>
        <p:spPr>
          <a:xfrm>
            <a:off x="3294607" y="4528557"/>
            <a:ext cx="572832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134 Conector recto"/>
          <p:cNvCxnSpPr/>
          <p:nvPr/>
        </p:nvCxnSpPr>
        <p:spPr>
          <a:xfrm>
            <a:off x="3998916" y="4528557"/>
            <a:ext cx="572832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134 Conector recto"/>
          <p:cNvCxnSpPr/>
          <p:nvPr/>
        </p:nvCxnSpPr>
        <p:spPr>
          <a:xfrm>
            <a:off x="4827535" y="4528557"/>
            <a:ext cx="572832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134 Conector recto"/>
          <p:cNvCxnSpPr/>
          <p:nvPr/>
        </p:nvCxnSpPr>
        <p:spPr>
          <a:xfrm>
            <a:off x="5538719" y="4528557"/>
            <a:ext cx="572832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134 Conector recto"/>
          <p:cNvCxnSpPr/>
          <p:nvPr/>
        </p:nvCxnSpPr>
        <p:spPr>
          <a:xfrm>
            <a:off x="6354733" y="4528557"/>
            <a:ext cx="572832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6" name="134 Conector recto"/>
          <p:cNvCxnSpPr/>
          <p:nvPr/>
        </p:nvCxnSpPr>
        <p:spPr>
          <a:xfrm>
            <a:off x="7059042" y="4528557"/>
            <a:ext cx="572832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7" name="346 Rectángulo"/>
          <p:cNvSpPr/>
          <p:nvPr/>
        </p:nvSpPr>
        <p:spPr>
          <a:xfrm>
            <a:off x="2382844" y="4462199"/>
            <a:ext cx="761747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s-ES" sz="1400" dirty="0" smtClean="0">
                <a:latin typeface="Arial" pitchFamily="34" charset="0"/>
                <a:cs typeface="Arial" pitchFamily="34" charset="0"/>
              </a:rPr>
              <a:t>Control</a:t>
            </a:r>
            <a:endParaRPr lang="es-E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8" name="347 Rectángulo"/>
          <p:cNvSpPr/>
          <p:nvPr/>
        </p:nvSpPr>
        <p:spPr>
          <a:xfrm>
            <a:off x="3277855" y="4488511"/>
            <a:ext cx="612668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s-ES" sz="1400" dirty="0" err="1" smtClean="0">
                <a:latin typeface="Arial" pitchFamily="34" charset="0"/>
                <a:cs typeface="Arial" pitchFamily="34" charset="0"/>
              </a:rPr>
              <a:t>Mock</a:t>
            </a:r>
            <a:endParaRPr lang="es-E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9" name="348 Rectángulo"/>
          <p:cNvSpPr/>
          <p:nvPr/>
        </p:nvSpPr>
        <p:spPr>
          <a:xfrm>
            <a:off x="3936252" y="4488511"/>
            <a:ext cx="704039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s-ES" sz="1400" dirty="0" smtClean="0">
                <a:latin typeface="Arial" pitchFamily="34" charset="0"/>
                <a:cs typeface="Arial" pitchFamily="34" charset="0"/>
              </a:rPr>
              <a:t>TSWV</a:t>
            </a:r>
            <a:endParaRPr lang="es-E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0" name="349 Rectángulo"/>
          <p:cNvSpPr/>
          <p:nvPr/>
        </p:nvSpPr>
        <p:spPr>
          <a:xfrm>
            <a:off x="4805298" y="4488511"/>
            <a:ext cx="612668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s-ES" sz="1400" dirty="0" err="1" smtClean="0">
                <a:latin typeface="Arial" pitchFamily="34" charset="0"/>
                <a:cs typeface="Arial" pitchFamily="34" charset="0"/>
              </a:rPr>
              <a:t>Mock</a:t>
            </a:r>
            <a:endParaRPr lang="es-E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1" name="350 Rectángulo"/>
          <p:cNvSpPr/>
          <p:nvPr/>
        </p:nvSpPr>
        <p:spPr>
          <a:xfrm>
            <a:off x="5468660" y="4488511"/>
            <a:ext cx="704039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s-ES" sz="1400" dirty="0" smtClean="0">
                <a:latin typeface="Arial" pitchFamily="34" charset="0"/>
                <a:cs typeface="Arial" pitchFamily="34" charset="0"/>
              </a:rPr>
              <a:t>TSWV</a:t>
            </a:r>
            <a:endParaRPr lang="es-E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2" name="351 Rectángulo"/>
          <p:cNvSpPr/>
          <p:nvPr/>
        </p:nvSpPr>
        <p:spPr>
          <a:xfrm>
            <a:off x="6327637" y="4488511"/>
            <a:ext cx="612668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s-ES" sz="1400" dirty="0" err="1" smtClean="0">
                <a:latin typeface="Arial" pitchFamily="34" charset="0"/>
                <a:cs typeface="Arial" pitchFamily="34" charset="0"/>
              </a:rPr>
              <a:t>Mock</a:t>
            </a:r>
            <a:endParaRPr lang="es-E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3" name="352 Rectángulo"/>
          <p:cNvSpPr/>
          <p:nvPr/>
        </p:nvSpPr>
        <p:spPr>
          <a:xfrm>
            <a:off x="7000866" y="4488511"/>
            <a:ext cx="704039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s-ES" sz="1400" dirty="0" smtClean="0">
                <a:latin typeface="Arial" pitchFamily="34" charset="0"/>
                <a:cs typeface="Arial" pitchFamily="34" charset="0"/>
              </a:rPr>
              <a:t>TSWV</a:t>
            </a:r>
            <a:endParaRPr lang="es-E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4" name="353 Rectángulo"/>
          <p:cNvSpPr/>
          <p:nvPr/>
        </p:nvSpPr>
        <p:spPr>
          <a:xfrm>
            <a:off x="3646881" y="4804833"/>
            <a:ext cx="572593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s-ES" sz="1400" dirty="0">
                <a:latin typeface="Arial" pitchFamily="34" charset="0"/>
                <a:cs typeface="Arial" pitchFamily="34" charset="0"/>
              </a:rPr>
              <a:t>6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 dpi</a:t>
            </a:r>
            <a:endParaRPr lang="es-E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5" name="354 Rectángulo"/>
          <p:cNvSpPr/>
          <p:nvPr/>
        </p:nvSpPr>
        <p:spPr>
          <a:xfrm>
            <a:off x="5179809" y="4804833"/>
            <a:ext cx="572593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s-ES" sz="1400" dirty="0" smtClean="0">
                <a:latin typeface="Arial" pitchFamily="34" charset="0"/>
                <a:cs typeface="Arial" pitchFamily="34" charset="0"/>
              </a:rPr>
              <a:t>8 dpi</a:t>
            </a:r>
            <a:endParaRPr lang="es-E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6" name="355 Rectángulo"/>
          <p:cNvSpPr/>
          <p:nvPr/>
        </p:nvSpPr>
        <p:spPr>
          <a:xfrm>
            <a:off x="6657313" y="4804833"/>
            <a:ext cx="671980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s-ES" sz="1400" dirty="0" smtClean="0">
                <a:latin typeface="Arial" pitchFamily="34" charset="0"/>
                <a:cs typeface="Arial" pitchFamily="34" charset="0"/>
              </a:rPr>
              <a:t>15 dpi</a:t>
            </a:r>
            <a:endParaRPr lang="es-E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80 Rectángulo"/>
          <p:cNvSpPr/>
          <p:nvPr/>
        </p:nvSpPr>
        <p:spPr>
          <a:xfrm>
            <a:off x="2496596" y="1264969"/>
            <a:ext cx="1169869" cy="659646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49"/>
          <p:cNvSpPr>
            <a:spLocks noChangeArrowheads="1"/>
          </p:cNvSpPr>
          <p:nvPr/>
        </p:nvSpPr>
        <p:spPr bwMode="auto">
          <a:xfrm>
            <a:off x="2577370" y="1522207"/>
            <a:ext cx="133350" cy="133350"/>
          </a:xfrm>
          <a:prstGeom prst="rect">
            <a:avLst/>
          </a:prstGeom>
          <a:solidFill>
            <a:srgbClr val="CFCFCF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s-ES" sz="140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50"/>
          <p:cNvSpPr>
            <a:spLocks noChangeArrowheads="1"/>
          </p:cNvSpPr>
          <p:nvPr/>
        </p:nvSpPr>
        <p:spPr bwMode="auto">
          <a:xfrm>
            <a:off x="2753582" y="1511939"/>
            <a:ext cx="81753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sz="1000" dirty="0" err="1" smtClean="0">
                <a:latin typeface="Arial" pitchFamily="34" charset="0"/>
                <a:cs typeface="Arial" pitchFamily="34" charset="0"/>
              </a:rPr>
              <a:t>RNAi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 Twi1 1.1</a:t>
            </a:r>
          </a:p>
        </p:txBody>
      </p:sp>
      <p:sp>
        <p:nvSpPr>
          <p:cNvPr id="18" name="Rectangle 151"/>
          <p:cNvSpPr>
            <a:spLocks noChangeArrowheads="1"/>
          </p:cNvSpPr>
          <p:nvPr/>
        </p:nvSpPr>
        <p:spPr bwMode="auto">
          <a:xfrm>
            <a:off x="2577370" y="1714231"/>
            <a:ext cx="133350" cy="1333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s-ES" sz="140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152"/>
          <p:cNvSpPr>
            <a:spLocks noChangeArrowheads="1"/>
          </p:cNvSpPr>
          <p:nvPr/>
        </p:nvSpPr>
        <p:spPr bwMode="auto">
          <a:xfrm>
            <a:off x="2753582" y="1703963"/>
            <a:ext cx="888064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sz="1000" dirty="0" err="1" smtClean="0">
                <a:latin typeface="Arial" pitchFamily="34" charset="0"/>
                <a:cs typeface="Arial" pitchFamily="34" charset="0"/>
              </a:rPr>
              <a:t>RNAi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 Twi1 28.3</a:t>
            </a:r>
          </a:p>
        </p:txBody>
      </p:sp>
      <p:sp>
        <p:nvSpPr>
          <p:cNvPr id="20" name="Rectangle 153"/>
          <p:cNvSpPr>
            <a:spLocks noChangeArrowheads="1"/>
          </p:cNvSpPr>
          <p:nvPr/>
        </p:nvSpPr>
        <p:spPr bwMode="auto">
          <a:xfrm>
            <a:off x="2577370" y="1330183"/>
            <a:ext cx="133350" cy="13335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s-ES" sz="140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154"/>
          <p:cNvSpPr>
            <a:spLocks noChangeArrowheads="1"/>
          </p:cNvSpPr>
          <p:nvPr/>
        </p:nvSpPr>
        <p:spPr bwMode="auto">
          <a:xfrm>
            <a:off x="2753582" y="1319915"/>
            <a:ext cx="738985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sz="1000" dirty="0" err="1" smtClean="0">
                <a:latin typeface="Arial" pitchFamily="34" charset="0"/>
                <a:cs typeface="Arial" pitchFamily="34" charset="0"/>
              </a:rPr>
              <a:t>Moneymaker</a:t>
            </a:r>
            <a:endParaRPr lang="es-ES" sz="10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90" name="99 Grupo"/>
          <p:cNvGrpSpPr/>
          <p:nvPr/>
        </p:nvGrpSpPr>
        <p:grpSpPr>
          <a:xfrm>
            <a:off x="2532963" y="4272632"/>
            <a:ext cx="73573" cy="31034"/>
            <a:chOff x="3493677" y="2852896"/>
            <a:chExt cx="86187" cy="361950"/>
          </a:xfrm>
        </p:grpSpPr>
        <p:cxnSp>
          <p:nvCxnSpPr>
            <p:cNvPr id="391" name="100 Conector recto"/>
            <p:cNvCxnSpPr/>
            <p:nvPr/>
          </p:nvCxnSpPr>
          <p:spPr>
            <a:xfrm>
              <a:off x="3536770" y="2852896"/>
              <a:ext cx="0" cy="36195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101 Conector recto"/>
            <p:cNvCxnSpPr/>
            <p:nvPr/>
          </p:nvCxnSpPr>
          <p:spPr>
            <a:xfrm>
              <a:off x="3493677" y="2852896"/>
              <a:ext cx="86187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102 Conector recto"/>
            <p:cNvCxnSpPr/>
            <p:nvPr/>
          </p:nvCxnSpPr>
          <p:spPr>
            <a:xfrm>
              <a:off x="3493677" y="3214846"/>
              <a:ext cx="86187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4" name="99 Grupo"/>
          <p:cNvGrpSpPr/>
          <p:nvPr/>
        </p:nvGrpSpPr>
        <p:grpSpPr>
          <a:xfrm>
            <a:off x="4057721" y="1858531"/>
            <a:ext cx="73573" cy="308983"/>
            <a:chOff x="3493677" y="2852896"/>
            <a:chExt cx="86194" cy="361950"/>
          </a:xfrm>
        </p:grpSpPr>
        <p:cxnSp>
          <p:nvCxnSpPr>
            <p:cNvPr id="395" name="100 Conector recto"/>
            <p:cNvCxnSpPr/>
            <p:nvPr/>
          </p:nvCxnSpPr>
          <p:spPr>
            <a:xfrm>
              <a:off x="3536770" y="2852896"/>
              <a:ext cx="0" cy="36195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6" name="101 Conector recto"/>
            <p:cNvCxnSpPr/>
            <p:nvPr/>
          </p:nvCxnSpPr>
          <p:spPr>
            <a:xfrm>
              <a:off x="3493677" y="2852896"/>
              <a:ext cx="86187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7" name="102 Conector recto"/>
            <p:cNvCxnSpPr/>
            <p:nvPr/>
          </p:nvCxnSpPr>
          <p:spPr>
            <a:xfrm>
              <a:off x="3493684" y="3214846"/>
              <a:ext cx="86187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8" name="427 Grupo"/>
          <p:cNvGrpSpPr/>
          <p:nvPr/>
        </p:nvGrpSpPr>
        <p:grpSpPr>
          <a:xfrm>
            <a:off x="7130644" y="1305419"/>
            <a:ext cx="73573" cy="623988"/>
            <a:chOff x="7059641" y="1936193"/>
            <a:chExt cx="73573" cy="209371"/>
          </a:xfrm>
        </p:grpSpPr>
        <p:cxnSp>
          <p:nvCxnSpPr>
            <p:cNvPr id="399" name="100 Conector recto"/>
            <p:cNvCxnSpPr/>
            <p:nvPr/>
          </p:nvCxnSpPr>
          <p:spPr>
            <a:xfrm>
              <a:off x="7096424" y="1936193"/>
              <a:ext cx="0" cy="207264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101 Conector recto"/>
            <p:cNvCxnSpPr/>
            <p:nvPr/>
          </p:nvCxnSpPr>
          <p:spPr>
            <a:xfrm>
              <a:off x="7059641" y="1936193"/>
              <a:ext cx="73567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1" name="102 Conector recto"/>
            <p:cNvCxnSpPr/>
            <p:nvPr/>
          </p:nvCxnSpPr>
          <p:spPr>
            <a:xfrm>
              <a:off x="7059647" y="2145564"/>
              <a:ext cx="73567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0" name="469 Grupo"/>
          <p:cNvGrpSpPr/>
          <p:nvPr/>
        </p:nvGrpSpPr>
        <p:grpSpPr>
          <a:xfrm>
            <a:off x="5598089" y="2803332"/>
            <a:ext cx="73573" cy="244658"/>
            <a:chOff x="5224849" y="3232558"/>
            <a:chExt cx="73573" cy="244658"/>
          </a:xfrm>
        </p:grpSpPr>
        <p:cxnSp>
          <p:nvCxnSpPr>
            <p:cNvPr id="403" name="100 Conector recto"/>
            <p:cNvCxnSpPr/>
            <p:nvPr/>
          </p:nvCxnSpPr>
          <p:spPr>
            <a:xfrm>
              <a:off x="5261620" y="3232558"/>
              <a:ext cx="0" cy="242753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4" name="101 Conector recto"/>
            <p:cNvCxnSpPr/>
            <p:nvPr/>
          </p:nvCxnSpPr>
          <p:spPr>
            <a:xfrm>
              <a:off x="5224849" y="3232558"/>
              <a:ext cx="73543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102 Conector recto"/>
            <p:cNvCxnSpPr/>
            <p:nvPr/>
          </p:nvCxnSpPr>
          <p:spPr>
            <a:xfrm>
              <a:off x="5224879" y="3477216"/>
              <a:ext cx="73543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9" name="468 Grupo"/>
          <p:cNvGrpSpPr/>
          <p:nvPr/>
        </p:nvGrpSpPr>
        <p:grpSpPr>
          <a:xfrm>
            <a:off x="6413033" y="4128811"/>
            <a:ext cx="73573" cy="129118"/>
            <a:chOff x="6390092" y="4494594"/>
            <a:chExt cx="73573" cy="209169"/>
          </a:xfrm>
        </p:grpSpPr>
        <p:cxnSp>
          <p:nvCxnSpPr>
            <p:cNvPr id="407" name="100 Conector recto"/>
            <p:cNvCxnSpPr/>
            <p:nvPr/>
          </p:nvCxnSpPr>
          <p:spPr>
            <a:xfrm>
              <a:off x="6426875" y="4494594"/>
              <a:ext cx="0" cy="207264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101 Conector recto"/>
            <p:cNvCxnSpPr/>
            <p:nvPr/>
          </p:nvCxnSpPr>
          <p:spPr>
            <a:xfrm>
              <a:off x="6390092" y="4494594"/>
              <a:ext cx="73567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102 Conector recto"/>
            <p:cNvCxnSpPr/>
            <p:nvPr/>
          </p:nvCxnSpPr>
          <p:spPr>
            <a:xfrm>
              <a:off x="6390098" y="4703763"/>
              <a:ext cx="73567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0" name="99 Grupo"/>
          <p:cNvGrpSpPr/>
          <p:nvPr/>
        </p:nvGrpSpPr>
        <p:grpSpPr>
          <a:xfrm>
            <a:off x="4888050" y="4126906"/>
            <a:ext cx="73573" cy="75934"/>
            <a:chOff x="3493677" y="2852896"/>
            <a:chExt cx="86194" cy="361950"/>
          </a:xfrm>
        </p:grpSpPr>
        <p:cxnSp>
          <p:nvCxnSpPr>
            <p:cNvPr id="411" name="100 Conector recto"/>
            <p:cNvCxnSpPr/>
            <p:nvPr/>
          </p:nvCxnSpPr>
          <p:spPr>
            <a:xfrm>
              <a:off x="3536770" y="2852896"/>
              <a:ext cx="0" cy="36195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101 Conector recto"/>
            <p:cNvCxnSpPr/>
            <p:nvPr/>
          </p:nvCxnSpPr>
          <p:spPr>
            <a:xfrm>
              <a:off x="3493677" y="2852896"/>
              <a:ext cx="86187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102 Conector recto"/>
            <p:cNvCxnSpPr/>
            <p:nvPr/>
          </p:nvCxnSpPr>
          <p:spPr>
            <a:xfrm>
              <a:off x="3493684" y="3214846"/>
              <a:ext cx="86187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7" name="426 Grupo"/>
          <p:cNvGrpSpPr/>
          <p:nvPr/>
        </p:nvGrpSpPr>
        <p:grpSpPr>
          <a:xfrm>
            <a:off x="3354186" y="4235772"/>
            <a:ext cx="73573" cy="105773"/>
            <a:chOff x="3182751" y="4576521"/>
            <a:chExt cx="73573" cy="200167"/>
          </a:xfrm>
        </p:grpSpPr>
        <p:cxnSp>
          <p:nvCxnSpPr>
            <p:cNvPr id="415" name="100 Conector recto"/>
            <p:cNvCxnSpPr/>
            <p:nvPr/>
          </p:nvCxnSpPr>
          <p:spPr>
            <a:xfrm>
              <a:off x="3219522" y="4576521"/>
              <a:ext cx="0" cy="19806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101 Conector recto"/>
            <p:cNvCxnSpPr/>
            <p:nvPr/>
          </p:nvCxnSpPr>
          <p:spPr>
            <a:xfrm>
              <a:off x="3182751" y="4576521"/>
              <a:ext cx="73543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102 Conector recto"/>
            <p:cNvCxnSpPr/>
            <p:nvPr/>
          </p:nvCxnSpPr>
          <p:spPr>
            <a:xfrm>
              <a:off x="3182781" y="4776688"/>
              <a:ext cx="73543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7" name="446 Grupo"/>
          <p:cNvGrpSpPr/>
          <p:nvPr/>
        </p:nvGrpSpPr>
        <p:grpSpPr>
          <a:xfrm>
            <a:off x="2722510" y="4463146"/>
            <a:ext cx="73573" cy="9746"/>
            <a:chOff x="2343555" y="4810457"/>
            <a:chExt cx="73573" cy="9746"/>
          </a:xfrm>
        </p:grpSpPr>
        <p:cxnSp>
          <p:nvCxnSpPr>
            <p:cNvPr id="442" name="101 Conector recto"/>
            <p:cNvCxnSpPr/>
            <p:nvPr/>
          </p:nvCxnSpPr>
          <p:spPr>
            <a:xfrm>
              <a:off x="2343555" y="4810457"/>
              <a:ext cx="73573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3" name="102 Conector recto"/>
            <p:cNvCxnSpPr/>
            <p:nvPr/>
          </p:nvCxnSpPr>
          <p:spPr>
            <a:xfrm>
              <a:off x="2343555" y="4820203"/>
              <a:ext cx="73573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8" name="447 Grupo"/>
          <p:cNvGrpSpPr/>
          <p:nvPr/>
        </p:nvGrpSpPr>
        <p:grpSpPr>
          <a:xfrm>
            <a:off x="2917171" y="4463536"/>
            <a:ext cx="73573" cy="9746"/>
            <a:chOff x="2343555" y="4810457"/>
            <a:chExt cx="73573" cy="9746"/>
          </a:xfrm>
        </p:grpSpPr>
        <p:cxnSp>
          <p:nvCxnSpPr>
            <p:cNvPr id="449" name="101 Conector recto"/>
            <p:cNvCxnSpPr/>
            <p:nvPr/>
          </p:nvCxnSpPr>
          <p:spPr>
            <a:xfrm>
              <a:off x="2343555" y="4810457"/>
              <a:ext cx="73573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102 Conector recto"/>
            <p:cNvCxnSpPr/>
            <p:nvPr/>
          </p:nvCxnSpPr>
          <p:spPr>
            <a:xfrm>
              <a:off x="2343555" y="4820203"/>
              <a:ext cx="73573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1" name="450 Grupo"/>
          <p:cNvGrpSpPr/>
          <p:nvPr/>
        </p:nvGrpSpPr>
        <p:grpSpPr>
          <a:xfrm>
            <a:off x="3541626" y="4454304"/>
            <a:ext cx="73573" cy="9746"/>
            <a:chOff x="2343555" y="4810457"/>
            <a:chExt cx="73573" cy="9746"/>
          </a:xfrm>
        </p:grpSpPr>
        <p:cxnSp>
          <p:nvCxnSpPr>
            <p:cNvPr id="452" name="101 Conector recto"/>
            <p:cNvCxnSpPr/>
            <p:nvPr/>
          </p:nvCxnSpPr>
          <p:spPr>
            <a:xfrm>
              <a:off x="2343555" y="4810457"/>
              <a:ext cx="73573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3" name="102 Conector recto"/>
            <p:cNvCxnSpPr/>
            <p:nvPr/>
          </p:nvCxnSpPr>
          <p:spPr>
            <a:xfrm>
              <a:off x="2343555" y="4820203"/>
              <a:ext cx="73573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4" name="453 Grupo"/>
          <p:cNvGrpSpPr/>
          <p:nvPr/>
        </p:nvGrpSpPr>
        <p:grpSpPr>
          <a:xfrm>
            <a:off x="3734382" y="4439454"/>
            <a:ext cx="73573" cy="9746"/>
            <a:chOff x="2343555" y="4810457"/>
            <a:chExt cx="73573" cy="9746"/>
          </a:xfrm>
        </p:grpSpPr>
        <p:cxnSp>
          <p:nvCxnSpPr>
            <p:cNvPr id="455" name="101 Conector recto"/>
            <p:cNvCxnSpPr/>
            <p:nvPr/>
          </p:nvCxnSpPr>
          <p:spPr>
            <a:xfrm>
              <a:off x="2343555" y="4810457"/>
              <a:ext cx="73573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102 Conector recto"/>
            <p:cNvCxnSpPr/>
            <p:nvPr/>
          </p:nvCxnSpPr>
          <p:spPr>
            <a:xfrm>
              <a:off x="2343555" y="4820203"/>
              <a:ext cx="73573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7" name="456 Grupo"/>
          <p:cNvGrpSpPr/>
          <p:nvPr/>
        </p:nvGrpSpPr>
        <p:grpSpPr>
          <a:xfrm>
            <a:off x="4250286" y="4375536"/>
            <a:ext cx="73573" cy="9746"/>
            <a:chOff x="2343555" y="4810457"/>
            <a:chExt cx="73573" cy="9746"/>
          </a:xfrm>
        </p:grpSpPr>
        <p:cxnSp>
          <p:nvCxnSpPr>
            <p:cNvPr id="458" name="101 Conector recto"/>
            <p:cNvCxnSpPr/>
            <p:nvPr/>
          </p:nvCxnSpPr>
          <p:spPr>
            <a:xfrm>
              <a:off x="2343555" y="4810457"/>
              <a:ext cx="73573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9" name="102 Conector recto"/>
            <p:cNvCxnSpPr/>
            <p:nvPr/>
          </p:nvCxnSpPr>
          <p:spPr>
            <a:xfrm>
              <a:off x="2343555" y="4820203"/>
              <a:ext cx="73573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0" name="459 Grupo"/>
          <p:cNvGrpSpPr/>
          <p:nvPr/>
        </p:nvGrpSpPr>
        <p:grpSpPr>
          <a:xfrm>
            <a:off x="4443042" y="4412121"/>
            <a:ext cx="73573" cy="9746"/>
            <a:chOff x="2343555" y="4810457"/>
            <a:chExt cx="73573" cy="9746"/>
          </a:xfrm>
        </p:grpSpPr>
        <p:cxnSp>
          <p:nvCxnSpPr>
            <p:cNvPr id="461" name="101 Conector recto"/>
            <p:cNvCxnSpPr/>
            <p:nvPr/>
          </p:nvCxnSpPr>
          <p:spPr>
            <a:xfrm>
              <a:off x="2343555" y="4810457"/>
              <a:ext cx="73573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2" name="102 Conector recto"/>
            <p:cNvCxnSpPr/>
            <p:nvPr/>
          </p:nvCxnSpPr>
          <p:spPr>
            <a:xfrm>
              <a:off x="2343555" y="4820203"/>
              <a:ext cx="73573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3" name="462 Grupo"/>
          <p:cNvGrpSpPr/>
          <p:nvPr/>
        </p:nvGrpSpPr>
        <p:grpSpPr>
          <a:xfrm>
            <a:off x="5077056" y="4462036"/>
            <a:ext cx="73573" cy="9746"/>
            <a:chOff x="2343555" y="4810457"/>
            <a:chExt cx="73573" cy="9746"/>
          </a:xfrm>
        </p:grpSpPr>
        <p:cxnSp>
          <p:nvCxnSpPr>
            <p:cNvPr id="464" name="101 Conector recto"/>
            <p:cNvCxnSpPr/>
            <p:nvPr/>
          </p:nvCxnSpPr>
          <p:spPr>
            <a:xfrm>
              <a:off x="2343555" y="4810457"/>
              <a:ext cx="73573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102 Conector recto"/>
            <p:cNvCxnSpPr/>
            <p:nvPr/>
          </p:nvCxnSpPr>
          <p:spPr>
            <a:xfrm>
              <a:off x="2343555" y="4820203"/>
              <a:ext cx="73573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6" name="465 Grupo"/>
          <p:cNvGrpSpPr/>
          <p:nvPr/>
        </p:nvGrpSpPr>
        <p:grpSpPr>
          <a:xfrm>
            <a:off x="5266002" y="4462426"/>
            <a:ext cx="73573" cy="9746"/>
            <a:chOff x="2343555" y="4810457"/>
            <a:chExt cx="73573" cy="9746"/>
          </a:xfrm>
        </p:grpSpPr>
        <p:cxnSp>
          <p:nvCxnSpPr>
            <p:cNvPr id="467" name="101 Conector recto"/>
            <p:cNvCxnSpPr/>
            <p:nvPr/>
          </p:nvCxnSpPr>
          <p:spPr>
            <a:xfrm>
              <a:off x="2343555" y="4810457"/>
              <a:ext cx="73573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8" name="102 Conector recto"/>
            <p:cNvCxnSpPr/>
            <p:nvPr/>
          </p:nvCxnSpPr>
          <p:spPr>
            <a:xfrm>
              <a:off x="2343555" y="4820203"/>
              <a:ext cx="73573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1" name="470 Grupo"/>
          <p:cNvGrpSpPr/>
          <p:nvPr/>
        </p:nvGrpSpPr>
        <p:grpSpPr>
          <a:xfrm>
            <a:off x="5789526" y="4442432"/>
            <a:ext cx="73573" cy="9746"/>
            <a:chOff x="2343555" y="4810457"/>
            <a:chExt cx="73573" cy="9746"/>
          </a:xfrm>
        </p:grpSpPr>
        <p:cxnSp>
          <p:nvCxnSpPr>
            <p:cNvPr id="472" name="101 Conector recto"/>
            <p:cNvCxnSpPr/>
            <p:nvPr/>
          </p:nvCxnSpPr>
          <p:spPr>
            <a:xfrm>
              <a:off x="2343555" y="4810457"/>
              <a:ext cx="73573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3" name="102 Conector recto"/>
            <p:cNvCxnSpPr/>
            <p:nvPr/>
          </p:nvCxnSpPr>
          <p:spPr>
            <a:xfrm>
              <a:off x="2343555" y="4820203"/>
              <a:ext cx="73573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4" name="473 Grupo"/>
          <p:cNvGrpSpPr/>
          <p:nvPr/>
        </p:nvGrpSpPr>
        <p:grpSpPr>
          <a:xfrm>
            <a:off x="5972757" y="4395197"/>
            <a:ext cx="73573" cy="9746"/>
            <a:chOff x="2343555" y="4810457"/>
            <a:chExt cx="73573" cy="9746"/>
          </a:xfrm>
        </p:grpSpPr>
        <p:cxnSp>
          <p:nvCxnSpPr>
            <p:cNvPr id="475" name="101 Conector recto"/>
            <p:cNvCxnSpPr/>
            <p:nvPr/>
          </p:nvCxnSpPr>
          <p:spPr>
            <a:xfrm>
              <a:off x="2343555" y="4810457"/>
              <a:ext cx="73573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6" name="102 Conector recto"/>
            <p:cNvCxnSpPr/>
            <p:nvPr/>
          </p:nvCxnSpPr>
          <p:spPr>
            <a:xfrm>
              <a:off x="2343555" y="4820203"/>
              <a:ext cx="73573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7" name="476 Grupo"/>
          <p:cNvGrpSpPr/>
          <p:nvPr/>
        </p:nvGrpSpPr>
        <p:grpSpPr>
          <a:xfrm>
            <a:off x="6602961" y="4462997"/>
            <a:ext cx="73573" cy="9746"/>
            <a:chOff x="2343555" y="4810457"/>
            <a:chExt cx="73573" cy="9746"/>
          </a:xfrm>
        </p:grpSpPr>
        <p:cxnSp>
          <p:nvCxnSpPr>
            <p:cNvPr id="478" name="101 Conector recto"/>
            <p:cNvCxnSpPr/>
            <p:nvPr/>
          </p:nvCxnSpPr>
          <p:spPr>
            <a:xfrm>
              <a:off x="2343555" y="4810457"/>
              <a:ext cx="73573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9" name="102 Conector recto"/>
            <p:cNvCxnSpPr/>
            <p:nvPr/>
          </p:nvCxnSpPr>
          <p:spPr>
            <a:xfrm>
              <a:off x="2343555" y="4820203"/>
              <a:ext cx="73573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0" name="479 Grupo"/>
          <p:cNvGrpSpPr/>
          <p:nvPr/>
        </p:nvGrpSpPr>
        <p:grpSpPr>
          <a:xfrm>
            <a:off x="6791907" y="4419572"/>
            <a:ext cx="73573" cy="9746"/>
            <a:chOff x="2343555" y="4810457"/>
            <a:chExt cx="73573" cy="9746"/>
          </a:xfrm>
        </p:grpSpPr>
        <p:cxnSp>
          <p:nvCxnSpPr>
            <p:cNvPr id="481" name="101 Conector recto"/>
            <p:cNvCxnSpPr/>
            <p:nvPr/>
          </p:nvCxnSpPr>
          <p:spPr>
            <a:xfrm>
              <a:off x="2343555" y="4810457"/>
              <a:ext cx="73573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2" name="102 Conector recto"/>
            <p:cNvCxnSpPr/>
            <p:nvPr/>
          </p:nvCxnSpPr>
          <p:spPr>
            <a:xfrm>
              <a:off x="2343555" y="4820203"/>
              <a:ext cx="73573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3" name="482 Grupo"/>
          <p:cNvGrpSpPr/>
          <p:nvPr/>
        </p:nvGrpSpPr>
        <p:grpSpPr>
          <a:xfrm>
            <a:off x="7314053" y="4427101"/>
            <a:ext cx="73573" cy="9746"/>
            <a:chOff x="2343555" y="4810457"/>
            <a:chExt cx="73573" cy="9746"/>
          </a:xfrm>
        </p:grpSpPr>
        <p:cxnSp>
          <p:nvCxnSpPr>
            <p:cNvPr id="484" name="101 Conector recto"/>
            <p:cNvCxnSpPr/>
            <p:nvPr/>
          </p:nvCxnSpPr>
          <p:spPr>
            <a:xfrm>
              <a:off x="2343555" y="4810457"/>
              <a:ext cx="73573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102 Conector recto"/>
            <p:cNvCxnSpPr/>
            <p:nvPr/>
          </p:nvCxnSpPr>
          <p:spPr>
            <a:xfrm>
              <a:off x="2343555" y="4820203"/>
              <a:ext cx="73573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6" name="485 Grupo"/>
          <p:cNvGrpSpPr/>
          <p:nvPr/>
        </p:nvGrpSpPr>
        <p:grpSpPr>
          <a:xfrm>
            <a:off x="7501094" y="4376056"/>
            <a:ext cx="73573" cy="9746"/>
            <a:chOff x="2343555" y="4810457"/>
            <a:chExt cx="73573" cy="9746"/>
          </a:xfrm>
        </p:grpSpPr>
        <p:cxnSp>
          <p:nvCxnSpPr>
            <p:cNvPr id="487" name="101 Conector recto"/>
            <p:cNvCxnSpPr/>
            <p:nvPr/>
          </p:nvCxnSpPr>
          <p:spPr>
            <a:xfrm>
              <a:off x="2343555" y="4810457"/>
              <a:ext cx="73573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8" name="102 Conector recto"/>
            <p:cNvCxnSpPr/>
            <p:nvPr/>
          </p:nvCxnSpPr>
          <p:spPr>
            <a:xfrm>
              <a:off x="2343555" y="4820203"/>
              <a:ext cx="73573" cy="0"/>
            </a:xfrm>
            <a:prstGeom prst="line">
              <a:avLst/>
            </a:prstGeom>
            <a:ln w="63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62611" y="5393094"/>
            <a:ext cx="841608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Fig. S4. </a:t>
            </a:r>
            <a:r>
              <a:rPr kumimoji="0" lang="en-GB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Twi1</a:t>
            </a: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gene expression in the </a:t>
            </a:r>
            <a:r>
              <a:rPr kumimoji="0" lang="en-GB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RNAi</a:t>
            </a: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Twi1 transgenic tomato plants after inoculation with Tomato spotted </a:t>
            </a: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wilt </a:t>
            </a: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virus (TSWV). 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 quantitative reverse transcription-polymerase chain reaction (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qRT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-PCR) analysis of </a:t>
            </a:r>
            <a:r>
              <a:rPr kumimoji="0" lang="en-GB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Twi1 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gene expression in the leaves from the TSWV-inoculated and Mock-inoculated leaves from the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Moneymaker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and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RNAi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Twi1 transgenic tomato lines. The control shows </a:t>
            </a:r>
            <a:r>
              <a:rPr kumimoji="0" lang="en-GB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Twi1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gene induction before virus inoculation. The </a:t>
            </a:r>
            <a:r>
              <a:rPr kumimoji="0" lang="en-GB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Elongation Factor 1 alpha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gene was used as an endogenous reference. The results correspond to the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means±SD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of three independent plants from a representative experiment. The experiment was repeated 3 times.</a:t>
            </a: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137</Words>
  <Application>Microsoft Office PowerPoint</Application>
  <PresentationFormat>A4 (210 x 297 mm)</PresentationFormat>
  <Paragraphs>26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Company>UPV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irodrig</dc:creator>
  <cp:lastModifiedBy>irodrig</cp:lastModifiedBy>
  <cp:revision>20</cp:revision>
  <dcterms:created xsi:type="dcterms:W3CDTF">2018-09-12T15:17:25Z</dcterms:created>
  <dcterms:modified xsi:type="dcterms:W3CDTF">2019-05-24T09:09:25Z</dcterms:modified>
</cp:coreProperties>
</file>