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906000" cy="6858000" type="A4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138" y="-77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13/05/2019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13/05/2019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13/05/2019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13/05/2019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13/05/2019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13/05/2019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13/05/2019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13/05/2019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13/05/2019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13/05/2019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13/05/2019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AA895-F64C-438B-AA50-01D9E4001522}" type="datetimeFigureOut">
              <a:rPr lang="es-ES" smtClean="0"/>
              <a:pPr/>
              <a:t>13/05/2019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9"/>
          <p:cNvSpPr>
            <a:spLocks noChangeArrowheads="1"/>
          </p:cNvSpPr>
          <p:nvPr/>
        </p:nvSpPr>
        <p:spPr bwMode="auto">
          <a:xfrm>
            <a:off x="0" y="0"/>
            <a:ext cx="1313996" cy="453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2000" tIns="72000" rIns="72000" bIns="72000">
            <a:spAutoFit/>
          </a:bodyPr>
          <a:lstStyle/>
          <a:p>
            <a:r>
              <a:rPr lang="en-GB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Figure S2</a:t>
            </a:r>
            <a:endParaRPr lang="en-GB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57"/>
          <p:cNvPicPr>
            <a:picLocks noChangeAspect="1" noChangeArrowheads="1"/>
          </p:cNvPicPr>
          <p:nvPr/>
        </p:nvPicPr>
        <p:blipFill>
          <a:blip r:embed="rId2" cstate="print"/>
          <a:srcRect l="10785" r="37430"/>
          <a:stretch>
            <a:fillRect/>
          </a:stretch>
        </p:blipFill>
        <p:spPr bwMode="auto">
          <a:xfrm>
            <a:off x="994725" y="1723620"/>
            <a:ext cx="3773487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 l="2509"/>
          <a:stretch>
            <a:fillRect/>
          </a:stretch>
        </p:blipFill>
        <p:spPr bwMode="auto">
          <a:xfrm>
            <a:off x="6030029" y="1456867"/>
            <a:ext cx="3336925" cy="3344863"/>
          </a:xfrm>
          <a:prstGeom prst="rect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tailEnd type="triangle" w="med" len="lg"/>
          </a:ln>
        </p:spPr>
      </p:pic>
      <p:sp>
        <p:nvSpPr>
          <p:cNvPr id="7" name="Text Box 38"/>
          <p:cNvSpPr txBox="1">
            <a:spLocks noChangeArrowheads="1"/>
          </p:cNvSpPr>
          <p:nvPr/>
        </p:nvSpPr>
        <p:spPr bwMode="auto">
          <a:xfrm>
            <a:off x="5493854" y="1045581"/>
            <a:ext cx="513282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s-ES" sz="1400" dirty="0" err="1">
                <a:latin typeface="Arial" pitchFamily="34" charset="0"/>
                <a:cs typeface="Arial" pitchFamily="34" charset="0"/>
              </a:rPr>
              <a:t>kDa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Line 43"/>
          <p:cNvSpPr>
            <a:spLocks noChangeShapeType="1"/>
          </p:cNvSpPr>
          <p:nvPr/>
        </p:nvSpPr>
        <p:spPr bwMode="auto">
          <a:xfrm>
            <a:off x="5939540" y="3673016"/>
            <a:ext cx="65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Line 44"/>
          <p:cNvSpPr>
            <a:spLocks noChangeShapeType="1"/>
          </p:cNvSpPr>
          <p:nvPr/>
        </p:nvSpPr>
        <p:spPr bwMode="auto">
          <a:xfrm>
            <a:off x="5939540" y="2518904"/>
            <a:ext cx="65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Line 45"/>
          <p:cNvSpPr>
            <a:spLocks noChangeShapeType="1"/>
          </p:cNvSpPr>
          <p:nvPr/>
        </p:nvSpPr>
        <p:spPr bwMode="auto">
          <a:xfrm>
            <a:off x="5939540" y="2909429"/>
            <a:ext cx="65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>
            <a:off x="5939540" y="2212516"/>
            <a:ext cx="65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Line 47"/>
          <p:cNvSpPr>
            <a:spLocks noChangeShapeType="1"/>
          </p:cNvSpPr>
          <p:nvPr/>
        </p:nvSpPr>
        <p:spPr bwMode="auto">
          <a:xfrm>
            <a:off x="5939540" y="1983916"/>
            <a:ext cx="65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Line 48"/>
          <p:cNvSpPr>
            <a:spLocks noChangeShapeType="1"/>
          </p:cNvSpPr>
          <p:nvPr/>
        </p:nvSpPr>
        <p:spPr bwMode="auto">
          <a:xfrm>
            <a:off x="5939540" y="1783891"/>
            <a:ext cx="65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Line 50"/>
          <p:cNvSpPr>
            <a:spLocks noChangeShapeType="1"/>
          </p:cNvSpPr>
          <p:nvPr/>
        </p:nvSpPr>
        <p:spPr bwMode="auto">
          <a:xfrm>
            <a:off x="5939540" y="1558466"/>
            <a:ext cx="65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54"/>
          <p:cNvSpPr txBox="1">
            <a:spLocks noChangeArrowheads="1"/>
          </p:cNvSpPr>
          <p:nvPr/>
        </p:nvSpPr>
        <p:spPr bwMode="auto">
          <a:xfrm>
            <a:off x="5494817" y="1406066"/>
            <a:ext cx="482824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s-ES" sz="1400" dirty="0">
                <a:latin typeface="Arial" pitchFamily="34" charset="0"/>
                <a:cs typeface="Arial" pitchFamily="34" charset="0"/>
              </a:rPr>
              <a:t>130</a:t>
            </a:r>
          </a:p>
        </p:txBody>
      </p:sp>
      <p:sp>
        <p:nvSpPr>
          <p:cNvPr id="16" name="Text Box 56"/>
          <p:cNvSpPr txBox="1">
            <a:spLocks noChangeArrowheads="1"/>
          </p:cNvSpPr>
          <p:nvPr/>
        </p:nvSpPr>
        <p:spPr bwMode="auto">
          <a:xfrm>
            <a:off x="5594203" y="1631491"/>
            <a:ext cx="383438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s-ES" sz="1400" dirty="0">
                <a:latin typeface="Arial" pitchFamily="34" charset="0"/>
                <a:cs typeface="Arial" pitchFamily="34" charset="0"/>
              </a:rPr>
              <a:t>72</a:t>
            </a:r>
          </a:p>
        </p:txBody>
      </p:sp>
      <p:sp>
        <p:nvSpPr>
          <p:cNvPr id="17" name="Text Box 57"/>
          <p:cNvSpPr txBox="1">
            <a:spLocks noChangeArrowheads="1"/>
          </p:cNvSpPr>
          <p:nvPr/>
        </p:nvSpPr>
        <p:spPr bwMode="auto">
          <a:xfrm>
            <a:off x="5594203" y="1831516"/>
            <a:ext cx="383438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s-ES" sz="1400">
                <a:latin typeface="Arial" pitchFamily="34" charset="0"/>
                <a:cs typeface="Arial" pitchFamily="34" charset="0"/>
              </a:rPr>
              <a:t>55</a:t>
            </a:r>
          </a:p>
        </p:txBody>
      </p:sp>
      <p:sp>
        <p:nvSpPr>
          <p:cNvPr id="18" name="Text Box 58"/>
          <p:cNvSpPr txBox="1">
            <a:spLocks noChangeArrowheads="1"/>
          </p:cNvSpPr>
          <p:nvPr/>
        </p:nvSpPr>
        <p:spPr bwMode="auto">
          <a:xfrm>
            <a:off x="5594203" y="2060116"/>
            <a:ext cx="383438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s-ES" sz="1400">
                <a:latin typeface="Arial" pitchFamily="34" charset="0"/>
                <a:cs typeface="Arial" pitchFamily="34" charset="0"/>
              </a:rPr>
              <a:t>43</a:t>
            </a:r>
          </a:p>
        </p:txBody>
      </p:sp>
      <p:sp>
        <p:nvSpPr>
          <p:cNvPr id="19" name="Text Box 59"/>
          <p:cNvSpPr txBox="1">
            <a:spLocks noChangeArrowheads="1"/>
          </p:cNvSpPr>
          <p:nvPr/>
        </p:nvSpPr>
        <p:spPr bwMode="auto">
          <a:xfrm>
            <a:off x="5594203" y="2364916"/>
            <a:ext cx="383438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s-ES" sz="1400">
                <a:latin typeface="Arial" pitchFamily="34" charset="0"/>
                <a:cs typeface="Arial" pitchFamily="34" charset="0"/>
              </a:rPr>
              <a:t>34</a:t>
            </a:r>
          </a:p>
        </p:txBody>
      </p:sp>
      <p:sp>
        <p:nvSpPr>
          <p:cNvPr id="20" name="Text Box 60"/>
          <p:cNvSpPr txBox="1">
            <a:spLocks noChangeArrowheads="1"/>
          </p:cNvSpPr>
          <p:nvPr/>
        </p:nvSpPr>
        <p:spPr bwMode="auto">
          <a:xfrm>
            <a:off x="5594203" y="2757029"/>
            <a:ext cx="383438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s-ES" sz="1400">
                <a:latin typeface="Arial" pitchFamily="34" charset="0"/>
                <a:cs typeface="Arial" pitchFamily="34" charset="0"/>
              </a:rPr>
              <a:t>26</a:t>
            </a:r>
          </a:p>
        </p:txBody>
      </p:sp>
      <p:sp>
        <p:nvSpPr>
          <p:cNvPr id="21" name="Text Box 61"/>
          <p:cNvSpPr txBox="1">
            <a:spLocks noChangeArrowheads="1"/>
          </p:cNvSpPr>
          <p:nvPr/>
        </p:nvSpPr>
        <p:spPr bwMode="auto">
          <a:xfrm>
            <a:off x="5594203" y="3520616"/>
            <a:ext cx="383438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s-ES" sz="1400">
                <a:latin typeface="Arial" pitchFamily="34" charset="0"/>
                <a:cs typeface="Arial" pitchFamily="34" charset="0"/>
              </a:rPr>
              <a:t>17</a:t>
            </a:r>
          </a:p>
        </p:txBody>
      </p:sp>
      <p:sp>
        <p:nvSpPr>
          <p:cNvPr id="22" name="Text Box 38"/>
          <p:cNvSpPr txBox="1">
            <a:spLocks noChangeArrowheads="1"/>
          </p:cNvSpPr>
          <p:nvPr/>
        </p:nvSpPr>
        <p:spPr bwMode="auto">
          <a:xfrm>
            <a:off x="7274794" y="4930847"/>
            <a:ext cx="1755609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s-ES" sz="1400" b="1" dirty="0" err="1" smtClean="0">
                <a:latin typeface="Arial" pitchFamily="34" charset="0"/>
                <a:cs typeface="Arial" pitchFamily="34" charset="0"/>
              </a:rPr>
              <a:t>Imidazole</a:t>
            </a:r>
            <a:r>
              <a:rPr lang="es-ES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1400" b="1" dirty="0" err="1">
                <a:latin typeface="Arial" pitchFamily="34" charset="0"/>
                <a:cs typeface="Arial" pitchFamily="34" charset="0"/>
              </a:rPr>
              <a:t>gradient</a:t>
            </a:r>
            <a:endParaRPr lang="es-E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 Box 38"/>
          <p:cNvSpPr txBox="1">
            <a:spLocks noChangeArrowheads="1"/>
          </p:cNvSpPr>
          <p:nvPr/>
        </p:nvSpPr>
        <p:spPr bwMode="auto">
          <a:xfrm rot="18900000">
            <a:off x="6629498" y="1004048"/>
            <a:ext cx="78489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s-ES" sz="1200" dirty="0" err="1" smtClean="0">
                <a:latin typeface="Arial" pitchFamily="34" charset="0"/>
                <a:cs typeface="Arial" pitchFamily="34" charset="0"/>
              </a:rPr>
              <a:t>Washout</a:t>
            </a:r>
            <a:endParaRPr lang="es-E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 Box 38"/>
          <p:cNvSpPr txBox="1">
            <a:spLocks noChangeArrowheads="1"/>
          </p:cNvSpPr>
          <p:nvPr/>
        </p:nvSpPr>
        <p:spPr bwMode="auto">
          <a:xfrm rot="18900000">
            <a:off x="6313504" y="1096118"/>
            <a:ext cx="601447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s-ES" sz="1200" dirty="0" err="1">
                <a:latin typeface="Arial" pitchFamily="34" charset="0"/>
                <a:cs typeface="Arial" pitchFamily="34" charset="0"/>
              </a:rPr>
              <a:t>Crude</a:t>
            </a:r>
            <a:endParaRPr lang="es-E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Line 43"/>
          <p:cNvSpPr>
            <a:spLocks noChangeShapeType="1"/>
          </p:cNvSpPr>
          <p:nvPr/>
        </p:nvSpPr>
        <p:spPr bwMode="auto">
          <a:xfrm>
            <a:off x="5939540" y="4450891"/>
            <a:ext cx="65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 Box 61"/>
          <p:cNvSpPr txBox="1">
            <a:spLocks noChangeArrowheads="1"/>
          </p:cNvSpPr>
          <p:nvPr/>
        </p:nvSpPr>
        <p:spPr bwMode="auto">
          <a:xfrm>
            <a:off x="5594203" y="4298491"/>
            <a:ext cx="383438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s-ES" sz="1400">
                <a:latin typeface="Arial" pitchFamily="34" charset="0"/>
                <a:cs typeface="Arial" pitchFamily="34" charset="0"/>
              </a:rPr>
              <a:t>10</a:t>
            </a:r>
          </a:p>
        </p:txBody>
      </p:sp>
      <p:pic>
        <p:nvPicPr>
          <p:cNvPr id="27" name="Picture 32"/>
          <p:cNvPicPr>
            <a:picLocks noChangeAspect="1" noChangeArrowheads="1"/>
          </p:cNvPicPr>
          <p:nvPr/>
        </p:nvPicPr>
        <p:blipFill>
          <a:blip r:embed="rId4" cstate="print"/>
          <a:srcRect l="10748" r="37642"/>
          <a:stretch>
            <a:fillRect/>
          </a:stretch>
        </p:blipFill>
        <p:spPr bwMode="auto">
          <a:xfrm>
            <a:off x="994724" y="1563283"/>
            <a:ext cx="3765550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33"/>
          <p:cNvSpPr>
            <a:spLocks noChangeArrowheads="1"/>
          </p:cNvSpPr>
          <p:nvPr/>
        </p:nvSpPr>
        <p:spPr bwMode="auto">
          <a:xfrm>
            <a:off x="953449" y="4870045"/>
            <a:ext cx="9938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ES" sz="1400"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29" name="Rectangle 34"/>
          <p:cNvSpPr>
            <a:spLocks noChangeArrowheads="1"/>
          </p:cNvSpPr>
          <p:nvPr/>
        </p:nvSpPr>
        <p:spPr bwMode="auto">
          <a:xfrm>
            <a:off x="1717036" y="4870045"/>
            <a:ext cx="9938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ES" sz="1400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30" name="Rectangle 35"/>
          <p:cNvSpPr>
            <a:spLocks noChangeArrowheads="1"/>
          </p:cNvSpPr>
          <p:nvPr/>
        </p:nvSpPr>
        <p:spPr bwMode="auto">
          <a:xfrm>
            <a:off x="2444111" y="4870045"/>
            <a:ext cx="19877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ES" sz="1400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31" name="Rectangle 36"/>
          <p:cNvSpPr>
            <a:spLocks noChangeArrowheads="1"/>
          </p:cNvSpPr>
          <p:nvPr/>
        </p:nvSpPr>
        <p:spPr bwMode="auto">
          <a:xfrm>
            <a:off x="3206111" y="4870045"/>
            <a:ext cx="19877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ES" sz="1400"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32" name="Rectangle 37"/>
          <p:cNvSpPr>
            <a:spLocks noChangeArrowheads="1"/>
          </p:cNvSpPr>
          <p:nvPr/>
        </p:nvSpPr>
        <p:spPr bwMode="auto">
          <a:xfrm>
            <a:off x="3971286" y="4870045"/>
            <a:ext cx="19877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ES" sz="1400"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33" name="Rectangle 38"/>
          <p:cNvSpPr>
            <a:spLocks noChangeArrowheads="1"/>
          </p:cNvSpPr>
          <p:nvPr/>
        </p:nvSpPr>
        <p:spPr bwMode="auto">
          <a:xfrm>
            <a:off x="4687249" y="4870045"/>
            <a:ext cx="19877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ES" sz="1400">
                <a:latin typeface="Arial" pitchFamily="34" charset="0"/>
                <a:cs typeface="Arial" pitchFamily="34" charset="0"/>
              </a:rPr>
              <a:t>25</a:t>
            </a:r>
          </a:p>
        </p:txBody>
      </p:sp>
      <p:sp>
        <p:nvSpPr>
          <p:cNvPr id="34" name="Line 39"/>
          <p:cNvSpPr>
            <a:spLocks noChangeShapeType="1"/>
          </p:cNvSpPr>
          <p:nvPr/>
        </p:nvSpPr>
        <p:spPr bwMode="auto">
          <a:xfrm>
            <a:off x="994724" y="4790671"/>
            <a:ext cx="0" cy="46037"/>
          </a:xfrm>
          <a:prstGeom prst="lin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Line 40"/>
          <p:cNvSpPr>
            <a:spLocks noChangeShapeType="1"/>
          </p:cNvSpPr>
          <p:nvPr/>
        </p:nvSpPr>
        <p:spPr bwMode="auto">
          <a:xfrm>
            <a:off x="2523486" y="4792257"/>
            <a:ext cx="0" cy="46038"/>
          </a:xfrm>
          <a:prstGeom prst="lin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Line 41"/>
          <p:cNvSpPr>
            <a:spLocks noChangeShapeType="1"/>
          </p:cNvSpPr>
          <p:nvPr/>
        </p:nvSpPr>
        <p:spPr bwMode="auto">
          <a:xfrm>
            <a:off x="1758311" y="4790671"/>
            <a:ext cx="0" cy="46037"/>
          </a:xfrm>
          <a:prstGeom prst="lin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>
            <a:off x="3287074" y="4792257"/>
            <a:ext cx="0" cy="46038"/>
          </a:xfrm>
          <a:prstGeom prst="lin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Line 43"/>
          <p:cNvSpPr>
            <a:spLocks noChangeShapeType="1"/>
          </p:cNvSpPr>
          <p:nvPr/>
        </p:nvSpPr>
        <p:spPr bwMode="auto">
          <a:xfrm>
            <a:off x="4052249" y="4792257"/>
            <a:ext cx="0" cy="46038"/>
          </a:xfrm>
          <a:prstGeom prst="lin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Line 44"/>
          <p:cNvSpPr>
            <a:spLocks noChangeShapeType="1"/>
          </p:cNvSpPr>
          <p:nvPr/>
        </p:nvSpPr>
        <p:spPr bwMode="auto">
          <a:xfrm>
            <a:off x="4768211" y="4790671"/>
            <a:ext cx="0" cy="46037"/>
          </a:xfrm>
          <a:prstGeom prst="lin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ctangle 45"/>
          <p:cNvSpPr>
            <a:spLocks noChangeArrowheads="1"/>
          </p:cNvSpPr>
          <p:nvPr/>
        </p:nvSpPr>
        <p:spPr bwMode="auto">
          <a:xfrm>
            <a:off x="816924" y="4638270"/>
            <a:ext cx="9938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ES" sz="1400"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41" name="Rectangle 46"/>
          <p:cNvSpPr>
            <a:spLocks noChangeArrowheads="1"/>
          </p:cNvSpPr>
          <p:nvPr/>
        </p:nvSpPr>
        <p:spPr bwMode="auto">
          <a:xfrm>
            <a:off x="816924" y="3906432"/>
            <a:ext cx="9938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ES" sz="140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42" name="Rectangle 47"/>
          <p:cNvSpPr>
            <a:spLocks noChangeArrowheads="1"/>
          </p:cNvSpPr>
          <p:nvPr/>
        </p:nvSpPr>
        <p:spPr bwMode="auto">
          <a:xfrm>
            <a:off x="735961" y="3174595"/>
            <a:ext cx="19877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ES" sz="1400" dirty="0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43" name="Rectangle 48"/>
          <p:cNvSpPr>
            <a:spLocks noChangeArrowheads="1"/>
          </p:cNvSpPr>
          <p:nvPr/>
        </p:nvSpPr>
        <p:spPr bwMode="auto">
          <a:xfrm>
            <a:off x="735961" y="2442757"/>
            <a:ext cx="19877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ES" sz="1400"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44" name="Rectangle 49"/>
          <p:cNvSpPr>
            <a:spLocks noChangeArrowheads="1"/>
          </p:cNvSpPr>
          <p:nvPr/>
        </p:nvSpPr>
        <p:spPr bwMode="auto">
          <a:xfrm>
            <a:off x="735961" y="1710920"/>
            <a:ext cx="19877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ES" sz="1400"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45" name="Line 51"/>
          <p:cNvSpPr>
            <a:spLocks noChangeShapeType="1"/>
          </p:cNvSpPr>
          <p:nvPr/>
        </p:nvSpPr>
        <p:spPr bwMode="auto">
          <a:xfrm flipH="1">
            <a:off x="946465" y="4009620"/>
            <a:ext cx="48260" cy="0"/>
          </a:xfrm>
          <a:prstGeom prst="lin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Line 52"/>
          <p:cNvSpPr>
            <a:spLocks noChangeShapeType="1"/>
          </p:cNvSpPr>
          <p:nvPr/>
        </p:nvSpPr>
        <p:spPr bwMode="auto">
          <a:xfrm flipH="1">
            <a:off x="946465" y="3277782"/>
            <a:ext cx="48260" cy="0"/>
          </a:xfrm>
          <a:prstGeom prst="lin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Line 53"/>
          <p:cNvSpPr>
            <a:spLocks noChangeShapeType="1"/>
          </p:cNvSpPr>
          <p:nvPr/>
        </p:nvSpPr>
        <p:spPr bwMode="auto">
          <a:xfrm flipH="1">
            <a:off x="946465" y="2547532"/>
            <a:ext cx="48260" cy="0"/>
          </a:xfrm>
          <a:prstGeom prst="lin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Line 54"/>
          <p:cNvSpPr>
            <a:spLocks noChangeShapeType="1"/>
          </p:cNvSpPr>
          <p:nvPr/>
        </p:nvSpPr>
        <p:spPr bwMode="auto">
          <a:xfrm flipH="1">
            <a:off x="946465" y="1815695"/>
            <a:ext cx="48260" cy="0"/>
          </a:xfrm>
          <a:prstGeom prst="lin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Line 55"/>
          <p:cNvSpPr>
            <a:spLocks noChangeShapeType="1"/>
          </p:cNvSpPr>
          <p:nvPr/>
        </p:nvSpPr>
        <p:spPr bwMode="auto">
          <a:xfrm flipH="1">
            <a:off x="946465" y="4741457"/>
            <a:ext cx="48260" cy="0"/>
          </a:xfrm>
          <a:prstGeom prst="lin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pic>
        <p:nvPicPr>
          <p:cNvPr id="50" name="Picture 5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t="28589" r="42093"/>
          <a:stretch>
            <a:fillRect/>
          </a:stretch>
        </p:blipFill>
        <p:spPr bwMode="auto">
          <a:xfrm>
            <a:off x="982024" y="2006195"/>
            <a:ext cx="3778250" cy="274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Rectangle 58"/>
          <p:cNvSpPr>
            <a:spLocks noChangeArrowheads="1"/>
          </p:cNvSpPr>
          <p:nvPr/>
        </p:nvSpPr>
        <p:spPr bwMode="auto">
          <a:xfrm>
            <a:off x="994725" y="1448983"/>
            <a:ext cx="3773487" cy="3344863"/>
          </a:xfrm>
          <a:prstGeom prst="rect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tailEnd type="triangle" w="med" len="lg"/>
          </a:ln>
        </p:spPr>
        <p:txBody>
          <a:bodyPr wrap="none" anchor="ctr"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Rectangle 59"/>
          <p:cNvSpPr>
            <a:spLocks noChangeArrowheads="1"/>
          </p:cNvSpPr>
          <p:nvPr/>
        </p:nvSpPr>
        <p:spPr bwMode="auto">
          <a:xfrm>
            <a:off x="2215514" y="5123657"/>
            <a:ext cx="141224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ES" sz="1400" b="1" dirty="0" err="1">
                <a:latin typeface="Arial" pitchFamily="34" charset="0"/>
                <a:cs typeface="Arial" pitchFamily="34" charset="0"/>
              </a:rPr>
              <a:t>Fraction</a:t>
            </a:r>
            <a:r>
              <a:rPr lang="es-ES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1400" b="1" dirty="0" err="1">
                <a:latin typeface="Arial" pitchFamily="34" charset="0"/>
                <a:cs typeface="Arial" pitchFamily="34" charset="0"/>
              </a:rPr>
              <a:t>number</a:t>
            </a:r>
            <a:endParaRPr lang="es-E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60"/>
          <p:cNvSpPr>
            <a:spLocks noChangeArrowheads="1"/>
          </p:cNvSpPr>
          <p:nvPr/>
        </p:nvSpPr>
        <p:spPr bwMode="auto">
          <a:xfrm rot="16200000">
            <a:off x="135388" y="3127992"/>
            <a:ext cx="75982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ES" sz="1400" b="1" dirty="0">
                <a:latin typeface="Arial" pitchFamily="34" charset="0"/>
                <a:cs typeface="Arial" pitchFamily="34" charset="0"/>
              </a:rPr>
              <a:t>A</a:t>
            </a:r>
            <a:r>
              <a:rPr lang="es-ES" sz="1400" b="1" baseline="-25000" dirty="0">
                <a:latin typeface="Arial" pitchFamily="34" charset="0"/>
                <a:cs typeface="Arial" pitchFamily="34" charset="0"/>
              </a:rPr>
              <a:t>280</a:t>
            </a:r>
            <a:r>
              <a:rPr lang="es-ES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1400" b="1" dirty="0" smtClean="0">
                <a:latin typeface="Arial" pitchFamily="34" charset="0"/>
                <a:cs typeface="Arial" pitchFamily="34" charset="0"/>
              </a:rPr>
              <a:t>(AU)</a:t>
            </a:r>
            <a:endParaRPr lang="es-E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 Box 61"/>
          <p:cNvSpPr txBox="1">
            <a:spLocks noChangeArrowheads="1"/>
          </p:cNvSpPr>
          <p:nvPr/>
        </p:nvSpPr>
        <p:spPr bwMode="auto">
          <a:xfrm>
            <a:off x="3552187" y="3847695"/>
            <a:ext cx="82105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Control</a:t>
            </a:r>
          </a:p>
        </p:txBody>
      </p:sp>
      <p:sp>
        <p:nvSpPr>
          <p:cNvPr id="55" name="Line 64"/>
          <p:cNvSpPr>
            <a:spLocks noChangeShapeType="1"/>
          </p:cNvSpPr>
          <p:nvPr/>
        </p:nvSpPr>
        <p:spPr bwMode="auto">
          <a:xfrm>
            <a:off x="8268403" y="2049004"/>
            <a:ext cx="527050" cy="0"/>
          </a:xfrm>
          <a:prstGeom prst="line">
            <a:avLst/>
          </a:prstGeom>
          <a:noFill/>
          <a:ln w="9525">
            <a:solidFill>
              <a:srgbClr val="A50021"/>
            </a:solidFill>
            <a:round/>
            <a:headEnd/>
            <a:tailEnd/>
          </a:ln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Line 65"/>
          <p:cNvSpPr>
            <a:spLocks noChangeShapeType="1"/>
          </p:cNvSpPr>
          <p:nvPr/>
        </p:nvSpPr>
        <p:spPr bwMode="auto">
          <a:xfrm flipH="1" flipV="1">
            <a:off x="4765137" y="1448982"/>
            <a:ext cx="0" cy="3343275"/>
          </a:xfrm>
          <a:prstGeom prst="line">
            <a:avLst/>
          </a:prstGeom>
          <a:noFill/>
          <a:ln w="15875">
            <a:solidFill>
              <a:srgbClr val="339966"/>
            </a:solidFill>
            <a:round/>
            <a:headEnd/>
            <a:tailEnd/>
          </a:ln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 Box 73"/>
          <p:cNvSpPr txBox="1">
            <a:spLocks noChangeArrowheads="1"/>
          </p:cNvSpPr>
          <p:nvPr/>
        </p:nvSpPr>
        <p:spPr bwMode="auto">
          <a:xfrm>
            <a:off x="3478979" y="1736450"/>
            <a:ext cx="134043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rgbClr val="339966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es-ES" sz="1200" b="1" dirty="0" err="1" smtClean="0">
                <a:solidFill>
                  <a:srgbClr val="339966"/>
                </a:solidFill>
                <a:latin typeface="Arial" pitchFamily="34" charset="0"/>
                <a:cs typeface="Arial" pitchFamily="34" charset="0"/>
              </a:rPr>
              <a:t>Imidazole</a:t>
            </a:r>
            <a:r>
              <a:rPr lang="es-ES" sz="1200" b="1" dirty="0" smtClean="0">
                <a:solidFill>
                  <a:srgbClr val="339966"/>
                </a:solidFill>
                <a:latin typeface="Arial" pitchFamily="34" charset="0"/>
                <a:cs typeface="Arial" pitchFamily="34" charset="0"/>
              </a:rPr>
              <a:t>], </a:t>
            </a:r>
            <a:r>
              <a:rPr lang="es-ES" sz="1200" b="1" dirty="0" err="1">
                <a:solidFill>
                  <a:srgbClr val="339966"/>
                </a:solidFill>
                <a:latin typeface="Arial" pitchFamily="34" charset="0"/>
                <a:cs typeface="Arial" pitchFamily="34" charset="0"/>
              </a:rPr>
              <a:t>mM</a:t>
            </a:r>
            <a:endParaRPr lang="es-ES" sz="1200" b="1" dirty="0">
              <a:solidFill>
                <a:srgbClr val="3399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Text Box 38"/>
          <p:cNvSpPr txBox="1">
            <a:spLocks noChangeArrowheads="1"/>
          </p:cNvSpPr>
          <p:nvPr/>
        </p:nvSpPr>
        <p:spPr bwMode="auto">
          <a:xfrm rot="18900000">
            <a:off x="6958183" y="1173905"/>
            <a:ext cx="40588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s-ES" sz="1200">
                <a:latin typeface="Arial" pitchFamily="34" charset="0"/>
                <a:cs typeface="Arial" pitchFamily="34" charset="0"/>
              </a:rPr>
              <a:t>1-3</a:t>
            </a:r>
          </a:p>
        </p:txBody>
      </p:sp>
      <p:sp>
        <p:nvSpPr>
          <p:cNvPr id="59" name="Text Box 38"/>
          <p:cNvSpPr txBox="1">
            <a:spLocks noChangeArrowheads="1"/>
          </p:cNvSpPr>
          <p:nvPr/>
        </p:nvSpPr>
        <p:spPr bwMode="auto">
          <a:xfrm rot="18900000">
            <a:off x="7258219" y="1173905"/>
            <a:ext cx="40588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s-ES" sz="1200">
                <a:latin typeface="Arial" pitchFamily="34" charset="0"/>
                <a:cs typeface="Arial" pitchFamily="34" charset="0"/>
              </a:rPr>
              <a:t>4-6</a:t>
            </a:r>
          </a:p>
        </p:txBody>
      </p:sp>
      <p:sp>
        <p:nvSpPr>
          <p:cNvPr id="60" name="Text Box 38"/>
          <p:cNvSpPr txBox="1">
            <a:spLocks noChangeArrowheads="1"/>
          </p:cNvSpPr>
          <p:nvPr/>
        </p:nvSpPr>
        <p:spPr bwMode="auto">
          <a:xfrm rot="18900000">
            <a:off x="7563019" y="1173905"/>
            <a:ext cx="40588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s-ES" sz="1200">
                <a:latin typeface="Arial" pitchFamily="34" charset="0"/>
                <a:cs typeface="Arial" pitchFamily="34" charset="0"/>
              </a:rPr>
              <a:t>7-9</a:t>
            </a:r>
          </a:p>
        </p:txBody>
      </p:sp>
      <p:sp>
        <p:nvSpPr>
          <p:cNvPr id="61" name="Text Box 38"/>
          <p:cNvSpPr txBox="1">
            <a:spLocks noChangeArrowheads="1"/>
          </p:cNvSpPr>
          <p:nvPr/>
        </p:nvSpPr>
        <p:spPr bwMode="auto">
          <a:xfrm rot="18900000">
            <a:off x="7835248" y="1116755"/>
            <a:ext cx="575799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s-ES" sz="1200">
                <a:latin typeface="Arial" pitchFamily="34" charset="0"/>
                <a:cs typeface="Arial" pitchFamily="34" charset="0"/>
              </a:rPr>
              <a:t>10-12</a:t>
            </a:r>
          </a:p>
        </p:txBody>
      </p:sp>
      <p:sp>
        <p:nvSpPr>
          <p:cNvPr id="62" name="Text Box 38"/>
          <p:cNvSpPr txBox="1">
            <a:spLocks noChangeArrowheads="1"/>
          </p:cNvSpPr>
          <p:nvPr/>
        </p:nvSpPr>
        <p:spPr bwMode="auto">
          <a:xfrm rot="18900000">
            <a:off x="8157509" y="1116755"/>
            <a:ext cx="575799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s-ES" sz="1200">
                <a:latin typeface="Arial" pitchFamily="34" charset="0"/>
                <a:cs typeface="Arial" pitchFamily="34" charset="0"/>
              </a:rPr>
              <a:t>13-15</a:t>
            </a:r>
          </a:p>
        </p:txBody>
      </p:sp>
      <p:sp>
        <p:nvSpPr>
          <p:cNvPr id="63" name="Text Box 38"/>
          <p:cNvSpPr txBox="1">
            <a:spLocks noChangeArrowheads="1"/>
          </p:cNvSpPr>
          <p:nvPr/>
        </p:nvSpPr>
        <p:spPr bwMode="auto">
          <a:xfrm rot="18900000">
            <a:off x="8484534" y="1116755"/>
            <a:ext cx="575799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s-ES" sz="1200">
                <a:latin typeface="Arial" pitchFamily="34" charset="0"/>
                <a:cs typeface="Arial" pitchFamily="34" charset="0"/>
              </a:rPr>
              <a:t>16-19</a:t>
            </a:r>
          </a:p>
        </p:txBody>
      </p:sp>
      <p:sp>
        <p:nvSpPr>
          <p:cNvPr id="64" name="Text Box 38"/>
          <p:cNvSpPr txBox="1">
            <a:spLocks noChangeArrowheads="1"/>
          </p:cNvSpPr>
          <p:nvPr/>
        </p:nvSpPr>
        <p:spPr bwMode="auto">
          <a:xfrm rot="18900000">
            <a:off x="8784573" y="1087124"/>
            <a:ext cx="575799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s-ES" sz="1200" dirty="0">
                <a:latin typeface="Arial" pitchFamily="34" charset="0"/>
                <a:cs typeface="Arial" pitchFamily="34" charset="0"/>
              </a:rPr>
              <a:t>20-22</a:t>
            </a:r>
          </a:p>
        </p:txBody>
      </p:sp>
      <p:sp>
        <p:nvSpPr>
          <p:cNvPr id="65" name="Text Box 38"/>
          <p:cNvSpPr txBox="1">
            <a:spLocks noChangeArrowheads="1"/>
          </p:cNvSpPr>
          <p:nvPr/>
        </p:nvSpPr>
        <p:spPr bwMode="auto">
          <a:xfrm rot="18900000">
            <a:off x="9056034" y="1087124"/>
            <a:ext cx="575799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s-ES" sz="1200">
                <a:latin typeface="Arial" pitchFamily="34" charset="0"/>
                <a:cs typeface="Arial" pitchFamily="34" charset="0"/>
              </a:rPr>
              <a:t>23-25</a:t>
            </a:r>
          </a:p>
        </p:txBody>
      </p:sp>
      <p:sp>
        <p:nvSpPr>
          <p:cNvPr id="66" name="Line 91"/>
          <p:cNvSpPr>
            <a:spLocks noChangeShapeType="1"/>
          </p:cNvSpPr>
          <p:nvPr/>
        </p:nvSpPr>
        <p:spPr bwMode="auto">
          <a:xfrm>
            <a:off x="4711062" y="2126845"/>
            <a:ext cx="53975" cy="0"/>
          </a:xfrm>
          <a:prstGeom prst="line">
            <a:avLst/>
          </a:prstGeom>
          <a:noFill/>
          <a:ln w="15875">
            <a:solidFill>
              <a:srgbClr val="339966"/>
            </a:solidFill>
            <a:round/>
            <a:headEnd/>
            <a:tailEnd/>
          </a:ln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Text Box 92"/>
          <p:cNvSpPr txBox="1">
            <a:spLocks noChangeArrowheads="1"/>
          </p:cNvSpPr>
          <p:nvPr/>
        </p:nvSpPr>
        <p:spPr bwMode="auto">
          <a:xfrm>
            <a:off x="4333727" y="1988732"/>
            <a:ext cx="4395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sz="1200" b="1" dirty="0">
                <a:solidFill>
                  <a:srgbClr val="339966"/>
                </a:solidFill>
                <a:latin typeface="Arial" pitchFamily="34" charset="0"/>
                <a:cs typeface="Arial" pitchFamily="34" charset="0"/>
              </a:rPr>
              <a:t>150</a:t>
            </a:r>
          </a:p>
        </p:txBody>
      </p:sp>
      <p:sp>
        <p:nvSpPr>
          <p:cNvPr id="68" name="Text Box 93"/>
          <p:cNvSpPr txBox="1">
            <a:spLocks noChangeArrowheads="1"/>
          </p:cNvSpPr>
          <p:nvPr/>
        </p:nvSpPr>
        <p:spPr bwMode="auto">
          <a:xfrm>
            <a:off x="4333727" y="3174596"/>
            <a:ext cx="4395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sz="1200" b="1">
                <a:solidFill>
                  <a:srgbClr val="339966"/>
                </a:solidFill>
                <a:latin typeface="Arial" pitchFamily="34" charset="0"/>
                <a:cs typeface="Arial" pitchFamily="34" charset="0"/>
              </a:rPr>
              <a:t>100</a:t>
            </a:r>
          </a:p>
        </p:txBody>
      </p:sp>
      <p:sp>
        <p:nvSpPr>
          <p:cNvPr id="69" name="Text Box 94"/>
          <p:cNvSpPr txBox="1">
            <a:spLocks noChangeArrowheads="1"/>
          </p:cNvSpPr>
          <p:nvPr/>
        </p:nvSpPr>
        <p:spPr bwMode="auto">
          <a:xfrm>
            <a:off x="4459157" y="4365221"/>
            <a:ext cx="35458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sz="1200" b="1">
                <a:solidFill>
                  <a:srgbClr val="339966"/>
                </a:solidFill>
                <a:latin typeface="Arial" pitchFamily="34" charset="0"/>
                <a:cs typeface="Arial" pitchFamily="34" charset="0"/>
              </a:rPr>
              <a:t>50</a:t>
            </a:r>
          </a:p>
        </p:txBody>
      </p:sp>
      <p:sp>
        <p:nvSpPr>
          <p:cNvPr id="70" name="Line 95"/>
          <p:cNvSpPr>
            <a:spLocks noChangeShapeType="1"/>
          </p:cNvSpPr>
          <p:nvPr/>
        </p:nvSpPr>
        <p:spPr bwMode="auto">
          <a:xfrm>
            <a:off x="4719000" y="4503332"/>
            <a:ext cx="53975" cy="0"/>
          </a:xfrm>
          <a:prstGeom prst="line">
            <a:avLst/>
          </a:prstGeom>
          <a:noFill/>
          <a:ln w="15875">
            <a:solidFill>
              <a:srgbClr val="339966"/>
            </a:solidFill>
            <a:round/>
            <a:headEnd/>
            <a:tailEnd/>
          </a:ln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Line 96"/>
          <p:cNvSpPr>
            <a:spLocks noChangeShapeType="1"/>
          </p:cNvSpPr>
          <p:nvPr/>
        </p:nvSpPr>
        <p:spPr bwMode="auto">
          <a:xfrm>
            <a:off x="4709475" y="3312707"/>
            <a:ext cx="53975" cy="0"/>
          </a:xfrm>
          <a:prstGeom prst="line">
            <a:avLst/>
          </a:prstGeom>
          <a:noFill/>
          <a:ln w="15875">
            <a:solidFill>
              <a:srgbClr val="339966"/>
            </a:solidFill>
            <a:round/>
            <a:headEnd/>
            <a:tailEnd/>
          </a:ln>
        </p:spPr>
        <p:txBody>
          <a:bodyPr/>
          <a:lstStyle/>
          <a:p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71 CuadroTexto"/>
          <p:cNvSpPr txBox="1"/>
          <p:nvPr/>
        </p:nvSpPr>
        <p:spPr>
          <a:xfrm>
            <a:off x="724421" y="626555"/>
            <a:ext cx="3822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 smtClean="0">
                <a:latin typeface="Arial" pitchFamily="34" charset="0"/>
                <a:cs typeface="Arial" pitchFamily="34" charset="0"/>
              </a:rPr>
              <a:t>A </a:t>
            </a:r>
            <a:endParaRPr lang="es-E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72 CuadroTexto"/>
          <p:cNvSpPr txBox="1"/>
          <p:nvPr/>
        </p:nvSpPr>
        <p:spPr>
          <a:xfrm>
            <a:off x="5522707" y="626555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 smtClean="0">
                <a:latin typeface="Arial" pitchFamily="34" charset="0"/>
                <a:cs typeface="Arial" pitchFamily="34" charset="0"/>
              </a:rPr>
              <a:t>B</a:t>
            </a:r>
            <a:endParaRPr lang="es-E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Text Box 62"/>
          <p:cNvSpPr txBox="1">
            <a:spLocks noChangeArrowheads="1"/>
          </p:cNvSpPr>
          <p:nvPr/>
        </p:nvSpPr>
        <p:spPr bwMode="auto">
          <a:xfrm>
            <a:off x="3492925" y="4433483"/>
            <a:ext cx="97443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rgbClr val="A50021"/>
                </a:solidFill>
                <a:latin typeface="Arial" pitchFamily="34" charset="0"/>
                <a:cs typeface="Arial" pitchFamily="34" charset="0"/>
              </a:rPr>
              <a:t>Twi1-His</a:t>
            </a:r>
            <a:r>
              <a:rPr lang="es-ES" sz="1400" b="1" baseline="-25000" dirty="0">
                <a:solidFill>
                  <a:srgbClr val="A50021"/>
                </a:solidFill>
                <a:latin typeface="Arial" pitchFamily="34" charset="0"/>
                <a:cs typeface="Arial" pitchFamily="34" charset="0"/>
              </a:rPr>
              <a:t>6</a:t>
            </a:r>
            <a:endParaRPr lang="es-ES" sz="1400" b="1" dirty="0">
              <a:solidFill>
                <a:srgbClr val="A5002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Text Box 62"/>
          <p:cNvSpPr txBox="1">
            <a:spLocks noChangeArrowheads="1"/>
          </p:cNvSpPr>
          <p:nvPr/>
        </p:nvSpPr>
        <p:spPr bwMode="auto">
          <a:xfrm>
            <a:off x="8149510" y="2035189"/>
            <a:ext cx="86414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rgbClr val="A50021"/>
                </a:solidFill>
                <a:latin typeface="Arial" pitchFamily="34" charset="0"/>
                <a:cs typeface="Arial" pitchFamily="34" charset="0"/>
              </a:rPr>
              <a:t>Twi1-His</a:t>
            </a:r>
            <a:r>
              <a:rPr lang="es-ES" sz="1200" b="1" baseline="-25000" dirty="0">
                <a:solidFill>
                  <a:srgbClr val="A50021"/>
                </a:solidFill>
                <a:latin typeface="Arial" pitchFamily="34" charset="0"/>
                <a:cs typeface="Arial" pitchFamily="34" charset="0"/>
              </a:rPr>
              <a:t>6</a:t>
            </a:r>
            <a:endParaRPr lang="es-ES" sz="1200" b="1" dirty="0">
              <a:solidFill>
                <a:srgbClr val="A5002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7" name="76 Conector recto de flecha"/>
          <p:cNvCxnSpPr/>
          <p:nvPr/>
        </p:nvCxnSpPr>
        <p:spPr>
          <a:xfrm>
            <a:off x="6971393" y="4920700"/>
            <a:ext cx="2395561" cy="0"/>
          </a:xfrm>
          <a:prstGeom prst="straightConnector1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71501" y="5617029"/>
            <a:ext cx="879545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Fig. S2. Purification of the Twi1 recombinant protein. (A)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Elution profiles of nickel affinity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chromathography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with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imidazole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gradient from the crude extract of the control plants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agroinoculated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with the pGWB8 empty vector</a:t>
            </a:r>
            <a:r>
              <a:rPr kumimoji="0" lang="en-GB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(Control) and the plants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agroinoculated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with pGWB8_</a:t>
            </a:r>
            <a:r>
              <a:rPr kumimoji="0" lang="en-GB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Twi1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construction (Twi1-His</a:t>
            </a:r>
            <a:r>
              <a:rPr kumimoji="0" lang="en-GB" sz="1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6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). 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(B) 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The SDS/PAGE analysis of the protein content in the purified fractions. The protein band present in the fractions from 13 to 15 and from 16 to 19 corresponds to the His-tagged Twi1 recombinant protein.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141</Words>
  <Application>Microsoft Office PowerPoint</Application>
  <PresentationFormat>A4 (210 x 297 mm)</PresentationFormat>
  <Paragraphs>44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UPV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irodrig</dc:creator>
  <cp:lastModifiedBy>irodrig</cp:lastModifiedBy>
  <cp:revision>4</cp:revision>
  <dcterms:created xsi:type="dcterms:W3CDTF">2018-09-12T15:17:25Z</dcterms:created>
  <dcterms:modified xsi:type="dcterms:W3CDTF">2019-05-13T15:20:01Z</dcterms:modified>
</cp:coreProperties>
</file>