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38" y="-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F8D04-8E38-45D7-BD60-F7AAE5C207D7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S1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8" name="97 Grupo"/>
          <p:cNvGrpSpPr/>
          <p:nvPr/>
        </p:nvGrpSpPr>
        <p:grpSpPr>
          <a:xfrm>
            <a:off x="2739096" y="1911104"/>
            <a:ext cx="5012330" cy="2058756"/>
            <a:chOff x="2386341" y="2341906"/>
            <a:chExt cx="5168184" cy="1775554"/>
          </a:xfrm>
        </p:grpSpPr>
        <p:cxnSp>
          <p:nvCxnSpPr>
            <p:cNvPr id="74" name="104 Conector recto"/>
            <p:cNvCxnSpPr/>
            <p:nvPr/>
          </p:nvCxnSpPr>
          <p:spPr>
            <a:xfrm>
              <a:off x="2400300" y="4117460"/>
              <a:ext cx="515422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104 Conector recto"/>
            <p:cNvCxnSpPr/>
            <p:nvPr/>
          </p:nvCxnSpPr>
          <p:spPr>
            <a:xfrm>
              <a:off x="2394279" y="3762030"/>
              <a:ext cx="515422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104 Conector recto"/>
            <p:cNvCxnSpPr/>
            <p:nvPr/>
          </p:nvCxnSpPr>
          <p:spPr>
            <a:xfrm>
              <a:off x="2394279" y="3407987"/>
              <a:ext cx="515422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104 Conector recto"/>
            <p:cNvCxnSpPr/>
            <p:nvPr/>
          </p:nvCxnSpPr>
          <p:spPr>
            <a:xfrm>
              <a:off x="2394279" y="2694806"/>
              <a:ext cx="515422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104 Conector recto"/>
            <p:cNvCxnSpPr/>
            <p:nvPr/>
          </p:nvCxnSpPr>
          <p:spPr>
            <a:xfrm>
              <a:off x="2386341" y="3051396"/>
              <a:ext cx="515422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104 Conector recto"/>
            <p:cNvCxnSpPr/>
            <p:nvPr/>
          </p:nvCxnSpPr>
          <p:spPr>
            <a:xfrm>
              <a:off x="2395815" y="2341906"/>
              <a:ext cx="515422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80 Rectángulo"/>
          <p:cNvSpPr/>
          <p:nvPr/>
        </p:nvSpPr>
        <p:spPr>
          <a:xfrm>
            <a:off x="6825759" y="1655486"/>
            <a:ext cx="739110" cy="5877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Freeform 7"/>
          <p:cNvSpPr>
            <a:spLocks noEditPoints="1"/>
          </p:cNvSpPr>
          <p:nvPr/>
        </p:nvSpPr>
        <p:spPr bwMode="auto">
          <a:xfrm>
            <a:off x="3003236" y="4158210"/>
            <a:ext cx="4224904" cy="220885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120" y="28"/>
              </a:cxn>
              <a:cxn ang="0">
                <a:pos x="120" y="120"/>
              </a:cxn>
              <a:cxn ang="0">
                <a:pos x="0" y="120"/>
              </a:cxn>
              <a:cxn ang="0">
                <a:pos x="0" y="28"/>
              </a:cxn>
              <a:cxn ang="0">
                <a:pos x="518" y="0"/>
              </a:cxn>
              <a:cxn ang="0">
                <a:pos x="633" y="0"/>
              </a:cxn>
              <a:cxn ang="0">
                <a:pos x="633" y="120"/>
              </a:cxn>
              <a:cxn ang="0">
                <a:pos x="518" y="120"/>
              </a:cxn>
              <a:cxn ang="0">
                <a:pos x="518" y="0"/>
              </a:cxn>
              <a:cxn ang="0">
                <a:pos x="1036" y="19"/>
              </a:cxn>
              <a:cxn ang="0">
                <a:pos x="1151" y="19"/>
              </a:cxn>
              <a:cxn ang="0">
                <a:pos x="1151" y="120"/>
              </a:cxn>
              <a:cxn ang="0">
                <a:pos x="1036" y="120"/>
              </a:cxn>
              <a:cxn ang="0">
                <a:pos x="1036" y="19"/>
              </a:cxn>
              <a:cxn ang="0">
                <a:pos x="1555" y="105"/>
              </a:cxn>
              <a:cxn ang="0">
                <a:pos x="1670" y="105"/>
              </a:cxn>
              <a:cxn ang="0">
                <a:pos x="1670" y="120"/>
              </a:cxn>
              <a:cxn ang="0">
                <a:pos x="1555" y="120"/>
              </a:cxn>
              <a:cxn ang="0">
                <a:pos x="1555" y="105"/>
              </a:cxn>
              <a:cxn ang="0">
                <a:pos x="2068" y="14"/>
              </a:cxn>
              <a:cxn ang="0">
                <a:pos x="2188" y="14"/>
              </a:cxn>
              <a:cxn ang="0">
                <a:pos x="2188" y="120"/>
              </a:cxn>
              <a:cxn ang="0">
                <a:pos x="2068" y="120"/>
              </a:cxn>
              <a:cxn ang="0">
                <a:pos x="2068" y="14"/>
              </a:cxn>
            </a:cxnLst>
            <a:rect l="0" t="0" r="r" b="b"/>
            <a:pathLst>
              <a:path w="2188" h="120">
                <a:moveTo>
                  <a:pt x="0" y="28"/>
                </a:moveTo>
                <a:lnTo>
                  <a:pt x="120" y="28"/>
                </a:lnTo>
                <a:lnTo>
                  <a:pt x="120" y="120"/>
                </a:lnTo>
                <a:lnTo>
                  <a:pt x="0" y="120"/>
                </a:lnTo>
                <a:lnTo>
                  <a:pt x="0" y="28"/>
                </a:lnTo>
                <a:close/>
                <a:moveTo>
                  <a:pt x="518" y="0"/>
                </a:moveTo>
                <a:lnTo>
                  <a:pt x="633" y="0"/>
                </a:lnTo>
                <a:lnTo>
                  <a:pt x="633" y="120"/>
                </a:lnTo>
                <a:lnTo>
                  <a:pt x="518" y="120"/>
                </a:lnTo>
                <a:lnTo>
                  <a:pt x="518" y="0"/>
                </a:lnTo>
                <a:close/>
                <a:moveTo>
                  <a:pt x="1036" y="19"/>
                </a:moveTo>
                <a:lnTo>
                  <a:pt x="1151" y="19"/>
                </a:lnTo>
                <a:lnTo>
                  <a:pt x="1151" y="120"/>
                </a:lnTo>
                <a:lnTo>
                  <a:pt x="1036" y="120"/>
                </a:lnTo>
                <a:lnTo>
                  <a:pt x="1036" y="19"/>
                </a:lnTo>
                <a:close/>
                <a:moveTo>
                  <a:pt x="1555" y="105"/>
                </a:moveTo>
                <a:lnTo>
                  <a:pt x="1670" y="105"/>
                </a:lnTo>
                <a:lnTo>
                  <a:pt x="1670" y="120"/>
                </a:lnTo>
                <a:lnTo>
                  <a:pt x="1555" y="120"/>
                </a:lnTo>
                <a:lnTo>
                  <a:pt x="1555" y="105"/>
                </a:lnTo>
                <a:close/>
                <a:moveTo>
                  <a:pt x="2068" y="14"/>
                </a:moveTo>
                <a:lnTo>
                  <a:pt x="2188" y="14"/>
                </a:lnTo>
                <a:lnTo>
                  <a:pt x="2188" y="120"/>
                </a:lnTo>
                <a:lnTo>
                  <a:pt x="2068" y="120"/>
                </a:lnTo>
                <a:lnTo>
                  <a:pt x="2068" y="14"/>
                </a:lnTo>
                <a:close/>
              </a:path>
            </a:pathLst>
          </a:custGeom>
          <a:solidFill>
            <a:schemeClr val="bg1"/>
          </a:solidFill>
          <a:ln w="7938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000"/>
          </a:p>
        </p:txBody>
      </p:sp>
      <p:sp>
        <p:nvSpPr>
          <p:cNvPr id="1032" name="Freeform 8"/>
          <p:cNvSpPr>
            <a:spLocks noEditPoints="1"/>
          </p:cNvSpPr>
          <p:nvPr/>
        </p:nvSpPr>
        <p:spPr bwMode="auto">
          <a:xfrm>
            <a:off x="3289015" y="2037716"/>
            <a:ext cx="4217180" cy="2341380"/>
          </a:xfrm>
          <a:custGeom>
            <a:avLst/>
            <a:gdLst/>
            <a:ahLst/>
            <a:cxnLst>
              <a:cxn ang="0">
                <a:pos x="0" y="460"/>
              </a:cxn>
              <a:cxn ang="0">
                <a:pos x="116" y="460"/>
              </a:cxn>
              <a:cxn ang="0">
                <a:pos x="116" y="1272"/>
              </a:cxn>
              <a:cxn ang="0">
                <a:pos x="0" y="1272"/>
              </a:cxn>
              <a:cxn ang="0">
                <a:pos x="0" y="460"/>
              </a:cxn>
              <a:cxn ang="0">
                <a:pos x="519" y="129"/>
              </a:cxn>
              <a:cxn ang="0">
                <a:pos x="634" y="129"/>
              </a:cxn>
              <a:cxn ang="0">
                <a:pos x="634" y="1272"/>
              </a:cxn>
              <a:cxn ang="0">
                <a:pos x="519" y="1272"/>
              </a:cxn>
              <a:cxn ang="0">
                <a:pos x="519" y="129"/>
              </a:cxn>
              <a:cxn ang="0">
                <a:pos x="1037" y="0"/>
              </a:cxn>
              <a:cxn ang="0">
                <a:pos x="1152" y="0"/>
              </a:cxn>
              <a:cxn ang="0">
                <a:pos x="1152" y="1272"/>
              </a:cxn>
              <a:cxn ang="0">
                <a:pos x="1037" y="1272"/>
              </a:cxn>
              <a:cxn ang="0">
                <a:pos x="1037" y="0"/>
              </a:cxn>
              <a:cxn ang="0">
                <a:pos x="1551" y="777"/>
              </a:cxn>
              <a:cxn ang="0">
                <a:pos x="1666" y="777"/>
              </a:cxn>
              <a:cxn ang="0">
                <a:pos x="1666" y="1272"/>
              </a:cxn>
              <a:cxn ang="0">
                <a:pos x="1551" y="1272"/>
              </a:cxn>
              <a:cxn ang="0">
                <a:pos x="1551" y="777"/>
              </a:cxn>
              <a:cxn ang="0">
                <a:pos x="2069" y="1233"/>
              </a:cxn>
              <a:cxn ang="0">
                <a:pos x="2184" y="1233"/>
              </a:cxn>
              <a:cxn ang="0">
                <a:pos x="2184" y="1272"/>
              </a:cxn>
              <a:cxn ang="0">
                <a:pos x="2069" y="1272"/>
              </a:cxn>
              <a:cxn ang="0">
                <a:pos x="2069" y="1233"/>
              </a:cxn>
            </a:cxnLst>
            <a:rect l="0" t="0" r="r" b="b"/>
            <a:pathLst>
              <a:path w="2184" h="1272">
                <a:moveTo>
                  <a:pt x="0" y="460"/>
                </a:moveTo>
                <a:lnTo>
                  <a:pt x="116" y="460"/>
                </a:lnTo>
                <a:lnTo>
                  <a:pt x="116" y="1272"/>
                </a:lnTo>
                <a:lnTo>
                  <a:pt x="0" y="1272"/>
                </a:lnTo>
                <a:lnTo>
                  <a:pt x="0" y="460"/>
                </a:lnTo>
                <a:close/>
                <a:moveTo>
                  <a:pt x="519" y="129"/>
                </a:moveTo>
                <a:lnTo>
                  <a:pt x="634" y="129"/>
                </a:lnTo>
                <a:lnTo>
                  <a:pt x="634" y="1272"/>
                </a:lnTo>
                <a:lnTo>
                  <a:pt x="519" y="1272"/>
                </a:lnTo>
                <a:lnTo>
                  <a:pt x="519" y="129"/>
                </a:lnTo>
                <a:close/>
                <a:moveTo>
                  <a:pt x="1037" y="0"/>
                </a:moveTo>
                <a:lnTo>
                  <a:pt x="1152" y="0"/>
                </a:lnTo>
                <a:lnTo>
                  <a:pt x="1152" y="1272"/>
                </a:lnTo>
                <a:lnTo>
                  <a:pt x="1037" y="1272"/>
                </a:lnTo>
                <a:lnTo>
                  <a:pt x="1037" y="0"/>
                </a:lnTo>
                <a:close/>
                <a:moveTo>
                  <a:pt x="1551" y="777"/>
                </a:moveTo>
                <a:lnTo>
                  <a:pt x="1666" y="777"/>
                </a:lnTo>
                <a:lnTo>
                  <a:pt x="1666" y="1272"/>
                </a:lnTo>
                <a:lnTo>
                  <a:pt x="1551" y="1272"/>
                </a:lnTo>
                <a:lnTo>
                  <a:pt x="1551" y="777"/>
                </a:lnTo>
                <a:close/>
                <a:moveTo>
                  <a:pt x="2069" y="1233"/>
                </a:moveTo>
                <a:lnTo>
                  <a:pt x="2184" y="1233"/>
                </a:lnTo>
                <a:lnTo>
                  <a:pt x="2184" y="1272"/>
                </a:lnTo>
                <a:lnTo>
                  <a:pt x="2069" y="1272"/>
                </a:lnTo>
                <a:lnTo>
                  <a:pt x="2069" y="1233"/>
                </a:lnTo>
                <a:close/>
              </a:path>
            </a:pathLst>
          </a:custGeom>
          <a:solidFill>
            <a:srgbClr val="A5A5A5"/>
          </a:solidFill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2502162" y="4272637"/>
            <a:ext cx="103340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2398824" y="3860841"/>
            <a:ext cx="206678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2398824" y="3449049"/>
            <a:ext cx="206678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2398824" y="3037257"/>
            <a:ext cx="206678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60</a:t>
            </a: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2398824" y="2625465"/>
            <a:ext cx="206678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80</a:t>
            </a: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2295484" y="2213673"/>
            <a:ext cx="310019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100</a:t>
            </a: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2295484" y="1801881"/>
            <a:ext cx="310019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120</a:t>
            </a:r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2295484" y="1384183"/>
            <a:ext cx="310019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140</a:t>
            </a: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3208533" y="4469289"/>
            <a:ext cx="103340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4129602" y="4469289"/>
            <a:ext cx="259324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0.5</a:t>
            </a: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5205186" y="4469289"/>
            <a:ext cx="103340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6205877" y="4469289"/>
            <a:ext cx="103340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7152084" y="4469289"/>
            <a:ext cx="206678" cy="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24</a:t>
            </a:r>
          </a:p>
        </p:txBody>
      </p:sp>
      <p:sp>
        <p:nvSpPr>
          <p:cNvPr id="45" name="Rectangle 229"/>
          <p:cNvSpPr>
            <a:spLocks noChangeArrowheads="1"/>
          </p:cNvSpPr>
          <p:nvPr/>
        </p:nvSpPr>
        <p:spPr bwMode="auto">
          <a:xfrm rot="16200000">
            <a:off x="1173369" y="2832630"/>
            <a:ext cx="176631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1200" b="1" i="1" dirty="0" smtClean="0">
                <a:solidFill>
                  <a:srgbClr val="000000"/>
                </a:solidFill>
              </a:rPr>
              <a:t>Twi1</a:t>
            </a:r>
            <a:r>
              <a:rPr lang="es-ES" altLang="es-ES" sz="1200" b="1" dirty="0" smtClean="0">
                <a:solidFill>
                  <a:srgbClr val="000000"/>
                </a:solidFill>
              </a:rPr>
              <a:t> </a:t>
            </a:r>
            <a:r>
              <a:rPr lang="es-ES" altLang="es-ES" sz="1200" b="1" dirty="0" err="1">
                <a:solidFill>
                  <a:srgbClr val="000000"/>
                </a:solidFill>
              </a:rPr>
              <a:t>r</a:t>
            </a:r>
            <a:r>
              <a:rPr lang="es-ES" altLang="es-ES" sz="1200" b="1" dirty="0" err="1" smtClean="0">
                <a:solidFill>
                  <a:srgbClr val="000000"/>
                </a:solidFill>
              </a:rPr>
              <a:t>elative</a:t>
            </a:r>
            <a:r>
              <a:rPr lang="es-ES" altLang="es-ES" sz="1200" b="1" dirty="0" smtClean="0">
                <a:solidFill>
                  <a:srgbClr val="000000"/>
                </a:solidFill>
              </a:rPr>
              <a:t> </a:t>
            </a:r>
            <a:r>
              <a:rPr lang="es-ES" altLang="es-ES" sz="1200" b="1" dirty="0" err="1" smtClean="0">
                <a:solidFill>
                  <a:srgbClr val="000000"/>
                </a:solidFill>
              </a:rPr>
              <a:t>e</a:t>
            </a:r>
            <a:r>
              <a:rPr kumimoji="0" lang="es-ES" altLang="es-ES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xpression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242"/>
          <p:cNvSpPr>
            <a:spLocks noChangeArrowheads="1"/>
          </p:cNvSpPr>
          <p:nvPr/>
        </p:nvSpPr>
        <p:spPr bwMode="auto">
          <a:xfrm>
            <a:off x="4332140" y="4828728"/>
            <a:ext cx="156292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Hours</a:t>
            </a:r>
            <a:r>
              <a:rPr kumimoji="0" lang="es-ES" alt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post-</a:t>
            </a:r>
            <a:r>
              <a:rPr kumimoji="0" lang="es-ES" altLang="es-ES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treatment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264"/>
          <p:cNvSpPr>
            <a:spLocks noChangeArrowheads="1"/>
          </p:cNvSpPr>
          <p:nvPr/>
        </p:nvSpPr>
        <p:spPr bwMode="auto">
          <a:xfrm>
            <a:off x="6957189" y="1788059"/>
            <a:ext cx="102341" cy="103999"/>
          </a:xfrm>
          <a:prstGeom prst="rect">
            <a:avLst/>
          </a:prstGeom>
          <a:solidFill>
            <a:schemeClr val="bg1"/>
          </a:solidFill>
          <a:ln w="7938" cap="rnd">
            <a:solidFill>
              <a:srgbClr val="00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000"/>
          </a:p>
        </p:txBody>
      </p:sp>
      <p:sp>
        <p:nvSpPr>
          <p:cNvPr id="55" name="Rectangle 266"/>
          <p:cNvSpPr>
            <a:spLocks noChangeArrowheads="1"/>
          </p:cNvSpPr>
          <p:nvPr/>
        </p:nvSpPr>
        <p:spPr bwMode="auto">
          <a:xfrm>
            <a:off x="7115526" y="1763113"/>
            <a:ext cx="24045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</a:t>
            </a:r>
            <a:r>
              <a:rPr kumimoji="0" lang="es-ES" altLang="es-ES" sz="10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</a:t>
            </a:r>
            <a:endParaRPr kumimoji="0" lang="es-ES" altLang="es-E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272"/>
          <p:cNvSpPr>
            <a:spLocks noChangeArrowheads="1"/>
          </p:cNvSpPr>
          <p:nvPr/>
        </p:nvSpPr>
        <p:spPr bwMode="auto">
          <a:xfrm>
            <a:off x="7115526" y="1987044"/>
            <a:ext cx="1699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</a:t>
            </a:r>
            <a:endParaRPr kumimoji="0" lang="es-ES" altLang="es-E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274"/>
          <p:cNvSpPr>
            <a:spLocks noChangeArrowheads="1"/>
          </p:cNvSpPr>
          <p:nvPr/>
        </p:nvSpPr>
        <p:spPr bwMode="auto">
          <a:xfrm>
            <a:off x="6957189" y="2011990"/>
            <a:ext cx="102341" cy="103999"/>
          </a:xfrm>
          <a:prstGeom prst="rect">
            <a:avLst/>
          </a:prstGeom>
          <a:solidFill>
            <a:srgbClr val="A5A5A5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5" name="118 Conector recto"/>
          <p:cNvCxnSpPr/>
          <p:nvPr/>
        </p:nvCxnSpPr>
        <p:spPr>
          <a:xfrm>
            <a:off x="2649930" y="3969860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118 Conector recto"/>
          <p:cNvCxnSpPr/>
          <p:nvPr/>
        </p:nvCxnSpPr>
        <p:spPr>
          <a:xfrm>
            <a:off x="2649930" y="3557739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118 Conector recto"/>
          <p:cNvCxnSpPr/>
          <p:nvPr/>
        </p:nvCxnSpPr>
        <p:spPr>
          <a:xfrm>
            <a:off x="2647636" y="3147226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118 Conector recto"/>
          <p:cNvCxnSpPr/>
          <p:nvPr/>
        </p:nvCxnSpPr>
        <p:spPr>
          <a:xfrm>
            <a:off x="2664615" y="4380043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118 Conector recto"/>
          <p:cNvCxnSpPr/>
          <p:nvPr/>
        </p:nvCxnSpPr>
        <p:spPr>
          <a:xfrm>
            <a:off x="2649930" y="3147226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118 Conector recto"/>
          <p:cNvCxnSpPr/>
          <p:nvPr/>
        </p:nvCxnSpPr>
        <p:spPr>
          <a:xfrm>
            <a:off x="2649930" y="2320292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118 Conector recto"/>
          <p:cNvCxnSpPr/>
          <p:nvPr/>
        </p:nvCxnSpPr>
        <p:spPr>
          <a:xfrm>
            <a:off x="2649930" y="2733758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118 Conector recto"/>
          <p:cNvCxnSpPr/>
          <p:nvPr/>
        </p:nvCxnSpPr>
        <p:spPr>
          <a:xfrm>
            <a:off x="2649930" y="1911104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118 Conector recto"/>
          <p:cNvCxnSpPr/>
          <p:nvPr/>
        </p:nvCxnSpPr>
        <p:spPr>
          <a:xfrm>
            <a:off x="2649930" y="1490130"/>
            <a:ext cx="102984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"/>
          <p:cNvCxnSpPr/>
          <p:nvPr/>
        </p:nvCxnSpPr>
        <p:spPr>
          <a:xfrm>
            <a:off x="3006334" y="4434879"/>
            <a:ext cx="50773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>
            <a:off x="4005395" y="4434879"/>
            <a:ext cx="50773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108 Conector recto"/>
          <p:cNvCxnSpPr/>
          <p:nvPr/>
        </p:nvCxnSpPr>
        <p:spPr>
          <a:xfrm>
            <a:off x="5002988" y="4434879"/>
            <a:ext cx="50773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6003678" y="4434879"/>
            <a:ext cx="50773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"/>
          <p:cNvCxnSpPr/>
          <p:nvPr/>
        </p:nvCxnSpPr>
        <p:spPr>
          <a:xfrm>
            <a:off x="7001555" y="4434879"/>
            <a:ext cx="50773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99 Grupo"/>
          <p:cNvGrpSpPr/>
          <p:nvPr/>
        </p:nvGrpSpPr>
        <p:grpSpPr>
          <a:xfrm>
            <a:off x="3079082" y="4195392"/>
            <a:ext cx="73573" cy="28815"/>
            <a:chOff x="3493677" y="2852896"/>
            <a:chExt cx="86187" cy="403283"/>
          </a:xfrm>
        </p:grpSpPr>
        <p:cxnSp>
          <p:nvCxnSpPr>
            <p:cNvPr id="117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02 Conector recto"/>
            <p:cNvCxnSpPr/>
            <p:nvPr/>
          </p:nvCxnSpPr>
          <p:spPr>
            <a:xfrm>
              <a:off x="3493677" y="3256179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99 Grupo"/>
          <p:cNvGrpSpPr/>
          <p:nvPr/>
        </p:nvGrpSpPr>
        <p:grpSpPr>
          <a:xfrm>
            <a:off x="3368185" y="2832960"/>
            <a:ext cx="73573" cy="112226"/>
            <a:chOff x="3493677" y="2852896"/>
            <a:chExt cx="86187" cy="361950"/>
          </a:xfrm>
        </p:grpSpPr>
        <p:cxnSp>
          <p:nvCxnSpPr>
            <p:cNvPr id="121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02 Conector recto"/>
            <p:cNvCxnSpPr/>
            <p:nvPr/>
          </p:nvCxnSpPr>
          <p:spPr>
            <a:xfrm>
              <a:off x="3493677" y="321484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99 Grupo"/>
          <p:cNvGrpSpPr/>
          <p:nvPr/>
        </p:nvGrpSpPr>
        <p:grpSpPr>
          <a:xfrm>
            <a:off x="4369571" y="2172823"/>
            <a:ext cx="73573" cy="207264"/>
            <a:chOff x="3493677" y="2852896"/>
            <a:chExt cx="86194" cy="361950"/>
          </a:xfrm>
        </p:grpSpPr>
        <p:cxnSp>
          <p:nvCxnSpPr>
            <p:cNvPr id="125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02 Conector recto"/>
            <p:cNvCxnSpPr/>
            <p:nvPr/>
          </p:nvCxnSpPr>
          <p:spPr>
            <a:xfrm>
              <a:off x="3493684" y="321484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99 Grupo"/>
          <p:cNvGrpSpPr/>
          <p:nvPr/>
        </p:nvGrpSpPr>
        <p:grpSpPr>
          <a:xfrm>
            <a:off x="5372274" y="1942734"/>
            <a:ext cx="73573" cy="198060"/>
            <a:chOff x="3493677" y="2852896"/>
            <a:chExt cx="86222" cy="361950"/>
          </a:xfrm>
        </p:grpSpPr>
        <p:cxnSp>
          <p:nvCxnSpPr>
            <p:cNvPr id="129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102 Conector recto"/>
            <p:cNvCxnSpPr/>
            <p:nvPr/>
          </p:nvCxnSpPr>
          <p:spPr>
            <a:xfrm>
              <a:off x="3493712" y="321484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99 Grupo"/>
          <p:cNvGrpSpPr/>
          <p:nvPr/>
        </p:nvGrpSpPr>
        <p:grpSpPr>
          <a:xfrm>
            <a:off x="5076165" y="4178450"/>
            <a:ext cx="73573" cy="31034"/>
            <a:chOff x="3493677" y="2852896"/>
            <a:chExt cx="86187" cy="361950"/>
          </a:xfrm>
        </p:grpSpPr>
        <p:cxnSp>
          <p:nvCxnSpPr>
            <p:cNvPr id="133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102 Conector recto"/>
            <p:cNvCxnSpPr/>
            <p:nvPr/>
          </p:nvCxnSpPr>
          <p:spPr>
            <a:xfrm>
              <a:off x="3493677" y="321484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99 Grupo"/>
          <p:cNvGrpSpPr/>
          <p:nvPr/>
        </p:nvGrpSpPr>
        <p:grpSpPr>
          <a:xfrm>
            <a:off x="4078788" y="4143753"/>
            <a:ext cx="73573" cy="28815"/>
            <a:chOff x="3493677" y="2852896"/>
            <a:chExt cx="86187" cy="403283"/>
          </a:xfrm>
        </p:grpSpPr>
        <p:cxnSp>
          <p:nvCxnSpPr>
            <p:cNvPr id="142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102 Conector recto"/>
            <p:cNvCxnSpPr/>
            <p:nvPr/>
          </p:nvCxnSpPr>
          <p:spPr>
            <a:xfrm>
              <a:off x="3493677" y="3256179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147 Grupo"/>
          <p:cNvGrpSpPr/>
          <p:nvPr/>
        </p:nvGrpSpPr>
        <p:grpSpPr>
          <a:xfrm>
            <a:off x="7074286" y="4177674"/>
            <a:ext cx="73573" cy="15461"/>
            <a:chOff x="6620835" y="4199532"/>
            <a:chExt cx="60487" cy="13334"/>
          </a:xfrm>
        </p:grpSpPr>
        <p:cxnSp>
          <p:nvCxnSpPr>
            <p:cNvPr id="146" name="101 Conector recto"/>
            <p:cNvCxnSpPr/>
            <p:nvPr/>
          </p:nvCxnSpPr>
          <p:spPr>
            <a:xfrm>
              <a:off x="6620835" y="4199532"/>
              <a:ext cx="604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102 Conector recto"/>
            <p:cNvCxnSpPr/>
            <p:nvPr/>
          </p:nvCxnSpPr>
          <p:spPr>
            <a:xfrm>
              <a:off x="6620835" y="4212866"/>
              <a:ext cx="604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148 Grupo"/>
          <p:cNvGrpSpPr/>
          <p:nvPr/>
        </p:nvGrpSpPr>
        <p:grpSpPr>
          <a:xfrm>
            <a:off x="6076656" y="4342650"/>
            <a:ext cx="73573" cy="15461"/>
            <a:chOff x="6620835" y="4199532"/>
            <a:chExt cx="60487" cy="13334"/>
          </a:xfrm>
        </p:grpSpPr>
        <p:cxnSp>
          <p:nvCxnSpPr>
            <p:cNvPr id="150" name="101 Conector recto"/>
            <p:cNvCxnSpPr/>
            <p:nvPr/>
          </p:nvCxnSpPr>
          <p:spPr>
            <a:xfrm>
              <a:off x="6620835" y="4199532"/>
              <a:ext cx="604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102 Conector recto"/>
            <p:cNvCxnSpPr/>
            <p:nvPr/>
          </p:nvCxnSpPr>
          <p:spPr>
            <a:xfrm>
              <a:off x="6620835" y="4212866"/>
              <a:ext cx="604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151 Grupo"/>
          <p:cNvGrpSpPr/>
          <p:nvPr/>
        </p:nvGrpSpPr>
        <p:grpSpPr>
          <a:xfrm>
            <a:off x="7361404" y="4301369"/>
            <a:ext cx="73573" cy="15461"/>
            <a:chOff x="6620835" y="4199532"/>
            <a:chExt cx="60487" cy="13334"/>
          </a:xfrm>
        </p:grpSpPr>
        <p:cxnSp>
          <p:nvCxnSpPr>
            <p:cNvPr id="153" name="101 Conector recto"/>
            <p:cNvCxnSpPr/>
            <p:nvPr/>
          </p:nvCxnSpPr>
          <p:spPr>
            <a:xfrm>
              <a:off x="6620835" y="4199532"/>
              <a:ext cx="604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102 Conector recto"/>
            <p:cNvCxnSpPr/>
            <p:nvPr/>
          </p:nvCxnSpPr>
          <p:spPr>
            <a:xfrm>
              <a:off x="6620835" y="4212866"/>
              <a:ext cx="604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99 Grupo"/>
          <p:cNvGrpSpPr/>
          <p:nvPr/>
        </p:nvGrpSpPr>
        <p:grpSpPr>
          <a:xfrm>
            <a:off x="6364622" y="3451269"/>
            <a:ext cx="73573" cy="31034"/>
            <a:chOff x="3493677" y="2852896"/>
            <a:chExt cx="86187" cy="361950"/>
          </a:xfrm>
        </p:grpSpPr>
        <p:cxnSp>
          <p:nvCxnSpPr>
            <p:cNvPr id="156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102 Conector recto"/>
            <p:cNvCxnSpPr/>
            <p:nvPr/>
          </p:nvCxnSpPr>
          <p:spPr>
            <a:xfrm>
              <a:off x="3493677" y="3214846"/>
              <a:ext cx="86187" cy="0"/>
            </a:xfrm>
            <a:prstGeom prst="line">
              <a:avLst/>
            </a:prstGeom>
            <a:ln w="952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79 Rectángulo"/>
          <p:cNvSpPr/>
          <p:nvPr/>
        </p:nvSpPr>
        <p:spPr>
          <a:xfrm>
            <a:off x="2756075" y="1490130"/>
            <a:ext cx="4995351" cy="288991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7518" y="5365102"/>
            <a:ext cx="821093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S1. </a:t>
            </a:r>
            <a:r>
              <a:rPr kumimoji="0" lang="en-GB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gene expression in tomato leaves upon water or salicylic acid treatment.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quantitative reverse transcription-polymerase chain reaction analysis of 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gene expression in the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Moneymaker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tomato leaves upon water (H</a:t>
            </a:r>
            <a:r>
              <a:rPr kumimoji="0" lang="en-GB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O) or 2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mM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salicylic acid (SA) treatment. After 30 minutes, stems were transferred to water. Leaf samples were collected at the indicated time points. The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Elongation Factor 1 alpha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gene was used as an endogenous reference. The results correspond to the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means±SD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of three independent plants from a representative experiment. Experiments were repeated 3 times.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124</Words>
  <Application>Microsoft Office PowerPoint</Application>
  <PresentationFormat>A4 (210 x 297 mm)</PresentationFormat>
  <Paragraphs>19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20</cp:revision>
  <dcterms:created xsi:type="dcterms:W3CDTF">2018-09-06T08:30:40Z</dcterms:created>
  <dcterms:modified xsi:type="dcterms:W3CDTF">2019-05-13T15:18:39Z</dcterms:modified>
</cp:coreProperties>
</file>