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311" r:id="rId2"/>
    <p:sldId id="276" r:id="rId3"/>
    <p:sldId id="284" r:id="rId4"/>
    <p:sldId id="31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0" userDrawn="1">
          <p15:clr>
            <a:srgbClr val="A4A3A4"/>
          </p15:clr>
        </p15:guide>
        <p15:guide id="2" pos="327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w, Jacqui (Prof.)" initials="SJ(" lastIdx="5" clrIdx="0">
    <p:extLst>
      <p:ext uri="{19B8F6BF-5375-455C-9EA6-DF929625EA0E}">
        <p15:presenceInfo xmlns:p15="http://schemas.microsoft.com/office/powerpoint/2012/main" userId="S-1-5-21-1039984320-261210814-957142514-54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33CC"/>
    <a:srgbClr val="003399"/>
    <a:srgbClr val="00FF00"/>
    <a:srgbClr val="3333FF"/>
    <a:srgbClr val="000099"/>
    <a:srgbClr val="990000"/>
    <a:srgbClr val="6600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333" autoAdjust="0"/>
  </p:normalViewPr>
  <p:slideViewPr>
    <p:cSldViewPr snapToGrid="0" showGuides="1">
      <p:cViewPr>
        <p:scale>
          <a:sx n="156" d="100"/>
          <a:sy n="156" d="100"/>
        </p:scale>
        <p:origin x="-888" y="-4016"/>
      </p:cViewPr>
      <p:guideLst>
        <p:guide orient="horz" pos="4020"/>
        <p:guide pos="3273"/>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8D8CBD-E21B-4EA2-AE7B-2DD75F07ABC7}" type="datetimeFigureOut">
              <a:rPr lang="en-GB" smtClean="0"/>
              <a:t>05/01/2022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C4C42F-7D0B-4F79-A7BD-B1F7D12E0877}" type="slidenum">
              <a:rPr lang="en-GB" smtClean="0"/>
              <a:t>‹#›</a:t>
            </a:fld>
            <a:endParaRPr lang="en-GB"/>
          </a:p>
        </p:txBody>
      </p:sp>
    </p:spTree>
    <p:extLst>
      <p:ext uri="{BB962C8B-B14F-4D97-AF65-F5344CB8AC3E}">
        <p14:creationId xmlns:p14="http://schemas.microsoft.com/office/powerpoint/2010/main" val="123302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FF0000"/>
                </a:solidFill>
                <a:latin typeface="Arial" panose="020B0604020202020204" pitchFamily="34" charset="0"/>
                <a:cs typeface="Arial" panose="020B0604020202020204" pitchFamily="34" charset="0"/>
              </a:rPr>
              <a:t>Swap for more representative fig C – 40 </a:t>
            </a:r>
            <a:r>
              <a:rPr lang="en-GB" sz="1200" dirty="0" err="1" smtClean="0">
                <a:solidFill>
                  <a:srgbClr val="FF0000"/>
                </a:solidFill>
                <a:latin typeface="Arial" panose="020B0604020202020204" pitchFamily="34" charset="0"/>
                <a:cs typeface="Arial" panose="020B0604020202020204" pitchFamily="34" charset="0"/>
              </a:rPr>
              <a:t>mins</a:t>
            </a:r>
            <a:endParaRPr lang="en-GB" sz="1200" dirty="0" smtClean="0">
              <a:solidFill>
                <a:srgbClr val="FF0000"/>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26C4C42F-7D0B-4F79-A7BD-B1F7D12E0877}" type="slidenum">
              <a:rPr lang="en-GB" smtClean="0"/>
              <a:t>2</a:t>
            </a:fld>
            <a:endParaRPr lang="en-GB"/>
          </a:p>
        </p:txBody>
      </p:sp>
    </p:spTree>
    <p:extLst>
      <p:ext uri="{BB962C8B-B14F-4D97-AF65-F5344CB8AC3E}">
        <p14:creationId xmlns:p14="http://schemas.microsoft.com/office/powerpoint/2010/main" val="393769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6C4C42F-7D0B-4F79-A7BD-B1F7D12E0877}" type="slidenum">
              <a:rPr lang="en-GB" smtClean="0"/>
              <a:t>3</a:t>
            </a:fld>
            <a:endParaRPr lang="en-GB"/>
          </a:p>
        </p:txBody>
      </p:sp>
    </p:spTree>
    <p:extLst>
      <p:ext uri="{BB962C8B-B14F-4D97-AF65-F5344CB8AC3E}">
        <p14:creationId xmlns:p14="http://schemas.microsoft.com/office/powerpoint/2010/main" val="3732622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2" indent="0" algn="ctr">
              <a:buNone/>
              <a:defRPr sz="1801"/>
            </a:lvl3pPr>
            <a:lvl4pPr marL="1371635" indent="0" algn="ctr">
              <a:buNone/>
              <a:defRPr sz="1600"/>
            </a:lvl4pPr>
            <a:lvl5pPr marL="1828846" indent="0" algn="ctr">
              <a:buNone/>
              <a:defRPr sz="1600"/>
            </a:lvl5pPr>
            <a:lvl6pPr marL="2286057" indent="0" algn="ctr">
              <a:buNone/>
              <a:defRPr sz="1600"/>
            </a:lvl6pPr>
            <a:lvl7pPr marL="2743268" indent="0" algn="ctr">
              <a:buNone/>
              <a:defRPr sz="1600"/>
            </a:lvl7pPr>
            <a:lvl8pPr marL="3200481" indent="0" algn="ctr">
              <a:buNone/>
              <a:defRPr sz="1600"/>
            </a:lvl8pPr>
            <a:lvl9pPr marL="3657692"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FE06486-D2BF-4872-9C1C-0D1B4B6D30C8}" type="datetimeFigureOut">
              <a:rPr lang="en-GB" smtClean="0"/>
              <a:t>05/01/2022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125865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E06486-D2BF-4872-9C1C-0D1B4B6D30C8}" type="datetimeFigureOut">
              <a:rPr lang="en-GB" smtClean="0"/>
              <a:t>05/01/2022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2242295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3"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2" indent="0">
              <a:buNone/>
              <a:defRPr sz="1801">
                <a:solidFill>
                  <a:schemeClr val="tx1">
                    <a:tint val="75000"/>
                  </a:schemeClr>
                </a:solidFill>
              </a:defRPr>
            </a:lvl3pPr>
            <a:lvl4pPr marL="1371635"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1"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FE06486-D2BF-4872-9C1C-0D1B4B6D30C8}" type="datetimeFigureOut">
              <a:rPr lang="en-GB" smtClean="0"/>
              <a:t>05/01/2022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3925126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1"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1"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FE06486-D2BF-4872-9C1C-0D1B4B6D30C8}" type="datetimeFigureOut">
              <a:rPr lang="en-GB" smtClean="0"/>
              <a:t>05/01/2022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1429734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91" y="1681164"/>
            <a:ext cx="5157787"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91" y="2505076"/>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3" y="1681164"/>
            <a:ext cx="5183188"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3" y="2505076"/>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FE06486-D2BF-4872-9C1C-0D1B4B6D30C8}" type="datetimeFigureOut">
              <a:rPr lang="en-GB" smtClean="0"/>
              <a:t>05/01/2022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331835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FE06486-D2BF-4872-9C1C-0D1B4B6D30C8}" type="datetimeFigureOut">
              <a:rPr lang="en-GB" smtClean="0"/>
              <a:t>05/01/2022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3001614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06486-D2BF-4872-9C1C-0D1B4B6D30C8}" type="datetimeFigureOut">
              <a:rPr lang="en-GB" smtClean="0"/>
              <a:t>05/01/2022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1297521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90" y="987426"/>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en-US" smtClean="0"/>
              <a:t>Edit Master text styles</a:t>
            </a:r>
          </a:p>
        </p:txBody>
      </p:sp>
      <p:sp>
        <p:nvSpPr>
          <p:cNvPr id="5" name="Date Placeholder 4"/>
          <p:cNvSpPr>
            <a:spLocks noGrp="1"/>
          </p:cNvSpPr>
          <p:nvPr>
            <p:ph type="dt" sz="half" idx="10"/>
          </p:nvPr>
        </p:nvSpPr>
        <p:spPr/>
        <p:txBody>
          <a:bodyPr/>
          <a:lstStyle/>
          <a:p>
            <a:fld id="{FFE06486-D2BF-4872-9C1C-0D1B4B6D30C8}" type="datetimeFigureOut">
              <a:rPr lang="en-GB" smtClean="0"/>
              <a:t>05/01/2022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816799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90" y="987426"/>
            <a:ext cx="6172201" cy="4873625"/>
          </a:xfrm>
        </p:spPr>
        <p:txBody>
          <a:bodyPr/>
          <a:lstStyle>
            <a:lvl1pPr marL="0" indent="0">
              <a:buNone/>
              <a:defRPr sz="3200"/>
            </a:lvl1pPr>
            <a:lvl2pPr marL="457211" indent="0">
              <a:buNone/>
              <a:defRPr sz="2800"/>
            </a:lvl2pPr>
            <a:lvl3pPr marL="914422" indent="0">
              <a:buNone/>
              <a:defRPr sz="2400"/>
            </a:lvl3pPr>
            <a:lvl4pPr marL="1371635" indent="0">
              <a:buNone/>
              <a:defRPr sz="2000"/>
            </a:lvl4pPr>
            <a:lvl5pPr marL="1828846" indent="0">
              <a:buNone/>
              <a:defRPr sz="2000"/>
            </a:lvl5pPr>
            <a:lvl6pPr marL="2286057" indent="0">
              <a:buNone/>
              <a:defRPr sz="2000"/>
            </a:lvl6pPr>
            <a:lvl7pPr marL="2743268" indent="0">
              <a:buNone/>
              <a:defRPr sz="2000"/>
            </a:lvl7pPr>
            <a:lvl8pPr marL="3200481" indent="0">
              <a:buNone/>
              <a:defRPr sz="2000"/>
            </a:lvl8pPr>
            <a:lvl9pPr marL="3657692" indent="0">
              <a:buNone/>
              <a:defRPr sz="2000"/>
            </a:lvl9pPr>
          </a:lstStyle>
          <a:p>
            <a:endParaRPr lang="en-GB"/>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en-US" smtClean="0"/>
              <a:t>Edit Master text styles</a:t>
            </a:r>
          </a:p>
        </p:txBody>
      </p:sp>
      <p:sp>
        <p:nvSpPr>
          <p:cNvPr id="5" name="Date Placeholder 4"/>
          <p:cNvSpPr>
            <a:spLocks noGrp="1"/>
          </p:cNvSpPr>
          <p:nvPr>
            <p:ph type="dt" sz="half" idx="10"/>
          </p:nvPr>
        </p:nvSpPr>
        <p:spPr/>
        <p:txBody>
          <a:bodyPr/>
          <a:lstStyle/>
          <a:p>
            <a:fld id="{FFE06486-D2BF-4872-9C1C-0D1B4B6D30C8}" type="datetimeFigureOut">
              <a:rPr lang="en-GB" smtClean="0"/>
              <a:t>05/01/2022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187615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E06486-D2BF-4872-9C1C-0D1B4B6D30C8}" type="datetimeFigureOut">
              <a:rPr lang="en-GB" smtClean="0"/>
              <a:t>05/01/2022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1198577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E06486-D2BF-4872-9C1C-0D1B4B6D30C8}" type="datetimeFigureOut">
              <a:rPr lang="en-GB" smtClean="0"/>
              <a:t>05/01/2022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467452-B3FC-4FCE-AC3F-9F5A76E5BB2D}" type="slidenum">
              <a:rPr lang="en-GB" smtClean="0"/>
              <a:t>‹#›</a:t>
            </a:fld>
            <a:endParaRPr lang="en-GB"/>
          </a:p>
        </p:txBody>
      </p:sp>
    </p:spTree>
    <p:extLst>
      <p:ext uri="{BB962C8B-B14F-4D97-AF65-F5344CB8AC3E}">
        <p14:creationId xmlns:p14="http://schemas.microsoft.com/office/powerpoint/2010/main" val="130599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06486-D2BF-4872-9C1C-0D1B4B6D30C8}" type="datetimeFigureOut">
              <a:rPr lang="en-GB" smtClean="0"/>
              <a:t>05/01/2022</a:t>
            </a:fld>
            <a:endParaRPr lang="en-GB"/>
          </a:p>
        </p:txBody>
      </p:sp>
      <p:sp>
        <p:nvSpPr>
          <p:cNvPr id="5" name="Footer Placeholder 4"/>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67452-B3FC-4FCE-AC3F-9F5A76E5BB2D}" type="slidenum">
              <a:rPr lang="en-GB" smtClean="0"/>
              <a:t>‹#›</a:t>
            </a:fld>
            <a:endParaRPr lang="en-GB"/>
          </a:p>
        </p:txBody>
      </p:sp>
    </p:spTree>
    <p:extLst>
      <p:ext uri="{BB962C8B-B14F-4D97-AF65-F5344CB8AC3E}">
        <p14:creationId xmlns:p14="http://schemas.microsoft.com/office/powerpoint/2010/main" val="1896490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7" indent="-228607" algn="l" defTabSz="914422"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7" algn="l" defTabSz="91442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7" algn="l" defTabSz="91442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3"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4"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2" rtl="0" eaLnBrk="1" latinLnBrk="0" hangingPunct="1">
        <a:defRPr sz="1801" kern="1200">
          <a:solidFill>
            <a:schemeClr val="tx1"/>
          </a:solidFill>
          <a:latin typeface="+mn-lt"/>
          <a:ea typeface="+mn-ea"/>
          <a:cs typeface="+mn-cs"/>
        </a:defRPr>
      </a:lvl1pPr>
      <a:lvl2pPr marL="457211" algn="l" defTabSz="914422" rtl="0" eaLnBrk="1" latinLnBrk="0" hangingPunct="1">
        <a:defRPr sz="1801" kern="1200">
          <a:solidFill>
            <a:schemeClr val="tx1"/>
          </a:solidFill>
          <a:latin typeface="+mn-lt"/>
          <a:ea typeface="+mn-ea"/>
          <a:cs typeface="+mn-cs"/>
        </a:defRPr>
      </a:lvl2pPr>
      <a:lvl3pPr marL="914422" algn="l" defTabSz="914422" rtl="0" eaLnBrk="1" latinLnBrk="0" hangingPunct="1">
        <a:defRPr sz="1801" kern="1200">
          <a:solidFill>
            <a:schemeClr val="tx1"/>
          </a:solidFill>
          <a:latin typeface="+mn-lt"/>
          <a:ea typeface="+mn-ea"/>
          <a:cs typeface="+mn-cs"/>
        </a:defRPr>
      </a:lvl3pPr>
      <a:lvl4pPr marL="1371635" algn="l" defTabSz="914422" rtl="0" eaLnBrk="1" latinLnBrk="0" hangingPunct="1">
        <a:defRPr sz="1801" kern="1200">
          <a:solidFill>
            <a:schemeClr val="tx1"/>
          </a:solidFill>
          <a:latin typeface="+mn-lt"/>
          <a:ea typeface="+mn-ea"/>
          <a:cs typeface="+mn-cs"/>
        </a:defRPr>
      </a:lvl4pPr>
      <a:lvl5pPr marL="1828846" algn="l" defTabSz="914422" rtl="0" eaLnBrk="1" latinLnBrk="0" hangingPunct="1">
        <a:defRPr sz="1801" kern="1200">
          <a:solidFill>
            <a:schemeClr val="tx1"/>
          </a:solidFill>
          <a:latin typeface="+mn-lt"/>
          <a:ea typeface="+mn-ea"/>
          <a:cs typeface="+mn-cs"/>
        </a:defRPr>
      </a:lvl5pPr>
      <a:lvl6pPr marL="2286057" algn="l" defTabSz="914422" rtl="0" eaLnBrk="1" latinLnBrk="0" hangingPunct="1">
        <a:defRPr sz="1801" kern="1200">
          <a:solidFill>
            <a:schemeClr val="tx1"/>
          </a:solidFill>
          <a:latin typeface="+mn-lt"/>
          <a:ea typeface="+mn-ea"/>
          <a:cs typeface="+mn-cs"/>
        </a:defRPr>
      </a:lvl6pPr>
      <a:lvl7pPr marL="2743268" algn="l" defTabSz="914422" rtl="0" eaLnBrk="1" latinLnBrk="0" hangingPunct="1">
        <a:defRPr sz="1801" kern="1200">
          <a:solidFill>
            <a:schemeClr val="tx1"/>
          </a:solidFill>
          <a:latin typeface="+mn-lt"/>
          <a:ea typeface="+mn-ea"/>
          <a:cs typeface="+mn-cs"/>
        </a:defRPr>
      </a:lvl7pPr>
      <a:lvl8pPr marL="3200481" algn="l" defTabSz="914422" rtl="0" eaLnBrk="1" latinLnBrk="0" hangingPunct="1">
        <a:defRPr sz="1801" kern="1200">
          <a:solidFill>
            <a:schemeClr val="tx1"/>
          </a:solidFill>
          <a:latin typeface="+mn-lt"/>
          <a:ea typeface="+mn-ea"/>
          <a:cs typeface="+mn-cs"/>
        </a:defRPr>
      </a:lvl8pPr>
      <a:lvl9pPr marL="3657692" algn="l" defTabSz="914422"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94"/>
          <p:cNvGrpSpPr/>
          <p:nvPr/>
        </p:nvGrpSpPr>
        <p:grpSpPr>
          <a:xfrm>
            <a:off x="4703100" y="1188966"/>
            <a:ext cx="2795067" cy="292644"/>
            <a:chOff x="4750897" y="3845459"/>
            <a:chExt cx="2795066" cy="292644"/>
          </a:xfrm>
        </p:grpSpPr>
        <p:sp>
          <p:nvSpPr>
            <p:cNvPr id="20" name="TextBox 19"/>
            <p:cNvSpPr txBox="1"/>
            <p:nvPr/>
          </p:nvSpPr>
          <p:spPr>
            <a:xfrm>
              <a:off x="4758283" y="3852735"/>
              <a:ext cx="1386918"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 </a:t>
              </a:r>
              <a:r>
                <a:rPr lang="en-GB" sz="1001" b="1" dirty="0" smtClean="0">
                  <a:latin typeface="Arial" panose="020B0604020202020204" pitchFamily="34" charset="0"/>
                  <a:cs typeface="Arial" panose="020B0604020202020204" pitchFamily="34" charset="0"/>
                </a:rPr>
                <a:t>3’- USS </a:t>
              </a:r>
              <a:r>
                <a:rPr lang="en-GB" sz="1001" b="1" dirty="0">
                  <a:latin typeface="Arial" panose="020B0604020202020204" pitchFamily="34" charset="0"/>
                  <a:cs typeface="Arial" panose="020B0604020202020204" pitchFamily="34" charset="0"/>
                </a:rPr>
                <a:t>BB0 </a:t>
              </a:r>
              <a:r>
                <a:rPr lang="en-GB" sz="1001" b="1" dirty="0" smtClean="0">
                  <a:latin typeface="Arial" panose="020B0604020202020204" pitchFamily="34" charset="0"/>
                  <a:cs typeface="Arial" panose="020B0604020202020204" pitchFamily="34" charset="0"/>
                </a:rPr>
                <a:t>21 – 5’</a:t>
              </a:r>
              <a:endParaRPr lang="en-GB" sz="1001" b="1" dirty="0">
                <a:latin typeface="Arial" panose="020B0604020202020204" pitchFamily="34" charset="0"/>
                <a:cs typeface="Arial" panose="020B0604020202020204" pitchFamily="34" charset="0"/>
              </a:endParaRPr>
            </a:p>
          </p:txBody>
        </p:sp>
        <p:sp>
          <p:nvSpPr>
            <p:cNvPr id="21" name="TextBox 20"/>
            <p:cNvSpPr txBox="1"/>
            <p:nvPr/>
          </p:nvSpPr>
          <p:spPr>
            <a:xfrm>
              <a:off x="6173471" y="3891754"/>
              <a:ext cx="1372492" cy="246349"/>
            </a:xfrm>
            <a:prstGeom prst="rect">
              <a:avLst/>
            </a:prstGeom>
            <a:noFill/>
          </p:spPr>
          <p:txBody>
            <a:bodyPr wrap="none" rtlCol="0">
              <a:spAutoFit/>
            </a:bodyPr>
            <a:lstStyle/>
            <a:p>
              <a:r>
                <a:rPr lang="en-GB" sz="1001" b="1" dirty="0" smtClean="0">
                  <a:latin typeface="Arial" panose="020B0604020202020204" pitchFamily="34" charset="0"/>
                  <a:cs typeface="Arial" panose="020B0604020202020204" pitchFamily="34" charset="0"/>
                </a:rPr>
                <a:t>5’ - USS </a:t>
              </a:r>
              <a:r>
                <a:rPr lang="en-GB" sz="1001" b="1" dirty="0">
                  <a:latin typeface="Arial" panose="020B0604020202020204" pitchFamily="34" charset="0"/>
                  <a:cs typeface="Arial" panose="020B0604020202020204" pitchFamily="34" charset="0"/>
                </a:rPr>
                <a:t>FB0 </a:t>
              </a:r>
              <a:r>
                <a:rPr lang="en-GB" sz="1001" b="1" dirty="0" smtClean="0">
                  <a:latin typeface="Arial" panose="020B0604020202020204" pitchFamily="34" charset="0"/>
                  <a:cs typeface="Arial" panose="020B0604020202020204" pitchFamily="34" charset="0"/>
                </a:rPr>
                <a:t>21 – 3’</a:t>
              </a:r>
              <a:endParaRPr lang="en-GB" sz="1001" b="1" dirty="0">
                <a:latin typeface="Arial" panose="020B0604020202020204" pitchFamily="34" charset="0"/>
                <a:cs typeface="Arial" panose="020B0604020202020204" pitchFamily="34" charset="0"/>
              </a:endParaRPr>
            </a:p>
          </p:txBody>
        </p:sp>
        <p:cxnSp>
          <p:nvCxnSpPr>
            <p:cNvPr id="7" name="Straight Connector 6"/>
            <p:cNvCxnSpPr/>
            <p:nvPr/>
          </p:nvCxnSpPr>
          <p:spPr>
            <a:xfrm flipV="1">
              <a:off x="4750897" y="3845459"/>
              <a:ext cx="1429587" cy="819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108725" y="3878236"/>
              <a:ext cx="1429587" cy="819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6" name="Rectangle 45"/>
          <p:cNvSpPr/>
          <p:nvPr/>
        </p:nvSpPr>
        <p:spPr>
          <a:xfrm rot="1078515">
            <a:off x="1354016" y="764272"/>
            <a:ext cx="1838965" cy="230832"/>
          </a:xfrm>
          <a:prstGeom prst="rect">
            <a:avLst/>
          </a:prstGeom>
        </p:spPr>
        <p:txBody>
          <a:bodyPr wrap="none">
            <a:spAutoFit/>
          </a:bodyPr>
          <a:lstStyle/>
          <a:p>
            <a:r>
              <a:rPr lang="en-GB" sz="900" dirty="0">
                <a:solidFill>
                  <a:srgbClr val="C00000"/>
                </a:solidFill>
                <a:latin typeface="Courier" pitchFamily="49" charset="0"/>
              </a:rPr>
              <a:t>5</a:t>
            </a:r>
            <a:r>
              <a:rPr lang="en-GB" sz="900" dirty="0">
                <a:latin typeface="Courier" pitchFamily="49" charset="0"/>
              </a:rPr>
              <a:t>’-</a:t>
            </a:r>
            <a:r>
              <a:rPr lang="en-GB" sz="900" b="1" dirty="0">
                <a:latin typeface="Courier"/>
              </a:rPr>
              <a:t>G</a:t>
            </a:r>
            <a:r>
              <a:rPr lang="en-GB" sz="900" dirty="0">
                <a:solidFill>
                  <a:srgbClr val="C00000"/>
                </a:solidFill>
                <a:latin typeface="Courier"/>
              </a:rPr>
              <a:t>TAGAAGGTGGACCTG</a:t>
            </a:r>
            <a:r>
              <a:rPr lang="en-GB" sz="900" dirty="0">
                <a:solidFill>
                  <a:schemeClr val="bg1">
                    <a:lumMod val="65000"/>
                  </a:schemeClr>
                </a:solidFill>
                <a:latin typeface="Courier"/>
                <a:cs typeface="Arial" panose="020B0604020202020204" pitchFamily="34" charset="0"/>
              </a:rPr>
              <a:t>ttttt</a:t>
            </a:r>
            <a:endParaRPr lang="en-GB" sz="900" dirty="0">
              <a:solidFill>
                <a:srgbClr val="C00000"/>
              </a:solidFill>
              <a:latin typeface="Courier" pitchFamily="49" charset="0"/>
            </a:endParaRPr>
          </a:p>
        </p:txBody>
      </p:sp>
      <p:sp>
        <p:nvSpPr>
          <p:cNvPr id="10" name="Rectangle 9"/>
          <p:cNvSpPr/>
          <p:nvPr/>
        </p:nvSpPr>
        <p:spPr>
          <a:xfrm>
            <a:off x="2958859" y="1029613"/>
            <a:ext cx="6715170" cy="230832"/>
          </a:xfrm>
          <a:prstGeom prst="rect">
            <a:avLst/>
          </a:prstGeom>
        </p:spPr>
        <p:txBody>
          <a:bodyPr wrap="square">
            <a:spAutoFit/>
          </a:bodyPr>
          <a:lstStyle/>
          <a:p>
            <a:r>
              <a:rPr lang="en-GB" sz="900" dirty="0">
                <a:solidFill>
                  <a:srgbClr val="3333FF"/>
                </a:solidFill>
                <a:latin typeface="Courier"/>
                <a:cs typeface="Arial" panose="020B0604020202020204" pitchFamily="34" charset="0"/>
              </a:rPr>
              <a:t>CAGGCTTTGTGGATTTGA</a:t>
            </a:r>
            <a:r>
              <a:rPr lang="en-GB" sz="900" dirty="0">
                <a:solidFill>
                  <a:srgbClr val="0000FF"/>
                </a:solidFill>
                <a:latin typeface="Courier"/>
                <a:cs typeface="Arial" panose="020B0604020202020204" pitchFamily="34" charset="0"/>
              </a:rPr>
              <a:t>C</a:t>
            </a:r>
            <a:r>
              <a:rPr lang="en-GB" sz="900" dirty="0">
                <a:solidFill>
                  <a:srgbClr val="000000"/>
                </a:solidFill>
                <a:latin typeface="Courier"/>
                <a:cs typeface="Arial" panose="020B0604020202020204" pitchFamily="34" charset="0"/>
              </a:rPr>
              <a:t>CC</a:t>
            </a:r>
            <a:r>
              <a:rPr lang="en-GB" sz="900" dirty="0">
                <a:latin typeface="Courier"/>
                <a:cs typeface="Arial" panose="020B0604020202020204" pitchFamily="34" charset="0"/>
              </a:rPr>
              <a:t>TC</a:t>
            </a:r>
            <a:r>
              <a:rPr lang="en-GB" sz="900" dirty="0">
                <a:latin typeface="Courier"/>
              </a:rPr>
              <a:t>CATGAT</a:t>
            </a:r>
            <a:r>
              <a:rPr lang="en-GB" sz="900" dirty="0">
                <a:solidFill>
                  <a:srgbClr val="C00000"/>
                </a:solidFill>
                <a:latin typeface="Courier"/>
              </a:rPr>
              <a:t>CAGGTCCACCTTCTA</a:t>
            </a:r>
            <a:r>
              <a:rPr lang="en-GB" sz="900" b="1" dirty="0">
                <a:latin typeface="Courier"/>
                <a:cs typeface="Arial" panose="020B0604020202020204" pitchFamily="34" charset="0"/>
              </a:rPr>
              <a:t>C</a:t>
            </a:r>
            <a:r>
              <a:rPr lang="en-GB" sz="900" dirty="0">
                <a:solidFill>
                  <a:srgbClr val="C00000"/>
                </a:solidFill>
                <a:latin typeface="Courier"/>
                <a:cs typeface="Arial" panose="020B0604020202020204" pitchFamily="34" charset="0"/>
              </a:rPr>
              <a:t>AATGTGCCTGGCTAGAGATC</a:t>
            </a:r>
            <a:r>
              <a:rPr lang="en-GB" sz="900" dirty="0">
                <a:solidFill>
                  <a:srgbClr val="3333FF"/>
                </a:solidFill>
                <a:latin typeface="Courier"/>
                <a:cs typeface="Arial" panose="020B0604020202020204" pitchFamily="34" charset="0"/>
              </a:rPr>
              <a:t>C</a:t>
            </a:r>
            <a:r>
              <a:rPr lang="en-GB" sz="900" dirty="0">
                <a:solidFill>
                  <a:srgbClr val="3333FF"/>
                </a:solidFill>
                <a:latin typeface="Courier"/>
                <a:cs typeface="Courier New" panose="02070309020205020404" pitchFamily="49" charset="0"/>
              </a:rPr>
              <a:t>TGATGATTGGTCTCGTC</a:t>
            </a:r>
            <a:r>
              <a:rPr lang="en-GB" sz="900" dirty="0">
                <a:solidFill>
                  <a:srgbClr val="000000"/>
                </a:solidFill>
                <a:latin typeface="Courier"/>
                <a:cs typeface="Arial" panose="020B0604020202020204" pitchFamily="34" charset="0"/>
              </a:rPr>
              <a:t>-3’</a:t>
            </a:r>
            <a:endParaRPr lang="en-GB" sz="900" dirty="0">
              <a:latin typeface="Courier"/>
              <a:cs typeface="Arial" panose="020B0604020202020204" pitchFamily="34" charset="0"/>
            </a:endParaRPr>
          </a:p>
        </p:txBody>
      </p:sp>
      <p:sp>
        <p:nvSpPr>
          <p:cNvPr id="13" name="TextBox 12"/>
          <p:cNvSpPr txBox="1"/>
          <p:nvPr/>
        </p:nvSpPr>
        <p:spPr>
          <a:xfrm rot="1113151">
            <a:off x="9631354" y="1312793"/>
            <a:ext cx="421910" cy="246349"/>
          </a:xfrm>
          <a:prstGeom prst="rect">
            <a:avLst/>
          </a:prstGeom>
          <a:noFill/>
        </p:spPr>
        <p:txBody>
          <a:bodyPr wrap="none" rtlCol="0">
            <a:spAutoFit/>
          </a:bodyPr>
          <a:lstStyle/>
          <a:p>
            <a:r>
              <a:rPr lang="en-GB" sz="1001" b="1" dirty="0">
                <a:solidFill>
                  <a:srgbClr val="C00000"/>
                </a:solidFill>
                <a:latin typeface="Arial" panose="020B0604020202020204" pitchFamily="34" charset="0"/>
                <a:cs typeface="Arial" panose="020B0604020202020204" pitchFamily="34" charset="0"/>
              </a:rPr>
              <a:t>B1c</a:t>
            </a:r>
          </a:p>
        </p:txBody>
      </p:sp>
      <p:sp>
        <p:nvSpPr>
          <p:cNvPr id="17" name="TextBox 16"/>
          <p:cNvSpPr txBox="1"/>
          <p:nvPr/>
        </p:nvSpPr>
        <p:spPr>
          <a:xfrm>
            <a:off x="5433518" y="871812"/>
            <a:ext cx="370614" cy="246349"/>
          </a:xfrm>
          <a:prstGeom prst="rect">
            <a:avLst/>
          </a:prstGeom>
          <a:noFill/>
        </p:spPr>
        <p:txBody>
          <a:bodyPr wrap="none" rtlCol="0">
            <a:spAutoFit/>
          </a:bodyPr>
          <a:lstStyle/>
          <a:p>
            <a:r>
              <a:rPr lang="en-GB" sz="1001" b="1" dirty="0">
                <a:solidFill>
                  <a:srgbClr val="C00000"/>
                </a:solidFill>
                <a:latin typeface="Arial" panose="020B0604020202020204" pitchFamily="34" charset="0"/>
                <a:cs typeface="Arial" panose="020B0604020202020204" pitchFamily="34" charset="0"/>
              </a:rPr>
              <a:t>F1 </a:t>
            </a:r>
          </a:p>
        </p:txBody>
      </p:sp>
      <p:sp>
        <p:nvSpPr>
          <p:cNvPr id="18" name="TextBox 17"/>
          <p:cNvSpPr txBox="1"/>
          <p:nvPr/>
        </p:nvSpPr>
        <p:spPr>
          <a:xfrm rot="1064641">
            <a:off x="2134278" y="619811"/>
            <a:ext cx="442750" cy="246349"/>
          </a:xfrm>
          <a:prstGeom prst="rect">
            <a:avLst/>
          </a:prstGeom>
          <a:noFill/>
        </p:spPr>
        <p:txBody>
          <a:bodyPr wrap="none" rtlCol="0">
            <a:spAutoFit/>
          </a:bodyPr>
          <a:lstStyle/>
          <a:p>
            <a:r>
              <a:rPr lang="en-GB" sz="1001" b="1" dirty="0">
                <a:solidFill>
                  <a:srgbClr val="C00000"/>
                </a:solidFill>
                <a:latin typeface="Arial" panose="020B0604020202020204" pitchFamily="34" charset="0"/>
                <a:cs typeface="Arial" panose="020B0604020202020204" pitchFamily="34" charset="0"/>
              </a:rPr>
              <a:t>F1c </a:t>
            </a:r>
          </a:p>
        </p:txBody>
      </p:sp>
      <p:sp>
        <p:nvSpPr>
          <p:cNvPr id="9" name="TextBox 8"/>
          <p:cNvSpPr txBox="1"/>
          <p:nvPr/>
        </p:nvSpPr>
        <p:spPr>
          <a:xfrm>
            <a:off x="1365873" y="215672"/>
            <a:ext cx="3549370" cy="246349"/>
          </a:xfrm>
          <a:prstGeom prst="rect">
            <a:avLst/>
          </a:prstGeom>
          <a:noFill/>
        </p:spPr>
        <p:txBody>
          <a:bodyPr wrap="none" rtlCol="0">
            <a:spAutoFit/>
          </a:bodyPr>
          <a:lstStyle/>
          <a:p>
            <a:r>
              <a:rPr lang="en-GB" sz="1000" b="1" dirty="0">
                <a:latin typeface="Arial" panose="020B0604020202020204" pitchFamily="34" charset="0"/>
                <a:cs typeface="Arial" panose="020B0604020202020204" pitchFamily="34" charset="0"/>
              </a:rPr>
              <a:t>(A) BIP binds to a product of forward primer extension:</a:t>
            </a:r>
          </a:p>
        </p:txBody>
      </p:sp>
      <p:sp>
        <p:nvSpPr>
          <p:cNvPr id="25" name="Rectangle 24"/>
          <p:cNvSpPr/>
          <p:nvPr/>
        </p:nvSpPr>
        <p:spPr>
          <a:xfrm>
            <a:off x="7388074" y="1158023"/>
            <a:ext cx="1425390" cy="230832"/>
          </a:xfrm>
          <a:prstGeom prst="rect">
            <a:avLst/>
          </a:prstGeom>
        </p:spPr>
        <p:txBody>
          <a:bodyPr wrap="none">
            <a:spAutoFit/>
          </a:bodyPr>
          <a:lstStyle/>
          <a:p>
            <a:r>
              <a:rPr lang="en-GB" sz="900" dirty="0">
                <a:solidFill>
                  <a:srgbClr val="3333FF"/>
                </a:solidFill>
                <a:latin typeface="Courier"/>
                <a:cs typeface="Courier New" panose="02070309020205020404" pitchFamily="49" charset="0"/>
              </a:rPr>
              <a:t>GACTACTAACCAGAGCAG</a:t>
            </a:r>
            <a:endParaRPr lang="en-GB" sz="1001" dirty="0">
              <a:solidFill>
                <a:srgbClr val="3333FF"/>
              </a:solidFill>
              <a:latin typeface="Courier"/>
              <a:cs typeface="Courier New" panose="02070309020205020404" pitchFamily="49" charset="0"/>
            </a:endParaRPr>
          </a:p>
        </p:txBody>
      </p:sp>
      <p:sp>
        <p:nvSpPr>
          <p:cNvPr id="26" name="Rectangle 25"/>
          <p:cNvSpPr/>
          <p:nvPr/>
        </p:nvSpPr>
        <p:spPr>
          <a:xfrm rot="1078515">
            <a:off x="8584241" y="1424117"/>
            <a:ext cx="1976823" cy="230832"/>
          </a:xfrm>
          <a:prstGeom prst="rect">
            <a:avLst/>
          </a:prstGeom>
        </p:spPr>
        <p:txBody>
          <a:bodyPr wrap="none">
            <a:spAutoFit/>
          </a:bodyPr>
          <a:lstStyle/>
          <a:p>
            <a:r>
              <a:rPr lang="en-GB" sz="900" dirty="0">
                <a:solidFill>
                  <a:schemeClr val="bg1">
                    <a:lumMod val="75000"/>
                  </a:schemeClr>
                </a:solidFill>
                <a:latin typeface="Courier" pitchFamily="49" charset="0"/>
              </a:rPr>
              <a:t>ttttt</a:t>
            </a:r>
            <a:r>
              <a:rPr lang="en-GB" sz="900" dirty="0">
                <a:solidFill>
                  <a:srgbClr val="C00000"/>
                </a:solidFill>
                <a:latin typeface="Courier" pitchFamily="49" charset="0"/>
              </a:rPr>
              <a:t>GAGATCGGTCCGTGTAA</a:t>
            </a:r>
            <a:r>
              <a:rPr lang="en-GB" sz="900" b="1" dirty="0">
                <a:latin typeface="Courier" pitchFamily="49" charset="0"/>
              </a:rPr>
              <a:t>C</a:t>
            </a:r>
            <a:r>
              <a:rPr lang="en-GB" sz="900" dirty="0">
                <a:solidFill>
                  <a:srgbClr val="C00000"/>
                </a:solidFill>
                <a:latin typeface="Courier" pitchFamily="49" charset="0"/>
              </a:rPr>
              <a:t>-5</a:t>
            </a:r>
            <a:r>
              <a:rPr lang="en-GB" sz="900" dirty="0">
                <a:latin typeface="Courier" pitchFamily="49" charset="0"/>
              </a:rPr>
              <a:t>’</a:t>
            </a:r>
            <a:endParaRPr lang="en-GB" sz="900" dirty="0">
              <a:solidFill>
                <a:srgbClr val="C00000"/>
              </a:solidFill>
              <a:latin typeface="Courier" pitchFamily="49" charset="0"/>
            </a:endParaRPr>
          </a:p>
        </p:txBody>
      </p:sp>
      <p:cxnSp>
        <p:nvCxnSpPr>
          <p:cNvPr id="41" name="Straight Arrow Connector 40"/>
          <p:cNvCxnSpPr/>
          <p:nvPr/>
        </p:nvCxnSpPr>
        <p:spPr>
          <a:xfrm>
            <a:off x="6100881" y="741383"/>
            <a:ext cx="0" cy="2884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2" name="TextBox 41"/>
          <p:cNvSpPr txBox="1"/>
          <p:nvPr/>
        </p:nvSpPr>
        <p:spPr>
          <a:xfrm>
            <a:off x="5897940" y="493232"/>
            <a:ext cx="447558"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SNV</a:t>
            </a:r>
          </a:p>
        </p:txBody>
      </p:sp>
      <p:sp>
        <p:nvSpPr>
          <p:cNvPr id="83" name="TextBox 82"/>
          <p:cNvSpPr txBox="1"/>
          <p:nvPr/>
        </p:nvSpPr>
        <p:spPr>
          <a:xfrm>
            <a:off x="3564141" y="871812"/>
            <a:ext cx="370614" cy="24634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F2</a:t>
            </a:r>
            <a:r>
              <a:rPr lang="en-GB" sz="1001" b="1" dirty="0">
                <a:solidFill>
                  <a:srgbClr val="C00000"/>
                </a:solidFill>
                <a:latin typeface="Arial" panose="020B0604020202020204" pitchFamily="34" charset="0"/>
                <a:cs typeface="Arial" panose="020B0604020202020204" pitchFamily="34" charset="0"/>
              </a:rPr>
              <a:t> </a:t>
            </a:r>
          </a:p>
        </p:txBody>
      </p:sp>
      <p:sp>
        <p:nvSpPr>
          <p:cNvPr id="84" name="TextBox 83"/>
          <p:cNvSpPr txBox="1"/>
          <p:nvPr/>
        </p:nvSpPr>
        <p:spPr>
          <a:xfrm>
            <a:off x="7954640" y="871812"/>
            <a:ext cx="385042" cy="24634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B2 </a:t>
            </a:r>
          </a:p>
        </p:txBody>
      </p:sp>
      <p:sp>
        <p:nvSpPr>
          <p:cNvPr id="127" name="TextBox 126"/>
          <p:cNvSpPr txBox="1"/>
          <p:nvPr/>
        </p:nvSpPr>
        <p:spPr>
          <a:xfrm>
            <a:off x="5658118" y="2543919"/>
            <a:ext cx="4694572" cy="400366"/>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Variant base encoded extension from the  3’ open end of loop (green dot) of a FIP initiated reaction</a:t>
            </a:r>
          </a:p>
        </p:txBody>
      </p:sp>
      <p:grpSp>
        <p:nvGrpSpPr>
          <p:cNvPr id="12" name="Group 11"/>
          <p:cNvGrpSpPr/>
          <p:nvPr/>
        </p:nvGrpSpPr>
        <p:grpSpPr>
          <a:xfrm>
            <a:off x="3000374" y="1471771"/>
            <a:ext cx="5729258" cy="264564"/>
            <a:chOff x="3048172" y="1560013"/>
            <a:chExt cx="5729257" cy="264564"/>
          </a:xfrm>
        </p:grpSpPr>
        <p:sp>
          <p:nvSpPr>
            <p:cNvPr id="51" name="TextBox 50"/>
            <p:cNvSpPr txBox="1"/>
            <p:nvPr/>
          </p:nvSpPr>
          <p:spPr>
            <a:xfrm>
              <a:off x="5893839" y="1578228"/>
              <a:ext cx="521297"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83 </a:t>
              </a:r>
              <a:r>
                <a:rPr lang="en-GB" sz="1001" b="1" dirty="0" err="1">
                  <a:latin typeface="Arial" panose="020B0604020202020204" pitchFamily="34" charset="0"/>
                  <a:cs typeface="Arial" panose="020B0604020202020204" pitchFamily="34" charset="0"/>
                </a:rPr>
                <a:t>bp</a:t>
              </a:r>
              <a:endParaRPr lang="en-GB" sz="1001" b="1" dirty="0">
                <a:latin typeface="Arial" panose="020B0604020202020204" pitchFamily="34" charset="0"/>
                <a:cs typeface="Arial" panose="020B0604020202020204" pitchFamily="34" charset="0"/>
              </a:endParaRPr>
            </a:p>
          </p:txBody>
        </p:sp>
        <p:cxnSp>
          <p:nvCxnSpPr>
            <p:cNvPr id="11" name="Straight Arrow Connector 10"/>
            <p:cNvCxnSpPr/>
            <p:nvPr/>
          </p:nvCxnSpPr>
          <p:spPr>
            <a:xfrm flipV="1">
              <a:off x="3048172" y="1560013"/>
              <a:ext cx="5729257" cy="6518"/>
            </a:xfrm>
            <a:prstGeom prst="straightConnector1">
              <a:avLst/>
            </a:prstGeom>
            <a:ln w="19050">
              <a:solidFill>
                <a:schemeClr val="bg1">
                  <a:lumMod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4683695" y="1720285"/>
            <a:ext cx="2819941" cy="919429"/>
            <a:chOff x="4731492" y="1790594"/>
            <a:chExt cx="2819940" cy="919429"/>
          </a:xfrm>
        </p:grpSpPr>
        <p:grpSp>
          <p:nvGrpSpPr>
            <p:cNvPr id="56" name="Group 55"/>
            <p:cNvGrpSpPr/>
            <p:nvPr/>
          </p:nvGrpSpPr>
          <p:grpSpPr>
            <a:xfrm>
              <a:off x="4731492" y="1790594"/>
              <a:ext cx="2819940" cy="919429"/>
              <a:chOff x="2169334" y="4109541"/>
              <a:chExt cx="2483919" cy="638169"/>
            </a:xfrm>
          </p:grpSpPr>
          <p:sp>
            <p:nvSpPr>
              <p:cNvPr id="57" name="TextBox 56"/>
              <p:cNvSpPr txBox="1"/>
              <p:nvPr/>
            </p:nvSpPr>
            <p:spPr>
              <a:xfrm>
                <a:off x="2169334" y="4336776"/>
                <a:ext cx="295388" cy="17098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F2</a:t>
                </a:r>
              </a:p>
            </p:txBody>
          </p:sp>
          <p:sp>
            <p:nvSpPr>
              <p:cNvPr id="58" name="Oval 57"/>
              <p:cNvSpPr/>
              <p:nvPr/>
            </p:nvSpPr>
            <p:spPr>
              <a:xfrm>
                <a:off x="2465079" y="4199366"/>
                <a:ext cx="443440" cy="449217"/>
              </a:xfrm>
              <a:prstGeom prst="ellipse">
                <a:avLst/>
              </a:prstGeom>
              <a:solidFill>
                <a:schemeClr val="bg1"/>
              </a:solidFill>
              <a:ln w="15875">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solidFill>
                    <a:schemeClr val="accent2"/>
                  </a:solidFill>
                  <a:latin typeface="Arial" panose="020B0604020202020204" pitchFamily="34" charset="0"/>
                  <a:cs typeface="Arial" panose="020B0604020202020204" pitchFamily="34" charset="0"/>
                </a:endParaRPr>
              </a:p>
            </p:txBody>
          </p:sp>
          <p:sp>
            <p:nvSpPr>
              <p:cNvPr id="59" name="Oval 58"/>
              <p:cNvSpPr/>
              <p:nvPr/>
            </p:nvSpPr>
            <p:spPr>
              <a:xfrm>
                <a:off x="2825588" y="4109541"/>
                <a:ext cx="284755" cy="63816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60" name="Freeform 59"/>
              <p:cNvSpPr/>
              <p:nvPr/>
            </p:nvSpPr>
            <p:spPr>
              <a:xfrm>
                <a:off x="2763882" y="4213545"/>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solidFill>
                    <a:schemeClr val="tx1"/>
                  </a:solidFill>
                  <a:latin typeface="Arial" panose="020B0604020202020204" pitchFamily="34" charset="0"/>
                  <a:cs typeface="Arial" panose="020B0604020202020204" pitchFamily="34" charset="0"/>
                </a:endParaRPr>
              </a:p>
            </p:txBody>
          </p:sp>
          <p:sp>
            <p:nvSpPr>
              <p:cNvPr id="61" name="Freeform 60"/>
              <p:cNvSpPr/>
              <p:nvPr/>
            </p:nvSpPr>
            <p:spPr>
              <a:xfrm flipV="1">
                <a:off x="2773955" y="4485445"/>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grpSp>
            <p:nvGrpSpPr>
              <p:cNvPr id="62" name="Group 61"/>
              <p:cNvGrpSpPr/>
              <p:nvPr/>
            </p:nvGrpSpPr>
            <p:grpSpPr>
              <a:xfrm>
                <a:off x="3686989" y="4171886"/>
                <a:ext cx="684657" cy="549685"/>
                <a:chOff x="3708978" y="1965633"/>
                <a:chExt cx="684657" cy="549685"/>
              </a:xfrm>
            </p:grpSpPr>
            <p:sp>
              <p:nvSpPr>
                <p:cNvPr id="75" name="Oval 74"/>
                <p:cNvSpPr/>
                <p:nvPr/>
              </p:nvSpPr>
              <p:spPr>
                <a:xfrm>
                  <a:off x="3950195" y="1993113"/>
                  <a:ext cx="443440" cy="449217"/>
                </a:xfrm>
                <a:prstGeom prst="ellipse">
                  <a:avLst/>
                </a:prstGeom>
                <a:solidFill>
                  <a:schemeClr val="bg1"/>
                </a:solidFill>
                <a:ln w="15875">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solidFill>
                      <a:srgbClr val="3333FF"/>
                    </a:solidFill>
                    <a:latin typeface="Arial" panose="020B0604020202020204" pitchFamily="34" charset="0"/>
                    <a:cs typeface="Arial" panose="020B0604020202020204" pitchFamily="34" charset="0"/>
                  </a:endParaRPr>
                </a:p>
              </p:txBody>
            </p:sp>
            <p:sp>
              <p:nvSpPr>
                <p:cNvPr id="76" name="Oval 75"/>
                <p:cNvSpPr/>
                <p:nvPr/>
              </p:nvSpPr>
              <p:spPr>
                <a:xfrm>
                  <a:off x="3708978" y="1965633"/>
                  <a:ext cx="284755" cy="549685"/>
                </a:xfrm>
                <a:prstGeom prst="ellipse">
                  <a:avLst/>
                </a:prstGeom>
                <a:solidFill>
                  <a:schemeClr val="bg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77" name="Freeform 76"/>
                <p:cNvSpPr/>
                <p:nvPr/>
              </p:nvSpPr>
              <p:spPr>
                <a:xfrm flipH="1">
                  <a:off x="3777777" y="2007289"/>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78" name="Freeform 77"/>
                <p:cNvSpPr/>
                <p:nvPr/>
              </p:nvSpPr>
              <p:spPr>
                <a:xfrm flipH="1" flipV="1">
                  <a:off x="3769053" y="2279196"/>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grpSp>
          <p:cxnSp>
            <p:nvCxnSpPr>
              <p:cNvPr id="63" name="Straight Connector 62"/>
              <p:cNvCxnSpPr/>
              <p:nvPr/>
            </p:nvCxnSpPr>
            <p:spPr>
              <a:xfrm flipH="1">
                <a:off x="2918235" y="4356740"/>
                <a:ext cx="994176" cy="0"/>
              </a:xfrm>
              <a:prstGeom prst="line">
                <a:avLst/>
              </a:prstGeom>
              <a:ln w="15875" cap="rnd">
                <a:solidFill>
                  <a:srgbClr val="990000"/>
                </a:solidFill>
                <a:roun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2927029" y="4485445"/>
                <a:ext cx="467924" cy="484"/>
              </a:xfrm>
              <a:prstGeom prst="line">
                <a:avLst/>
              </a:prstGeom>
              <a:ln w="15875" cap="rnd">
                <a:solidFill>
                  <a:srgbClr val="990000"/>
                </a:solidFill>
                <a:roun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3472490" y="4485446"/>
                <a:ext cx="418324" cy="484"/>
              </a:xfrm>
              <a:prstGeom prst="line">
                <a:avLst/>
              </a:prstGeom>
              <a:ln w="15875" cap="rnd">
                <a:solidFill>
                  <a:srgbClr val="990000"/>
                </a:solidFill>
                <a:round/>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2957850" y="4181572"/>
                <a:ext cx="295388"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F1</a:t>
                </a:r>
              </a:p>
            </p:txBody>
          </p:sp>
          <p:sp>
            <p:nvSpPr>
              <p:cNvPr id="69" name="TextBox 68"/>
              <p:cNvSpPr txBox="1"/>
              <p:nvPr/>
            </p:nvSpPr>
            <p:spPr>
              <a:xfrm>
                <a:off x="4345156" y="4323623"/>
                <a:ext cx="308097" cy="17098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B2</a:t>
                </a:r>
              </a:p>
            </p:txBody>
          </p:sp>
          <p:sp>
            <p:nvSpPr>
              <p:cNvPr id="71" name="Rectangle 70"/>
              <p:cNvSpPr/>
              <p:nvPr/>
            </p:nvSpPr>
            <p:spPr>
              <a:xfrm>
                <a:off x="3335882" y="4295196"/>
                <a:ext cx="129945" cy="106902"/>
              </a:xfrm>
              <a:prstGeom prst="rect">
                <a:avLst/>
              </a:prstGeom>
              <a:solidFill>
                <a:schemeClr val="bg1"/>
              </a:solidFill>
            </p:spPr>
            <p:txBody>
              <a:bodyPr wrap="square" lIns="0" tIns="0" rIns="0" bIns="0">
                <a:spAutoFit/>
              </a:bodyPr>
              <a:lstStyle/>
              <a:p>
                <a:pPr algn="ctr"/>
                <a:r>
                  <a:rPr lang="en-GB" sz="1001" b="1" dirty="0">
                    <a:latin typeface="Arial" panose="020B0604020202020204" pitchFamily="34" charset="0"/>
                    <a:cs typeface="Arial" panose="020B0604020202020204" pitchFamily="34" charset="0"/>
                  </a:rPr>
                  <a:t>G</a:t>
                </a:r>
              </a:p>
            </p:txBody>
          </p:sp>
          <p:sp>
            <p:nvSpPr>
              <p:cNvPr id="72" name="TextBox 71"/>
              <p:cNvSpPr txBox="1"/>
              <p:nvPr/>
            </p:nvSpPr>
            <p:spPr>
              <a:xfrm>
                <a:off x="3525212" y="4174100"/>
                <a:ext cx="308097"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B1</a:t>
                </a:r>
              </a:p>
            </p:txBody>
          </p:sp>
          <p:sp>
            <p:nvSpPr>
              <p:cNvPr id="74" name="TextBox 73"/>
              <p:cNvSpPr txBox="1"/>
              <p:nvPr/>
            </p:nvSpPr>
            <p:spPr>
              <a:xfrm>
                <a:off x="3525212" y="4470406"/>
                <a:ext cx="371636"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B1c</a:t>
                </a:r>
              </a:p>
            </p:txBody>
          </p:sp>
          <p:sp>
            <p:nvSpPr>
              <p:cNvPr id="73" name="TextBox 72"/>
              <p:cNvSpPr txBox="1"/>
              <p:nvPr/>
            </p:nvSpPr>
            <p:spPr>
              <a:xfrm>
                <a:off x="2901749" y="4470407"/>
                <a:ext cx="528367"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*3’</a:t>
                </a:r>
                <a:r>
                  <a:rPr lang="en-GB" sz="1001" dirty="0">
                    <a:latin typeface="Arial" panose="020B0604020202020204" pitchFamily="34" charset="0"/>
                    <a:cs typeface="Arial" panose="020B0604020202020204" pitchFamily="34" charset="0"/>
                  </a:rPr>
                  <a:t> </a:t>
                </a:r>
                <a:r>
                  <a:rPr lang="en-GB" sz="1001" b="1" dirty="0">
                    <a:solidFill>
                      <a:srgbClr val="990000"/>
                    </a:solidFill>
                    <a:latin typeface="Arial" panose="020B0604020202020204" pitchFamily="34" charset="0"/>
                    <a:cs typeface="Arial" panose="020B0604020202020204" pitchFamily="34" charset="0"/>
                  </a:rPr>
                  <a:t>F1c</a:t>
                </a:r>
              </a:p>
            </p:txBody>
          </p:sp>
        </p:grpSp>
        <p:sp>
          <p:nvSpPr>
            <p:cNvPr id="89" name="Oval 88"/>
            <p:cNvSpPr/>
            <p:nvPr/>
          </p:nvSpPr>
          <p:spPr>
            <a:xfrm>
              <a:off x="6036742" y="2288784"/>
              <a:ext cx="95303" cy="86769"/>
            </a:xfrm>
            <a:prstGeom prst="ellipse">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90" name="Oval 89"/>
            <p:cNvSpPr/>
            <p:nvPr/>
          </p:nvSpPr>
          <p:spPr>
            <a:xfrm>
              <a:off x="6155949" y="2288784"/>
              <a:ext cx="95303" cy="86769"/>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cxnSp>
          <p:nvCxnSpPr>
            <p:cNvPr id="19" name="Straight Arrow Connector 18"/>
            <p:cNvCxnSpPr/>
            <p:nvPr/>
          </p:nvCxnSpPr>
          <p:spPr>
            <a:xfrm>
              <a:off x="5833013" y="2584592"/>
              <a:ext cx="297342" cy="0"/>
            </a:xfrm>
            <a:prstGeom prst="straightConnector1">
              <a:avLst/>
            </a:prstGeom>
            <a:ln w="28575">
              <a:solidFill>
                <a:srgbClr val="00FF00"/>
              </a:solidFill>
              <a:tailEnd type="triangle"/>
            </a:ln>
          </p:spPr>
          <p:style>
            <a:lnRef idx="1">
              <a:schemeClr val="accent1"/>
            </a:lnRef>
            <a:fillRef idx="0">
              <a:schemeClr val="accent1"/>
            </a:fillRef>
            <a:effectRef idx="0">
              <a:schemeClr val="accent1"/>
            </a:effectRef>
            <a:fontRef idx="minor">
              <a:schemeClr val="tx1"/>
            </a:fontRef>
          </p:style>
        </p:cxnSp>
      </p:grpSp>
      <p:sp>
        <p:nvSpPr>
          <p:cNvPr id="121" name="TextBox 120"/>
          <p:cNvSpPr txBox="1"/>
          <p:nvPr/>
        </p:nvSpPr>
        <p:spPr>
          <a:xfrm>
            <a:off x="5055188" y="4064403"/>
            <a:ext cx="955711"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 USS BB0 21</a:t>
            </a:r>
          </a:p>
        </p:txBody>
      </p:sp>
      <p:sp>
        <p:nvSpPr>
          <p:cNvPr id="122" name="TextBox 121"/>
          <p:cNvSpPr txBox="1"/>
          <p:nvPr/>
        </p:nvSpPr>
        <p:spPr>
          <a:xfrm>
            <a:off x="6424144" y="4103422"/>
            <a:ext cx="906017"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USS FB0 21</a:t>
            </a:r>
          </a:p>
        </p:txBody>
      </p:sp>
      <p:cxnSp>
        <p:nvCxnSpPr>
          <p:cNvPr id="123" name="Straight Connector 122"/>
          <p:cNvCxnSpPr/>
          <p:nvPr/>
        </p:nvCxnSpPr>
        <p:spPr>
          <a:xfrm flipV="1">
            <a:off x="4698486" y="4057127"/>
            <a:ext cx="1429588" cy="819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V="1">
            <a:off x="6056314" y="4089904"/>
            <a:ext cx="1429588" cy="819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078515">
            <a:off x="1349404" y="3475418"/>
            <a:ext cx="1838965" cy="230832"/>
          </a:xfrm>
          <a:prstGeom prst="rect">
            <a:avLst/>
          </a:prstGeom>
        </p:spPr>
        <p:txBody>
          <a:bodyPr wrap="none">
            <a:spAutoFit/>
          </a:bodyPr>
          <a:lstStyle/>
          <a:p>
            <a:r>
              <a:rPr lang="en-GB" sz="900" dirty="0">
                <a:solidFill>
                  <a:srgbClr val="C00000"/>
                </a:solidFill>
                <a:latin typeface="Courier" pitchFamily="49" charset="0"/>
              </a:rPr>
              <a:t>5</a:t>
            </a:r>
            <a:r>
              <a:rPr lang="en-GB" sz="900" dirty="0">
                <a:latin typeface="Courier" pitchFamily="49" charset="0"/>
              </a:rPr>
              <a:t>’-</a:t>
            </a:r>
            <a:r>
              <a:rPr lang="en-GB" sz="900" b="1" dirty="0">
                <a:latin typeface="Courier"/>
              </a:rPr>
              <a:t>G</a:t>
            </a:r>
            <a:r>
              <a:rPr lang="en-GB" sz="900" dirty="0">
                <a:solidFill>
                  <a:srgbClr val="C00000"/>
                </a:solidFill>
                <a:latin typeface="Courier"/>
              </a:rPr>
              <a:t>TAGAAGGTGGACCTG</a:t>
            </a:r>
            <a:r>
              <a:rPr lang="en-GB" sz="900" dirty="0">
                <a:solidFill>
                  <a:schemeClr val="bg1">
                    <a:lumMod val="65000"/>
                  </a:schemeClr>
                </a:solidFill>
                <a:latin typeface="Courier"/>
                <a:cs typeface="Arial" panose="020B0604020202020204" pitchFamily="34" charset="0"/>
              </a:rPr>
              <a:t>ttttt</a:t>
            </a:r>
            <a:endParaRPr lang="en-GB" sz="900" dirty="0">
              <a:solidFill>
                <a:srgbClr val="C00000"/>
              </a:solidFill>
              <a:latin typeface="Courier" pitchFamily="49" charset="0"/>
            </a:endParaRPr>
          </a:p>
        </p:txBody>
      </p:sp>
      <p:sp>
        <p:nvSpPr>
          <p:cNvPr id="106" name="Rectangle 105"/>
          <p:cNvSpPr/>
          <p:nvPr/>
        </p:nvSpPr>
        <p:spPr>
          <a:xfrm>
            <a:off x="2954243" y="3740757"/>
            <a:ext cx="6715168" cy="230832"/>
          </a:xfrm>
          <a:prstGeom prst="rect">
            <a:avLst/>
          </a:prstGeom>
        </p:spPr>
        <p:txBody>
          <a:bodyPr wrap="square">
            <a:spAutoFit/>
          </a:bodyPr>
          <a:lstStyle/>
          <a:p>
            <a:r>
              <a:rPr lang="en-GB" sz="900" dirty="0">
                <a:solidFill>
                  <a:srgbClr val="3333FF"/>
                </a:solidFill>
                <a:latin typeface="Courier"/>
                <a:cs typeface="Arial" panose="020B0604020202020204" pitchFamily="34" charset="0"/>
              </a:rPr>
              <a:t>CAGGCTTTGTGGATTTGA</a:t>
            </a:r>
            <a:r>
              <a:rPr lang="en-GB" sz="900" dirty="0">
                <a:solidFill>
                  <a:srgbClr val="0000FF"/>
                </a:solidFill>
                <a:latin typeface="Courier"/>
                <a:cs typeface="Arial" panose="020B0604020202020204" pitchFamily="34" charset="0"/>
              </a:rPr>
              <a:t>C</a:t>
            </a:r>
            <a:r>
              <a:rPr lang="en-GB" sz="900" dirty="0">
                <a:solidFill>
                  <a:srgbClr val="000000"/>
                </a:solidFill>
                <a:latin typeface="Courier"/>
                <a:cs typeface="Arial" panose="020B0604020202020204" pitchFamily="34" charset="0"/>
              </a:rPr>
              <a:t>-3’</a:t>
            </a:r>
            <a:endParaRPr lang="en-GB" sz="900" dirty="0">
              <a:latin typeface="Courier"/>
              <a:cs typeface="Arial" panose="020B0604020202020204" pitchFamily="34" charset="0"/>
            </a:endParaRPr>
          </a:p>
        </p:txBody>
      </p:sp>
      <p:sp>
        <p:nvSpPr>
          <p:cNvPr id="109" name="TextBox 108"/>
          <p:cNvSpPr txBox="1"/>
          <p:nvPr/>
        </p:nvSpPr>
        <p:spPr>
          <a:xfrm rot="1113151">
            <a:off x="9626742" y="4023935"/>
            <a:ext cx="421910" cy="246349"/>
          </a:xfrm>
          <a:prstGeom prst="rect">
            <a:avLst/>
          </a:prstGeom>
          <a:noFill/>
        </p:spPr>
        <p:txBody>
          <a:bodyPr wrap="none" rtlCol="0">
            <a:spAutoFit/>
          </a:bodyPr>
          <a:lstStyle/>
          <a:p>
            <a:r>
              <a:rPr lang="en-GB" sz="1001" b="1" dirty="0">
                <a:solidFill>
                  <a:srgbClr val="C00000"/>
                </a:solidFill>
                <a:latin typeface="Arial" panose="020B0604020202020204" pitchFamily="34" charset="0"/>
                <a:cs typeface="Arial" panose="020B0604020202020204" pitchFamily="34" charset="0"/>
              </a:rPr>
              <a:t>B1c</a:t>
            </a:r>
          </a:p>
        </p:txBody>
      </p:sp>
      <p:sp>
        <p:nvSpPr>
          <p:cNvPr id="110" name="TextBox 109"/>
          <p:cNvSpPr txBox="1"/>
          <p:nvPr/>
        </p:nvSpPr>
        <p:spPr>
          <a:xfrm>
            <a:off x="5428904" y="3730740"/>
            <a:ext cx="370614" cy="246349"/>
          </a:xfrm>
          <a:prstGeom prst="rect">
            <a:avLst/>
          </a:prstGeom>
          <a:noFill/>
        </p:spPr>
        <p:txBody>
          <a:bodyPr wrap="none" rtlCol="0">
            <a:spAutoFit/>
          </a:bodyPr>
          <a:lstStyle/>
          <a:p>
            <a:r>
              <a:rPr lang="en-GB" sz="1001" b="1" dirty="0">
                <a:solidFill>
                  <a:srgbClr val="C00000"/>
                </a:solidFill>
                <a:latin typeface="Arial" panose="020B0604020202020204" pitchFamily="34" charset="0"/>
                <a:cs typeface="Arial" panose="020B0604020202020204" pitchFamily="34" charset="0"/>
              </a:rPr>
              <a:t>F1 </a:t>
            </a:r>
          </a:p>
        </p:txBody>
      </p:sp>
      <p:sp>
        <p:nvSpPr>
          <p:cNvPr id="111" name="TextBox 110"/>
          <p:cNvSpPr txBox="1"/>
          <p:nvPr/>
        </p:nvSpPr>
        <p:spPr>
          <a:xfrm rot="1064641">
            <a:off x="2129665" y="3321992"/>
            <a:ext cx="442750" cy="246349"/>
          </a:xfrm>
          <a:prstGeom prst="rect">
            <a:avLst/>
          </a:prstGeom>
          <a:noFill/>
        </p:spPr>
        <p:txBody>
          <a:bodyPr wrap="none" rtlCol="0">
            <a:spAutoFit/>
          </a:bodyPr>
          <a:lstStyle/>
          <a:p>
            <a:r>
              <a:rPr lang="en-GB" sz="1001" b="1" dirty="0">
                <a:solidFill>
                  <a:srgbClr val="C00000"/>
                </a:solidFill>
                <a:latin typeface="Arial" panose="020B0604020202020204" pitchFamily="34" charset="0"/>
                <a:cs typeface="Arial" panose="020B0604020202020204" pitchFamily="34" charset="0"/>
              </a:rPr>
              <a:t>F1c </a:t>
            </a:r>
          </a:p>
        </p:txBody>
      </p:sp>
      <p:sp>
        <p:nvSpPr>
          <p:cNvPr id="112" name="TextBox 111"/>
          <p:cNvSpPr txBox="1"/>
          <p:nvPr/>
        </p:nvSpPr>
        <p:spPr>
          <a:xfrm>
            <a:off x="1365873" y="2951913"/>
            <a:ext cx="3523722" cy="246349"/>
          </a:xfrm>
          <a:prstGeom prst="rect">
            <a:avLst/>
          </a:prstGeom>
          <a:noFill/>
        </p:spPr>
        <p:txBody>
          <a:bodyPr wrap="none" rtlCol="0">
            <a:spAutoFit/>
          </a:bodyPr>
          <a:lstStyle/>
          <a:p>
            <a:r>
              <a:rPr lang="en-GB" sz="1000" b="1" dirty="0">
                <a:latin typeface="Arial" panose="020B0604020202020204" pitchFamily="34" charset="0"/>
                <a:cs typeface="Arial" panose="020B0604020202020204" pitchFamily="34" charset="0"/>
              </a:rPr>
              <a:t>(B) FIP binds to a product of reverse primer extension:</a:t>
            </a:r>
          </a:p>
        </p:txBody>
      </p:sp>
      <p:sp>
        <p:nvSpPr>
          <p:cNvPr id="113" name="Rectangle 112"/>
          <p:cNvSpPr/>
          <p:nvPr/>
        </p:nvSpPr>
        <p:spPr>
          <a:xfrm>
            <a:off x="2964843" y="3898596"/>
            <a:ext cx="5905784" cy="230832"/>
          </a:xfrm>
          <a:prstGeom prst="rect">
            <a:avLst/>
          </a:prstGeom>
        </p:spPr>
        <p:txBody>
          <a:bodyPr wrap="none">
            <a:spAutoFit/>
          </a:bodyPr>
          <a:lstStyle/>
          <a:p>
            <a:r>
              <a:rPr lang="en-GB" sz="900" dirty="0">
                <a:solidFill>
                  <a:srgbClr val="3333FF"/>
                </a:solidFill>
                <a:latin typeface="Courier"/>
                <a:cs typeface="Courier New" panose="02070309020205020404" pitchFamily="49" charset="0"/>
              </a:rPr>
              <a:t>GTCCGAAACACCTAAACTG</a:t>
            </a:r>
            <a:r>
              <a:rPr lang="en-GB" sz="900" dirty="0">
                <a:latin typeface="Courier"/>
                <a:cs typeface="Courier New" panose="02070309020205020404" pitchFamily="49" charset="0"/>
              </a:rPr>
              <a:t>GGAGGTACTA</a:t>
            </a:r>
            <a:r>
              <a:rPr lang="en-GB" sz="900" dirty="0">
                <a:solidFill>
                  <a:srgbClr val="C00000"/>
                </a:solidFill>
                <a:latin typeface="Courier"/>
                <a:cs typeface="Courier New" panose="02070309020205020404" pitchFamily="49" charset="0"/>
              </a:rPr>
              <a:t>GTCCAGGTGGAAGAT</a:t>
            </a:r>
            <a:r>
              <a:rPr lang="en-GB" sz="900" b="1" dirty="0">
                <a:latin typeface="Courier"/>
                <a:cs typeface="Courier New" panose="02070309020205020404" pitchFamily="49" charset="0"/>
              </a:rPr>
              <a:t>G</a:t>
            </a:r>
            <a:r>
              <a:rPr lang="en-GB" sz="900" dirty="0">
                <a:solidFill>
                  <a:srgbClr val="C00000"/>
                </a:solidFill>
                <a:latin typeface="Courier"/>
                <a:cs typeface="Courier New" panose="02070309020205020404" pitchFamily="49" charset="0"/>
              </a:rPr>
              <a:t>TTACACGGACCGATCTCTAG</a:t>
            </a:r>
            <a:r>
              <a:rPr lang="en-GB" sz="900" dirty="0">
                <a:solidFill>
                  <a:srgbClr val="3333FF"/>
                </a:solidFill>
                <a:latin typeface="Courier"/>
                <a:cs typeface="Courier New" panose="02070309020205020404" pitchFamily="49" charset="0"/>
              </a:rPr>
              <a:t>GACTACTAACCAGAGCAG</a:t>
            </a:r>
            <a:endParaRPr lang="en-GB" sz="1001" dirty="0">
              <a:solidFill>
                <a:srgbClr val="3333FF"/>
              </a:solidFill>
              <a:latin typeface="Courier"/>
              <a:cs typeface="Courier New" panose="02070309020205020404" pitchFamily="49" charset="0"/>
            </a:endParaRPr>
          </a:p>
        </p:txBody>
      </p:sp>
      <p:sp>
        <p:nvSpPr>
          <p:cNvPr id="114" name="Rectangle 113"/>
          <p:cNvSpPr/>
          <p:nvPr/>
        </p:nvSpPr>
        <p:spPr>
          <a:xfrm rot="1078515">
            <a:off x="8594260" y="4171836"/>
            <a:ext cx="1976823" cy="230832"/>
          </a:xfrm>
          <a:prstGeom prst="rect">
            <a:avLst/>
          </a:prstGeom>
        </p:spPr>
        <p:txBody>
          <a:bodyPr wrap="none">
            <a:spAutoFit/>
          </a:bodyPr>
          <a:lstStyle/>
          <a:p>
            <a:r>
              <a:rPr lang="en-GB" sz="900" dirty="0">
                <a:solidFill>
                  <a:schemeClr val="bg1">
                    <a:lumMod val="75000"/>
                  </a:schemeClr>
                </a:solidFill>
                <a:latin typeface="Courier" pitchFamily="49" charset="0"/>
              </a:rPr>
              <a:t>ttttt</a:t>
            </a:r>
            <a:r>
              <a:rPr lang="en-GB" sz="900" dirty="0">
                <a:solidFill>
                  <a:srgbClr val="C00000"/>
                </a:solidFill>
                <a:latin typeface="Courier" pitchFamily="49" charset="0"/>
              </a:rPr>
              <a:t>GAGATCGGTCCGTGTAA</a:t>
            </a:r>
            <a:r>
              <a:rPr lang="en-GB" sz="900" b="1" dirty="0">
                <a:latin typeface="Courier" pitchFamily="49" charset="0"/>
              </a:rPr>
              <a:t>C</a:t>
            </a:r>
            <a:r>
              <a:rPr lang="en-GB" sz="900" dirty="0">
                <a:solidFill>
                  <a:srgbClr val="C00000"/>
                </a:solidFill>
                <a:latin typeface="Courier" pitchFamily="49" charset="0"/>
              </a:rPr>
              <a:t>-5</a:t>
            </a:r>
            <a:r>
              <a:rPr lang="en-GB" sz="900" dirty="0">
                <a:latin typeface="Courier" pitchFamily="49" charset="0"/>
              </a:rPr>
              <a:t>’</a:t>
            </a:r>
            <a:endParaRPr lang="en-GB" sz="900" dirty="0">
              <a:solidFill>
                <a:srgbClr val="C00000"/>
              </a:solidFill>
              <a:latin typeface="Courier" pitchFamily="49" charset="0"/>
            </a:endParaRPr>
          </a:p>
        </p:txBody>
      </p:sp>
      <p:cxnSp>
        <p:nvCxnSpPr>
          <p:cNvPr id="115" name="Straight Arrow Connector 114"/>
          <p:cNvCxnSpPr/>
          <p:nvPr/>
        </p:nvCxnSpPr>
        <p:spPr>
          <a:xfrm>
            <a:off x="6096267" y="3563360"/>
            <a:ext cx="0" cy="2884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6" name="TextBox 115"/>
          <p:cNvSpPr txBox="1"/>
          <p:nvPr/>
        </p:nvSpPr>
        <p:spPr>
          <a:xfrm>
            <a:off x="5893329" y="3315209"/>
            <a:ext cx="1459054"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SNV (</a:t>
            </a:r>
            <a:r>
              <a:rPr lang="en-GB" sz="1001" b="1" i="1" dirty="0">
                <a:latin typeface="Arial" panose="020B0604020202020204" pitchFamily="34" charset="0"/>
                <a:cs typeface="Arial" panose="020B0604020202020204" pitchFamily="34" charset="0"/>
              </a:rPr>
              <a:t>reverse strand</a:t>
            </a:r>
            <a:r>
              <a:rPr lang="en-GB" sz="1001" b="1" dirty="0">
                <a:latin typeface="Arial" panose="020B0604020202020204" pitchFamily="34" charset="0"/>
                <a:cs typeface="Arial" panose="020B0604020202020204" pitchFamily="34" charset="0"/>
              </a:rPr>
              <a:t>)</a:t>
            </a:r>
          </a:p>
        </p:txBody>
      </p:sp>
      <p:sp>
        <p:nvSpPr>
          <p:cNvPr id="119" name="TextBox 118"/>
          <p:cNvSpPr txBox="1"/>
          <p:nvPr/>
        </p:nvSpPr>
        <p:spPr>
          <a:xfrm>
            <a:off x="3559527" y="3582957"/>
            <a:ext cx="370614" cy="24634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F2</a:t>
            </a:r>
            <a:r>
              <a:rPr lang="en-GB" sz="1001" b="1" dirty="0">
                <a:solidFill>
                  <a:srgbClr val="C00000"/>
                </a:solidFill>
                <a:latin typeface="Arial" panose="020B0604020202020204" pitchFamily="34" charset="0"/>
                <a:cs typeface="Arial" panose="020B0604020202020204" pitchFamily="34" charset="0"/>
              </a:rPr>
              <a:t> </a:t>
            </a:r>
          </a:p>
        </p:txBody>
      </p:sp>
      <p:sp>
        <p:nvSpPr>
          <p:cNvPr id="120" name="TextBox 119"/>
          <p:cNvSpPr txBox="1"/>
          <p:nvPr/>
        </p:nvSpPr>
        <p:spPr>
          <a:xfrm>
            <a:off x="7950027" y="3730740"/>
            <a:ext cx="385042" cy="24634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B2 </a:t>
            </a:r>
          </a:p>
        </p:txBody>
      </p:sp>
      <p:grpSp>
        <p:nvGrpSpPr>
          <p:cNvPr id="154" name="Group 153"/>
          <p:cNvGrpSpPr/>
          <p:nvPr/>
        </p:nvGrpSpPr>
        <p:grpSpPr>
          <a:xfrm>
            <a:off x="3000371" y="4374976"/>
            <a:ext cx="5729258" cy="264564"/>
            <a:chOff x="3048172" y="1560013"/>
            <a:chExt cx="5729257" cy="264564"/>
          </a:xfrm>
        </p:grpSpPr>
        <p:sp>
          <p:nvSpPr>
            <p:cNvPr id="155" name="TextBox 154"/>
            <p:cNvSpPr txBox="1"/>
            <p:nvPr/>
          </p:nvSpPr>
          <p:spPr>
            <a:xfrm>
              <a:off x="5893840" y="1578228"/>
              <a:ext cx="521297"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83 </a:t>
              </a:r>
              <a:r>
                <a:rPr lang="en-GB" sz="1001" b="1" dirty="0" err="1">
                  <a:latin typeface="Arial" panose="020B0604020202020204" pitchFamily="34" charset="0"/>
                  <a:cs typeface="Arial" panose="020B0604020202020204" pitchFamily="34" charset="0"/>
                </a:rPr>
                <a:t>bp</a:t>
              </a:r>
              <a:endParaRPr lang="en-GB" sz="1001" b="1" dirty="0">
                <a:latin typeface="Arial" panose="020B0604020202020204" pitchFamily="34" charset="0"/>
                <a:cs typeface="Arial" panose="020B0604020202020204" pitchFamily="34" charset="0"/>
              </a:endParaRPr>
            </a:p>
          </p:txBody>
        </p:sp>
        <p:cxnSp>
          <p:nvCxnSpPr>
            <p:cNvPr id="156" name="Straight Arrow Connector 155"/>
            <p:cNvCxnSpPr/>
            <p:nvPr/>
          </p:nvCxnSpPr>
          <p:spPr>
            <a:xfrm flipV="1">
              <a:off x="3048172" y="1560013"/>
              <a:ext cx="5729257" cy="6518"/>
            </a:xfrm>
            <a:prstGeom prst="straightConnector1">
              <a:avLst/>
            </a:prstGeom>
            <a:ln w="19050">
              <a:solidFill>
                <a:schemeClr val="bg1">
                  <a:lumMod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4686279" y="4434849"/>
            <a:ext cx="2819941" cy="945517"/>
            <a:chOff x="4731492" y="1790598"/>
            <a:chExt cx="2819940" cy="945517"/>
          </a:xfrm>
        </p:grpSpPr>
        <p:grpSp>
          <p:nvGrpSpPr>
            <p:cNvPr id="179" name="Group 178"/>
            <p:cNvGrpSpPr/>
            <p:nvPr/>
          </p:nvGrpSpPr>
          <p:grpSpPr>
            <a:xfrm>
              <a:off x="4731492" y="1790598"/>
              <a:ext cx="2819940" cy="945517"/>
              <a:chOff x="2169334" y="4109541"/>
              <a:chExt cx="2483919" cy="656276"/>
            </a:xfrm>
          </p:grpSpPr>
          <p:sp>
            <p:nvSpPr>
              <p:cNvPr id="184" name="TextBox 183"/>
              <p:cNvSpPr txBox="1"/>
              <p:nvPr/>
            </p:nvSpPr>
            <p:spPr>
              <a:xfrm>
                <a:off x="2169334" y="4336776"/>
                <a:ext cx="295388" cy="17098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F2</a:t>
                </a:r>
              </a:p>
            </p:txBody>
          </p:sp>
          <p:sp>
            <p:nvSpPr>
              <p:cNvPr id="185" name="Oval 184"/>
              <p:cNvSpPr/>
              <p:nvPr/>
            </p:nvSpPr>
            <p:spPr>
              <a:xfrm>
                <a:off x="2465079" y="4199366"/>
                <a:ext cx="443440" cy="449217"/>
              </a:xfrm>
              <a:prstGeom prst="ellipse">
                <a:avLst/>
              </a:prstGeom>
              <a:solidFill>
                <a:schemeClr val="bg1"/>
              </a:solidFill>
              <a:ln w="15875">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solidFill>
                    <a:schemeClr val="accent2"/>
                  </a:solidFill>
                  <a:latin typeface="Arial" panose="020B0604020202020204" pitchFamily="34" charset="0"/>
                  <a:cs typeface="Arial" panose="020B0604020202020204" pitchFamily="34" charset="0"/>
                </a:endParaRPr>
              </a:p>
            </p:txBody>
          </p:sp>
          <p:sp>
            <p:nvSpPr>
              <p:cNvPr id="186" name="Oval 185"/>
              <p:cNvSpPr/>
              <p:nvPr/>
            </p:nvSpPr>
            <p:spPr>
              <a:xfrm>
                <a:off x="2825588" y="4109541"/>
                <a:ext cx="284755" cy="63816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187" name="Freeform 186"/>
              <p:cNvSpPr/>
              <p:nvPr/>
            </p:nvSpPr>
            <p:spPr>
              <a:xfrm>
                <a:off x="2763882" y="4213545"/>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solidFill>
                    <a:schemeClr val="tx1"/>
                  </a:solidFill>
                  <a:latin typeface="Arial" panose="020B0604020202020204" pitchFamily="34" charset="0"/>
                  <a:cs typeface="Arial" panose="020B0604020202020204" pitchFamily="34" charset="0"/>
                </a:endParaRPr>
              </a:p>
            </p:txBody>
          </p:sp>
          <p:sp>
            <p:nvSpPr>
              <p:cNvPr id="188" name="Freeform 187"/>
              <p:cNvSpPr/>
              <p:nvPr/>
            </p:nvSpPr>
            <p:spPr>
              <a:xfrm flipV="1">
                <a:off x="2773955" y="4485445"/>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grpSp>
            <p:nvGrpSpPr>
              <p:cNvPr id="189" name="Group 188"/>
              <p:cNvGrpSpPr/>
              <p:nvPr/>
            </p:nvGrpSpPr>
            <p:grpSpPr>
              <a:xfrm>
                <a:off x="3686989" y="4127648"/>
                <a:ext cx="684657" cy="638169"/>
                <a:chOff x="3708978" y="1921395"/>
                <a:chExt cx="684657" cy="638169"/>
              </a:xfrm>
            </p:grpSpPr>
            <p:sp>
              <p:nvSpPr>
                <p:cNvPr id="199" name="Oval 198"/>
                <p:cNvSpPr/>
                <p:nvPr/>
              </p:nvSpPr>
              <p:spPr>
                <a:xfrm>
                  <a:off x="3950195" y="1993113"/>
                  <a:ext cx="443440" cy="449217"/>
                </a:xfrm>
                <a:prstGeom prst="ellipse">
                  <a:avLst/>
                </a:prstGeom>
                <a:solidFill>
                  <a:schemeClr val="bg1"/>
                </a:solidFill>
                <a:ln w="15875">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solidFill>
                      <a:srgbClr val="3333FF"/>
                    </a:solidFill>
                    <a:latin typeface="Arial" panose="020B0604020202020204" pitchFamily="34" charset="0"/>
                    <a:cs typeface="Arial" panose="020B0604020202020204" pitchFamily="34" charset="0"/>
                  </a:endParaRPr>
                </a:p>
              </p:txBody>
            </p:sp>
            <p:sp>
              <p:nvSpPr>
                <p:cNvPr id="200" name="Oval 199"/>
                <p:cNvSpPr/>
                <p:nvPr/>
              </p:nvSpPr>
              <p:spPr>
                <a:xfrm>
                  <a:off x="3708978" y="1921395"/>
                  <a:ext cx="284755" cy="638169"/>
                </a:xfrm>
                <a:prstGeom prst="ellipse">
                  <a:avLst/>
                </a:prstGeom>
                <a:solidFill>
                  <a:schemeClr val="bg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201" name="Freeform 200"/>
                <p:cNvSpPr/>
                <p:nvPr/>
              </p:nvSpPr>
              <p:spPr>
                <a:xfrm flipH="1">
                  <a:off x="3777777" y="2007289"/>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202" name="Freeform 201"/>
                <p:cNvSpPr/>
                <p:nvPr/>
              </p:nvSpPr>
              <p:spPr>
                <a:xfrm flipH="1" flipV="1">
                  <a:off x="3769053" y="2279196"/>
                  <a:ext cx="312193" cy="143198"/>
                </a:xfrm>
                <a:custGeom>
                  <a:avLst/>
                  <a:gdLst>
                    <a:gd name="connsiteX0" fmla="*/ 0 w 585099"/>
                    <a:gd name="connsiteY0" fmla="*/ 0 h 180766"/>
                    <a:gd name="connsiteX1" fmla="*/ 117608 w 585099"/>
                    <a:gd name="connsiteY1" fmla="*/ 49983 h 180766"/>
                    <a:gd name="connsiteX2" fmla="*/ 258737 w 585099"/>
                    <a:gd name="connsiteY2" fmla="*/ 164651 h 180766"/>
                    <a:gd name="connsiteX3" fmla="*/ 352823 w 585099"/>
                    <a:gd name="connsiteY3" fmla="*/ 179352 h 180766"/>
                    <a:gd name="connsiteX4" fmla="*/ 585099 w 585099"/>
                    <a:gd name="connsiteY4" fmla="*/ 179352 h 18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99" h="180766">
                      <a:moveTo>
                        <a:pt x="0" y="0"/>
                      </a:moveTo>
                      <a:cubicBezTo>
                        <a:pt x="37242" y="11270"/>
                        <a:pt x="74485" y="22541"/>
                        <a:pt x="117608" y="49983"/>
                      </a:cubicBezTo>
                      <a:cubicBezTo>
                        <a:pt x="160731" y="77425"/>
                        <a:pt x="219534" y="143089"/>
                        <a:pt x="258737" y="164651"/>
                      </a:cubicBezTo>
                      <a:cubicBezTo>
                        <a:pt x="297940" y="186213"/>
                        <a:pt x="298429" y="176902"/>
                        <a:pt x="352823" y="179352"/>
                      </a:cubicBezTo>
                      <a:cubicBezTo>
                        <a:pt x="407217" y="181802"/>
                        <a:pt x="496158" y="180577"/>
                        <a:pt x="585099" y="179352"/>
                      </a:cubicBezTo>
                    </a:path>
                  </a:pathLst>
                </a:cu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grpSp>
          <p:cxnSp>
            <p:nvCxnSpPr>
              <p:cNvPr id="190" name="Straight Connector 189"/>
              <p:cNvCxnSpPr/>
              <p:nvPr/>
            </p:nvCxnSpPr>
            <p:spPr>
              <a:xfrm flipH="1">
                <a:off x="2918235" y="4356740"/>
                <a:ext cx="994176" cy="0"/>
              </a:xfrm>
              <a:prstGeom prst="line">
                <a:avLst/>
              </a:prstGeom>
              <a:ln w="15875" cap="rnd">
                <a:solidFill>
                  <a:srgbClr val="990000"/>
                </a:solidFill>
                <a:round/>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H="1">
                <a:off x="2927029" y="4485445"/>
                <a:ext cx="467924" cy="484"/>
              </a:xfrm>
              <a:prstGeom prst="line">
                <a:avLst/>
              </a:prstGeom>
              <a:ln w="15875" cap="rnd">
                <a:solidFill>
                  <a:srgbClr val="990000"/>
                </a:solidFill>
                <a:roun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H="1" flipV="1">
                <a:off x="3472490" y="4485446"/>
                <a:ext cx="418324" cy="484"/>
              </a:xfrm>
              <a:prstGeom prst="line">
                <a:avLst/>
              </a:prstGeom>
              <a:ln w="15875" cap="rnd">
                <a:solidFill>
                  <a:srgbClr val="990000"/>
                </a:solidFill>
                <a:round/>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2957850" y="4181572"/>
                <a:ext cx="295388"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F1</a:t>
                </a:r>
              </a:p>
            </p:txBody>
          </p:sp>
          <p:sp>
            <p:nvSpPr>
              <p:cNvPr id="194" name="TextBox 193"/>
              <p:cNvSpPr txBox="1"/>
              <p:nvPr/>
            </p:nvSpPr>
            <p:spPr>
              <a:xfrm>
                <a:off x="4345156" y="4323623"/>
                <a:ext cx="308097" cy="170989"/>
              </a:xfrm>
              <a:prstGeom prst="rect">
                <a:avLst/>
              </a:prstGeom>
              <a:noFill/>
            </p:spPr>
            <p:txBody>
              <a:bodyPr wrap="none" rtlCol="0">
                <a:spAutoFit/>
              </a:bodyPr>
              <a:lstStyle/>
              <a:p>
                <a:r>
                  <a:rPr lang="en-GB" sz="1001" b="1" dirty="0">
                    <a:solidFill>
                      <a:srgbClr val="3333FF"/>
                    </a:solidFill>
                    <a:latin typeface="Arial" panose="020B0604020202020204" pitchFamily="34" charset="0"/>
                    <a:cs typeface="Arial" panose="020B0604020202020204" pitchFamily="34" charset="0"/>
                  </a:rPr>
                  <a:t>B2</a:t>
                </a:r>
              </a:p>
            </p:txBody>
          </p:sp>
          <p:sp>
            <p:nvSpPr>
              <p:cNvPr id="195" name="Rectangle 194"/>
              <p:cNvSpPr/>
              <p:nvPr/>
            </p:nvSpPr>
            <p:spPr>
              <a:xfrm>
                <a:off x="3335882" y="4295196"/>
                <a:ext cx="129945" cy="106902"/>
              </a:xfrm>
              <a:prstGeom prst="rect">
                <a:avLst/>
              </a:prstGeom>
              <a:solidFill>
                <a:schemeClr val="bg1"/>
              </a:solidFill>
            </p:spPr>
            <p:txBody>
              <a:bodyPr wrap="square" lIns="0" tIns="0" rIns="0" bIns="0">
                <a:spAutoFit/>
              </a:bodyPr>
              <a:lstStyle/>
              <a:p>
                <a:pPr algn="ctr"/>
                <a:r>
                  <a:rPr lang="en-GB" sz="1001" b="1" dirty="0">
                    <a:latin typeface="Arial" panose="020B0604020202020204" pitchFamily="34" charset="0"/>
                    <a:cs typeface="Arial" panose="020B0604020202020204" pitchFamily="34" charset="0"/>
                  </a:rPr>
                  <a:t>C</a:t>
                </a:r>
              </a:p>
            </p:txBody>
          </p:sp>
          <p:sp>
            <p:nvSpPr>
              <p:cNvPr id="196" name="TextBox 195"/>
              <p:cNvSpPr txBox="1"/>
              <p:nvPr/>
            </p:nvSpPr>
            <p:spPr>
              <a:xfrm>
                <a:off x="3525212" y="4174100"/>
                <a:ext cx="308097"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B1</a:t>
                </a:r>
              </a:p>
            </p:txBody>
          </p:sp>
          <p:sp>
            <p:nvSpPr>
              <p:cNvPr id="197" name="TextBox 196"/>
              <p:cNvSpPr txBox="1"/>
              <p:nvPr/>
            </p:nvSpPr>
            <p:spPr>
              <a:xfrm>
                <a:off x="3430457" y="4470406"/>
                <a:ext cx="497303"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3’ B1c</a:t>
                </a:r>
              </a:p>
            </p:txBody>
          </p:sp>
          <p:sp>
            <p:nvSpPr>
              <p:cNvPr id="198" name="TextBox 197"/>
              <p:cNvSpPr txBox="1"/>
              <p:nvPr/>
            </p:nvSpPr>
            <p:spPr>
              <a:xfrm>
                <a:off x="3043886" y="4470407"/>
                <a:ext cx="358929" cy="17098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F1c</a:t>
                </a:r>
              </a:p>
            </p:txBody>
          </p:sp>
        </p:grpSp>
        <p:sp>
          <p:nvSpPr>
            <p:cNvPr id="180" name="Oval 179"/>
            <p:cNvSpPr/>
            <p:nvPr/>
          </p:nvSpPr>
          <p:spPr>
            <a:xfrm>
              <a:off x="6036742" y="2288784"/>
              <a:ext cx="95303" cy="86769"/>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sp>
          <p:nvSpPr>
            <p:cNvPr id="181" name="Oval 180"/>
            <p:cNvSpPr/>
            <p:nvPr/>
          </p:nvSpPr>
          <p:spPr>
            <a:xfrm>
              <a:off x="6155949" y="2288784"/>
              <a:ext cx="95303" cy="86769"/>
            </a:xfrm>
            <a:prstGeom prst="ellipse">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1">
                <a:latin typeface="Arial" panose="020B0604020202020204" pitchFamily="34" charset="0"/>
                <a:cs typeface="Arial" panose="020B0604020202020204" pitchFamily="34" charset="0"/>
              </a:endParaRPr>
            </a:p>
          </p:txBody>
        </p:sp>
        <p:cxnSp>
          <p:nvCxnSpPr>
            <p:cNvPr id="183" name="Straight Arrow Connector 182"/>
            <p:cNvCxnSpPr/>
            <p:nvPr/>
          </p:nvCxnSpPr>
          <p:spPr>
            <a:xfrm flipH="1">
              <a:off x="6164713" y="2551717"/>
              <a:ext cx="297342" cy="0"/>
            </a:xfrm>
            <a:prstGeom prst="straightConnector1">
              <a:avLst/>
            </a:prstGeom>
            <a:ln w="28575">
              <a:solidFill>
                <a:srgbClr val="00FF00"/>
              </a:solidFill>
              <a:tailEnd type="triangle"/>
            </a:ln>
          </p:spPr>
          <p:style>
            <a:lnRef idx="1">
              <a:schemeClr val="accent1"/>
            </a:lnRef>
            <a:fillRef idx="0">
              <a:schemeClr val="accent1"/>
            </a:fillRef>
            <a:effectRef idx="0">
              <a:schemeClr val="accent1"/>
            </a:effectRef>
            <a:fontRef idx="minor">
              <a:schemeClr val="tx1"/>
            </a:fontRef>
          </p:style>
        </p:cxnSp>
      </p:grpSp>
      <p:sp>
        <p:nvSpPr>
          <p:cNvPr id="203" name="TextBox 202"/>
          <p:cNvSpPr txBox="1"/>
          <p:nvPr/>
        </p:nvSpPr>
        <p:spPr>
          <a:xfrm>
            <a:off x="5658117" y="5247901"/>
            <a:ext cx="4694574" cy="400366"/>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Variant base encoded extension from the  3’ open end of loop (green dot) of a </a:t>
            </a:r>
            <a:r>
              <a:rPr lang="en-GB" sz="1001" b="1" dirty="0" smtClean="0">
                <a:latin typeface="Arial" panose="020B0604020202020204" pitchFamily="34" charset="0"/>
                <a:cs typeface="Arial" panose="020B0604020202020204" pitchFamily="34" charset="0"/>
              </a:rPr>
              <a:t>BIP </a:t>
            </a:r>
            <a:r>
              <a:rPr lang="en-GB" sz="1001" b="1" dirty="0">
                <a:latin typeface="Arial" panose="020B0604020202020204" pitchFamily="34" charset="0"/>
                <a:cs typeface="Arial" panose="020B0604020202020204" pitchFamily="34" charset="0"/>
              </a:rPr>
              <a:t>initiated reaction</a:t>
            </a:r>
          </a:p>
        </p:txBody>
      </p:sp>
      <p:sp>
        <p:nvSpPr>
          <p:cNvPr id="96" name="TextBox 95"/>
          <p:cNvSpPr txBox="1"/>
          <p:nvPr/>
        </p:nvSpPr>
        <p:spPr>
          <a:xfrm>
            <a:off x="7426431" y="3979821"/>
            <a:ext cx="265583" cy="212083"/>
          </a:xfrm>
          <a:prstGeom prst="rect">
            <a:avLst/>
          </a:prstGeom>
          <a:noFill/>
        </p:spPr>
        <p:txBody>
          <a:bodyPr wrap="none" rtlCol="0">
            <a:spAutoFit/>
          </a:bodyPr>
          <a:lstStyle/>
          <a:p>
            <a:r>
              <a:rPr lang="en-GB" sz="1000" b="1" dirty="0" smtClean="0">
                <a:latin typeface="Arial" panose="020B0604020202020204" pitchFamily="34" charset="0"/>
                <a:cs typeface="Arial" panose="020B0604020202020204" pitchFamily="34" charset="0"/>
              </a:rPr>
              <a:t>3’</a:t>
            </a:r>
            <a:endParaRPr lang="en-GB" sz="1000" b="1" dirty="0">
              <a:latin typeface="Arial" panose="020B0604020202020204" pitchFamily="34" charset="0"/>
              <a:cs typeface="Arial" panose="020B0604020202020204" pitchFamily="34" charset="0"/>
            </a:endParaRPr>
          </a:p>
        </p:txBody>
      </p:sp>
      <p:sp>
        <p:nvSpPr>
          <p:cNvPr id="97" name="TextBox 96"/>
          <p:cNvSpPr txBox="1"/>
          <p:nvPr/>
        </p:nvSpPr>
        <p:spPr>
          <a:xfrm>
            <a:off x="4483971" y="3948308"/>
            <a:ext cx="265583" cy="212083"/>
          </a:xfrm>
          <a:prstGeom prst="rect">
            <a:avLst/>
          </a:prstGeom>
          <a:noFill/>
        </p:spPr>
        <p:txBody>
          <a:bodyPr wrap="none" rtlCol="0">
            <a:spAutoFit/>
          </a:bodyPr>
          <a:lstStyle/>
          <a:p>
            <a:r>
              <a:rPr lang="en-GB" sz="1000" b="1" dirty="0" smtClean="0">
                <a:latin typeface="Arial" panose="020B0604020202020204" pitchFamily="34" charset="0"/>
                <a:cs typeface="Arial" panose="020B0604020202020204" pitchFamily="34" charset="0"/>
              </a:rPr>
              <a:t>3’</a:t>
            </a:r>
            <a:endParaRPr lang="en-GB" sz="1000" b="1" dirty="0">
              <a:latin typeface="Arial" panose="020B0604020202020204" pitchFamily="34" charset="0"/>
              <a:cs typeface="Arial" panose="020B0604020202020204" pitchFamily="34" charset="0"/>
            </a:endParaRPr>
          </a:p>
        </p:txBody>
      </p:sp>
      <p:sp>
        <p:nvSpPr>
          <p:cNvPr id="3" name="Rectangle 2"/>
          <p:cNvSpPr/>
          <p:nvPr/>
        </p:nvSpPr>
        <p:spPr>
          <a:xfrm>
            <a:off x="1365873" y="5688078"/>
            <a:ext cx="9077538" cy="861774"/>
          </a:xfrm>
          <a:prstGeom prst="rect">
            <a:avLst/>
          </a:prstGeom>
        </p:spPr>
        <p:txBody>
          <a:bodyPr wrap="square">
            <a:spAutoFit/>
          </a:bodyPr>
          <a:lstStyle/>
          <a:p>
            <a:pPr>
              <a:spcAft>
                <a:spcPts val="800"/>
              </a:spcAft>
            </a:pPr>
            <a:r>
              <a:rPr lang="en-GB" sz="1000" b="1" dirty="0">
                <a:latin typeface="Arial" panose="020B0604020202020204" pitchFamily="34" charset="0"/>
                <a:cs typeface="Arial" panose="020B0604020202020204" pitchFamily="34" charset="0"/>
              </a:rPr>
              <a:t>Supplementary Figure 1. </a:t>
            </a:r>
            <a:r>
              <a:rPr lang="en-GB" sz="1000" dirty="0">
                <a:latin typeface="Arial" panose="020B0604020202020204" pitchFamily="34" charset="0"/>
                <a:cs typeface="Arial" panose="020B0604020202020204" pitchFamily="34" charset="0"/>
              </a:rPr>
              <a:t>Compact design of </a:t>
            </a:r>
            <a:r>
              <a:rPr lang="en-GB" sz="1000" i="1" dirty="0">
                <a:latin typeface="Arial" panose="020B0604020202020204" pitchFamily="34" charset="0"/>
                <a:cs typeface="Arial" panose="020B0604020202020204" pitchFamily="34" charset="0"/>
              </a:rPr>
              <a:t>ESR1</a:t>
            </a:r>
            <a:r>
              <a:rPr lang="en-GB" sz="1000" dirty="0">
                <a:latin typeface="Arial" panose="020B0604020202020204" pitchFamily="34" charset="0"/>
                <a:cs typeface="Arial" panose="020B0604020202020204" pitchFamily="34" charset="0"/>
              </a:rPr>
              <a:t> E380Q </a:t>
            </a:r>
            <a:r>
              <a:rPr lang="en-GB" sz="1000" dirty="0" smtClean="0">
                <a:latin typeface="Arial" panose="020B0604020202020204" pitchFamily="34" charset="0"/>
                <a:cs typeface="Arial" panose="020B0604020202020204" pitchFamily="34" charset="0"/>
              </a:rPr>
              <a:t>AS-Mini-LAMP+USS: </a:t>
            </a:r>
            <a:r>
              <a:rPr lang="en-GB" sz="1000" dirty="0">
                <a:latin typeface="Arial" panose="020B0604020202020204" pitchFamily="34" charset="0"/>
                <a:cs typeface="Arial" panose="020B0604020202020204" pitchFamily="34" charset="0"/>
              </a:rPr>
              <a:t>The single nucleotide variant (SNV - indicated by an arrow) responsible for the E380Q missense mutation is encoded at the 5’-position of both FIP </a:t>
            </a:r>
            <a:r>
              <a:rPr lang="en-GB" sz="1000" dirty="0" smtClean="0">
                <a:latin typeface="Arial" panose="020B0604020202020204" pitchFamily="34" charset="0"/>
                <a:cs typeface="Arial" panose="020B0604020202020204" pitchFamily="34" charset="0"/>
              </a:rPr>
              <a:t>and </a:t>
            </a:r>
            <a:r>
              <a:rPr lang="en-GB" sz="1000" dirty="0">
                <a:latin typeface="Arial" panose="020B0604020202020204" pitchFamily="34" charset="0"/>
                <a:cs typeface="Arial" panose="020B0604020202020204" pitchFamily="34" charset="0"/>
              </a:rPr>
              <a:t>BIP primers permitting mutant selective </a:t>
            </a:r>
            <a:r>
              <a:rPr lang="en-GB" sz="1000" dirty="0" smtClean="0">
                <a:latin typeface="Arial" panose="020B0604020202020204" pitchFamily="34" charset="0"/>
                <a:cs typeface="Arial" panose="020B0604020202020204" pitchFamily="34" charset="0"/>
              </a:rPr>
              <a:t>self-</a:t>
            </a:r>
            <a:r>
              <a:rPr lang="en-GB" sz="1000" dirty="0" err="1" smtClean="0">
                <a:latin typeface="Arial" panose="020B0604020202020204" pitchFamily="34" charset="0"/>
                <a:cs typeface="Arial" panose="020B0604020202020204" pitchFamily="34" charset="0"/>
              </a:rPr>
              <a:t>hybrisdising</a:t>
            </a:r>
            <a:r>
              <a:rPr lang="en-GB" sz="1000" dirty="0" smtClean="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loop formation ahead of exponential amplification from the 3’open end </a:t>
            </a:r>
            <a:r>
              <a:rPr lang="en-GB" sz="1000" dirty="0" smtClean="0">
                <a:latin typeface="Arial" panose="020B0604020202020204" pitchFamily="34" charset="0"/>
                <a:cs typeface="Arial" panose="020B0604020202020204" pitchFamily="34" charset="0"/>
              </a:rPr>
              <a:t>of </a:t>
            </a:r>
            <a:r>
              <a:rPr lang="en-GB" sz="1000" dirty="0">
                <a:latin typeface="Arial" panose="020B0604020202020204" pitchFamily="34" charset="0"/>
                <a:cs typeface="Arial" panose="020B0604020202020204" pitchFamily="34" charset="0"/>
              </a:rPr>
              <a:t>both FIP and BIP initiated </a:t>
            </a:r>
            <a:r>
              <a:rPr lang="en-GB" sz="1000" dirty="0" smtClean="0">
                <a:latin typeface="Arial" panose="020B0604020202020204" pitchFamily="34" charset="0"/>
                <a:cs typeface="Arial" panose="020B0604020202020204" pitchFamily="34" charset="0"/>
              </a:rPr>
              <a:t>reactions </a:t>
            </a:r>
            <a:r>
              <a:rPr lang="en-GB" sz="1000" dirty="0">
                <a:latin typeface="Arial" panose="020B0604020202020204" pitchFamily="34" charset="0"/>
                <a:cs typeface="Arial" panose="020B0604020202020204" pitchFamily="34" charset="0"/>
              </a:rPr>
              <a:t>(A and B respectively). Poly-T linker incorporation between the F1-F1c and B1-B1c of FIP </a:t>
            </a:r>
            <a:r>
              <a:rPr lang="en-GB" sz="1000" dirty="0" smtClean="0">
                <a:latin typeface="Arial" panose="020B0604020202020204" pitchFamily="34" charset="0"/>
                <a:cs typeface="Arial" panose="020B0604020202020204" pitchFamily="34" charset="0"/>
              </a:rPr>
              <a:t>and </a:t>
            </a:r>
            <a:r>
              <a:rPr lang="en-GB" sz="1000" dirty="0">
                <a:latin typeface="Arial" panose="020B0604020202020204" pitchFamily="34" charset="0"/>
                <a:cs typeface="Arial" panose="020B0604020202020204" pitchFamily="34" charset="0"/>
              </a:rPr>
              <a:t>BIP aid loop formation and enhance reaction velocity in lieu of the loop primers. Addition of USS</a:t>
            </a:r>
            <a:r>
              <a:rPr lang="en-GB" sz="1000" baseline="-25000" dirty="0">
                <a:latin typeface="Arial" panose="020B0604020202020204" pitchFamily="34" charset="0"/>
                <a:cs typeface="Arial" panose="020B0604020202020204" pitchFamily="34" charset="0"/>
              </a:rPr>
              <a:t>WT</a:t>
            </a:r>
            <a:r>
              <a:rPr lang="en-GB" sz="1000" dirty="0">
                <a:latin typeface="Arial" panose="020B0604020202020204" pitchFamily="34" charset="0"/>
                <a:cs typeface="Arial" panose="020B0604020202020204" pitchFamily="34" charset="0"/>
              </a:rPr>
              <a:t> primers aim to further enhance amplification of the desired mutant allele by competitively binding to any WT sequences. </a:t>
            </a:r>
          </a:p>
        </p:txBody>
      </p:sp>
    </p:spTree>
    <p:extLst>
      <p:ext uri="{BB962C8B-B14F-4D97-AF65-F5344CB8AC3E}">
        <p14:creationId xmlns:p14="http://schemas.microsoft.com/office/powerpoint/2010/main" val="1677825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TextBox 898"/>
          <p:cNvSpPr txBox="1"/>
          <p:nvPr/>
        </p:nvSpPr>
        <p:spPr>
          <a:xfrm>
            <a:off x="964322" y="5234270"/>
            <a:ext cx="5690692" cy="1477328"/>
          </a:xfrm>
          <a:prstGeom prst="rect">
            <a:avLst/>
          </a:prstGeom>
          <a:noFill/>
        </p:spPr>
        <p:txBody>
          <a:bodyPr wrap="square" rtlCol="0">
            <a:spAutoFit/>
          </a:bodyPr>
          <a:lstStyle/>
          <a:p>
            <a:r>
              <a:rPr lang="en-GB" sz="1000" b="1" dirty="0">
                <a:latin typeface="Arial" panose="020B0604020202020204" pitchFamily="34" charset="0"/>
                <a:cs typeface="Arial" panose="020B0604020202020204" pitchFamily="34" charset="0"/>
              </a:rPr>
              <a:t>Supplementary Figure </a:t>
            </a:r>
            <a:r>
              <a:rPr lang="en-GB" sz="1000" b="1" dirty="0" smtClean="0">
                <a:latin typeface="Arial" panose="020B0604020202020204" pitchFamily="34" charset="0"/>
                <a:cs typeface="Arial" panose="020B0604020202020204" pitchFamily="34" charset="0"/>
              </a:rPr>
              <a:t>2. USS concentration optimisation. (A)</a:t>
            </a:r>
            <a:r>
              <a:rPr lang="en-GB" sz="1000" dirty="0" smtClean="0">
                <a:latin typeface="Arial" panose="020B0604020202020204" pitchFamily="34" charset="0"/>
                <a:cs typeface="Arial" panose="020B0604020202020204" pitchFamily="34" charset="0"/>
              </a:rPr>
              <a:t> USS</a:t>
            </a:r>
            <a:r>
              <a:rPr lang="en-GB" sz="1000" baseline="-25000" dirty="0" smtClean="0">
                <a:latin typeface="Arial" panose="020B0604020202020204" pitchFamily="34" charset="0"/>
                <a:cs typeface="Arial" panose="020B0604020202020204" pitchFamily="34" charset="0"/>
              </a:rPr>
              <a:t>WT</a:t>
            </a:r>
            <a:r>
              <a:rPr lang="en-GB" sz="1000" dirty="0" smtClean="0">
                <a:latin typeface="Arial" panose="020B0604020202020204" pitchFamily="34" charset="0"/>
                <a:cs typeface="Arial" panose="020B0604020202020204" pitchFamily="34" charset="0"/>
              </a:rPr>
              <a:t> FB0/BB0 21 competitive inhibition of non-selective WT amplification in the AS-Mini-</a:t>
            </a:r>
            <a:r>
              <a:rPr lang="en-GB" sz="1000" dirty="0" err="1" smtClean="0">
                <a:latin typeface="Arial" panose="020B0604020202020204" pitchFamily="34" charset="0"/>
                <a:cs typeface="Arial" panose="020B0604020202020204" pitchFamily="34" charset="0"/>
              </a:rPr>
              <a:t>LAMP</a:t>
            </a:r>
            <a:r>
              <a:rPr lang="en-GB" sz="1000" baseline="-25000" dirty="0" err="1" smtClean="0">
                <a:latin typeface="Arial" panose="020B0604020202020204" pitchFamily="34" charset="0"/>
                <a:cs typeface="Arial" panose="020B0604020202020204" pitchFamily="34" charset="0"/>
              </a:rPr>
              <a:t>Mut</a:t>
            </a:r>
            <a:r>
              <a:rPr lang="en-GB" sz="1000" dirty="0" smtClean="0">
                <a:latin typeface="Arial" panose="020B0604020202020204" pitchFamily="34" charset="0"/>
                <a:cs typeface="Arial" panose="020B0604020202020204" pitchFamily="34" charset="0"/>
              </a:rPr>
              <a:t> reaction. </a:t>
            </a:r>
            <a:r>
              <a:rPr lang="en-GB" sz="1000" b="1" dirty="0" smtClean="0">
                <a:latin typeface="Arial" panose="020B0604020202020204" pitchFamily="34" charset="0"/>
                <a:cs typeface="Arial" panose="020B0604020202020204" pitchFamily="34" charset="0"/>
              </a:rPr>
              <a:t>(B)</a:t>
            </a:r>
            <a:r>
              <a:rPr lang="en-GB" sz="1000" dirty="0" smtClean="0">
                <a:latin typeface="Arial" panose="020B0604020202020204" pitchFamily="34" charset="0"/>
                <a:cs typeface="Arial" panose="020B0604020202020204" pitchFamily="34" charset="0"/>
              </a:rPr>
              <a:t> </a:t>
            </a:r>
            <a:r>
              <a:rPr lang="en-GB" sz="1000" dirty="0" err="1" smtClean="0">
                <a:latin typeface="Arial" panose="020B0604020202020204" pitchFamily="34" charset="0"/>
                <a:cs typeface="Arial" panose="020B0604020202020204" pitchFamily="34" charset="0"/>
              </a:rPr>
              <a:t>USS</a:t>
            </a:r>
            <a:r>
              <a:rPr lang="en-GB" sz="1000" baseline="-25000" dirty="0" err="1" smtClean="0">
                <a:latin typeface="Arial" panose="020B0604020202020204" pitchFamily="34" charset="0"/>
                <a:cs typeface="Arial" panose="020B0604020202020204" pitchFamily="34" charset="0"/>
              </a:rPr>
              <a:t>Mut</a:t>
            </a:r>
            <a:r>
              <a:rPr lang="en-GB" sz="1000" dirty="0" smtClean="0">
                <a:latin typeface="Arial" panose="020B0604020202020204" pitchFamily="34" charset="0"/>
                <a:cs typeface="Arial" panose="020B0604020202020204" pitchFamily="34" charset="0"/>
              </a:rPr>
              <a:t> FB1/BB1 23 competitive inhibition of non-selective mutant amplification in the AS-Mini-LAMP</a:t>
            </a:r>
            <a:r>
              <a:rPr lang="en-GB" sz="1000" baseline="-25000" dirty="0" smtClean="0">
                <a:latin typeface="Arial" panose="020B0604020202020204" pitchFamily="34" charset="0"/>
                <a:cs typeface="Arial" panose="020B0604020202020204" pitchFamily="34" charset="0"/>
              </a:rPr>
              <a:t>WT</a:t>
            </a:r>
            <a:r>
              <a:rPr lang="en-GB" sz="1000" dirty="0" smtClean="0">
                <a:latin typeface="Arial" panose="020B0604020202020204" pitchFamily="34" charset="0"/>
                <a:cs typeface="Arial" panose="020B0604020202020204" pitchFamily="34" charset="0"/>
              </a:rPr>
              <a:t> reaction. Reactions are shown in the absence and presence of USS primers. The optimal concentration </a:t>
            </a:r>
            <a:r>
              <a:rPr lang="en-GB" sz="1000" dirty="0" smtClean="0">
                <a:latin typeface="Arial" panose="020B0604020202020204" pitchFamily="34" charset="0"/>
                <a:cs typeface="Arial" panose="020B0604020202020204" pitchFamily="34" charset="0"/>
              </a:rPr>
              <a:t>maintains </a:t>
            </a:r>
            <a:r>
              <a:rPr lang="en-GB" sz="1000" dirty="0" smtClean="0">
                <a:latin typeface="Arial" panose="020B0604020202020204" pitchFamily="34" charset="0"/>
                <a:cs typeface="Arial" panose="020B0604020202020204" pitchFamily="34" charset="0"/>
              </a:rPr>
              <a:t>the greatest delay (TTP in minutes) between reaction encoded selective template amplification and opposing allele non-selective template </a:t>
            </a:r>
            <a:r>
              <a:rPr lang="en-GB" sz="1000" dirty="0">
                <a:latin typeface="Arial" panose="020B0604020202020204" pitchFamily="34" charset="0"/>
                <a:cs typeface="Arial" panose="020B0604020202020204" pitchFamily="34" charset="0"/>
              </a:rPr>
              <a:t>amplification (denoted by asterisk’s) . </a:t>
            </a:r>
            <a:r>
              <a:rPr lang="en-GB" sz="1000" dirty="0" smtClean="0">
                <a:latin typeface="Arial" panose="020B0604020202020204" pitchFamily="34" charset="0"/>
                <a:cs typeface="Arial" panose="020B0604020202020204" pitchFamily="34" charset="0"/>
              </a:rPr>
              <a:t>All </a:t>
            </a:r>
            <a:r>
              <a:rPr lang="en-GB" sz="1000" dirty="0">
                <a:latin typeface="Arial" panose="020B0604020202020204" pitchFamily="34" charset="0"/>
                <a:cs typeface="Arial" panose="020B0604020202020204" pitchFamily="34" charset="0"/>
              </a:rPr>
              <a:t>reaction were performed at 65°C using synthetic </a:t>
            </a:r>
            <a:r>
              <a:rPr lang="en-GB" sz="1000" dirty="0" smtClean="0">
                <a:latin typeface="Arial" panose="020B0604020202020204" pitchFamily="34" charset="0"/>
                <a:cs typeface="Arial" panose="020B0604020202020204" pitchFamily="34" charset="0"/>
              </a:rPr>
              <a:t>1x10</a:t>
            </a:r>
            <a:r>
              <a:rPr lang="en-GB" sz="1000" baseline="30000" dirty="0" smtClean="0">
                <a:latin typeface="Arial" panose="020B0604020202020204" pitchFamily="34" charset="0"/>
                <a:cs typeface="Arial" panose="020B0604020202020204" pitchFamily="34" charset="0"/>
              </a:rPr>
              <a:t>4</a:t>
            </a:r>
            <a:r>
              <a:rPr lang="en-GB" sz="1000" dirty="0" smtClean="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copies </a:t>
            </a:r>
            <a:r>
              <a:rPr lang="en-GB" sz="1000" dirty="0" smtClean="0">
                <a:latin typeface="Arial" panose="020B0604020202020204" pitchFamily="34" charset="0"/>
                <a:cs typeface="Arial" panose="020B0604020202020204" pitchFamily="34" charset="0"/>
              </a:rPr>
              <a:t>of synthetic template DNA. WT template </a:t>
            </a:r>
            <a:r>
              <a:rPr lang="en-GB" sz="1000" dirty="0">
                <a:latin typeface="Arial" panose="020B0604020202020204" pitchFamily="34" charset="0"/>
                <a:cs typeface="Arial" panose="020B0604020202020204" pitchFamily="34" charset="0"/>
              </a:rPr>
              <a:t>(blue), mutant template (red) and NTC (grey). Data represents the average of two experiments each performed in quadruplicate. </a:t>
            </a:r>
          </a:p>
        </p:txBody>
      </p:sp>
      <p:grpSp>
        <p:nvGrpSpPr>
          <p:cNvPr id="6" name="Group 5"/>
          <p:cNvGrpSpPr/>
          <p:nvPr/>
        </p:nvGrpSpPr>
        <p:grpSpPr>
          <a:xfrm>
            <a:off x="1063732" y="564771"/>
            <a:ext cx="2897158" cy="4552331"/>
            <a:chOff x="1063732" y="564771"/>
            <a:chExt cx="2897158" cy="4552331"/>
          </a:xfrm>
        </p:grpSpPr>
        <p:sp>
          <p:nvSpPr>
            <p:cNvPr id="2415" name="TextBox 2414"/>
            <p:cNvSpPr txBox="1"/>
            <p:nvPr/>
          </p:nvSpPr>
          <p:spPr>
            <a:xfrm>
              <a:off x="1063732" y="564771"/>
              <a:ext cx="2004074"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(A</a:t>
              </a:r>
              <a:r>
                <a:rPr lang="en-GB" sz="1001" b="1" dirty="0" smtClean="0">
                  <a:latin typeface="Arial" panose="020B0604020202020204" pitchFamily="34" charset="0"/>
                  <a:cs typeface="Arial" panose="020B0604020202020204" pitchFamily="34" charset="0"/>
                </a:rPr>
                <a:t>) </a:t>
              </a:r>
              <a:r>
                <a:rPr lang="en-GB" sz="1000" b="1" dirty="0">
                  <a:latin typeface="Arial" panose="020B0604020202020204" pitchFamily="34" charset="0"/>
                  <a:cs typeface="Arial" panose="020B0604020202020204" pitchFamily="34" charset="0"/>
                </a:rPr>
                <a:t>AS-Mini-</a:t>
              </a:r>
              <a:r>
                <a:rPr lang="en-GB" sz="1000" b="1" dirty="0" err="1">
                  <a:latin typeface="Arial" panose="020B0604020202020204" pitchFamily="34" charset="0"/>
                  <a:cs typeface="Arial" panose="020B0604020202020204" pitchFamily="34" charset="0"/>
                </a:rPr>
                <a:t>LAMP</a:t>
              </a:r>
              <a:r>
                <a:rPr lang="en-GB" sz="1000" b="1" baseline="-25000" dirty="0" err="1">
                  <a:latin typeface="Arial" panose="020B0604020202020204" pitchFamily="34" charset="0"/>
                  <a:cs typeface="Arial" panose="020B0604020202020204" pitchFamily="34" charset="0"/>
                </a:rPr>
                <a:t>Mut</a:t>
              </a:r>
              <a:r>
                <a:rPr lang="en-GB" sz="1000" b="1" dirty="0">
                  <a:latin typeface="Arial" panose="020B0604020202020204" pitchFamily="34" charset="0"/>
                  <a:cs typeface="Arial" panose="020B0604020202020204" pitchFamily="34" charset="0"/>
                </a:rPr>
                <a:t> reaction </a:t>
              </a:r>
              <a:endParaRPr lang="en-GB" sz="1001" b="1" dirty="0">
                <a:latin typeface="Arial" panose="020B0604020202020204" pitchFamily="34" charset="0"/>
                <a:cs typeface="Arial" panose="020B0604020202020204" pitchFamily="34" charset="0"/>
              </a:endParaRPr>
            </a:p>
          </p:txBody>
        </p:sp>
        <p:sp>
          <p:nvSpPr>
            <p:cNvPr id="2419" name="TextBox 2418"/>
            <p:cNvSpPr txBox="1"/>
            <p:nvPr/>
          </p:nvSpPr>
          <p:spPr>
            <a:xfrm>
              <a:off x="2009015" y="813150"/>
              <a:ext cx="1425389" cy="246349"/>
            </a:xfrm>
            <a:prstGeom prst="rect">
              <a:avLst/>
            </a:prstGeom>
            <a:noFill/>
          </p:spPr>
          <p:txBody>
            <a:bodyPr wrap="none" rtlCol="0">
              <a:spAutoFit/>
            </a:bodyPr>
            <a:lstStyle/>
            <a:p>
              <a:r>
                <a:rPr lang="en-GB" sz="1001" b="1" dirty="0">
                  <a:solidFill>
                    <a:srgbClr val="990000"/>
                  </a:solidFill>
                  <a:latin typeface="Arial" panose="020B0604020202020204" pitchFamily="34" charset="0"/>
                  <a:cs typeface="Arial" panose="020B0604020202020204" pitchFamily="34" charset="0"/>
                </a:rPr>
                <a:t>WT     </a:t>
              </a:r>
              <a:r>
                <a:rPr lang="en-GB" sz="1001" b="1" dirty="0">
                  <a:solidFill>
                    <a:srgbClr val="003399"/>
                  </a:solidFill>
                  <a:latin typeface="Arial" panose="020B0604020202020204" pitchFamily="34" charset="0"/>
                  <a:cs typeface="Arial" panose="020B0604020202020204" pitchFamily="34" charset="0"/>
                </a:rPr>
                <a:t>Mutant   </a:t>
              </a:r>
              <a:r>
                <a:rPr lang="en-GB" sz="1001" b="1" dirty="0">
                  <a:solidFill>
                    <a:srgbClr val="0033CC"/>
                  </a:solidFill>
                  <a:latin typeface="Arial" panose="020B0604020202020204" pitchFamily="34" charset="0"/>
                  <a:cs typeface="Arial" panose="020B0604020202020204" pitchFamily="34" charset="0"/>
                </a:rPr>
                <a:t>  </a:t>
              </a:r>
              <a:r>
                <a:rPr lang="en-GB" sz="1001" b="1" dirty="0">
                  <a:solidFill>
                    <a:schemeClr val="tx1">
                      <a:lumMod val="50000"/>
                      <a:lumOff val="50000"/>
                    </a:schemeClr>
                  </a:solidFill>
                  <a:latin typeface="Arial" panose="020B0604020202020204" pitchFamily="34" charset="0"/>
                  <a:cs typeface="Arial" panose="020B0604020202020204" pitchFamily="34" charset="0"/>
                </a:rPr>
                <a:t>NTC</a:t>
              </a:r>
            </a:p>
          </p:txBody>
        </p:sp>
        <p:sp>
          <p:nvSpPr>
            <p:cNvPr id="2431" name="TextBox 2430"/>
            <p:cNvSpPr txBox="1"/>
            <p:nvPr/>
          </p:nvSpPr>
          <p:spPr>
            <a:xfrm>
              <a:off x="1817004" y="2659394"/>
              <a:ext cx="1773241"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WT USS (FB0 BB0 21) µM </a:t>
              </a:r>
            </a:p>
          </p:txBody>
        </p:sp>
        <p:sp>
          <p:nvSpPr>
            <p:cNvPr id="2432" name="Rectangle 2431"/>
            <p:cNvSpPr/>
            <p:nvPr/>
          </p:nvSpPr>
          <p:spPr>
            <a:xfrm>
              <a:off x="1266969" y="873526"/>
              <a:ext cx="245847" cy="1664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1">
                <a:latin typeface="Arial" panose="020B0604020202020204" pitchFamily="34" charset="0"/>
                <a:cs typeface="Arial" panose="020B0604020202020204" pitchFamily="34" charset="0"/>
              </a:endParaRPr>
            </a:p>
          </p:txBody>
        </p:sp>
        <p:sp>
          <p:nvSpPr>
            <p:cNvPr id="2422" name="TextBox 2421"/>
            <p:cNvSpPr txBox="1"/>
            <p:nvPr/>
          </p:nvSpPr>
          <p:spPr>
            <a:xfrm flipH="1">
              <a:off x="1532232" y="2487731"/>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0.0 </a:t>
              </a:r>
            </a:p>
          </p:txBody>
        </p:sp>
        <p:sp>
          <p:nvSpPr>
            <p:cNvPr id="2423" name="TextBox 2422"/>
            <p:cNvSpPr txBox="1"/>
            <p:nvPr/>
          </p:nvSpPr>
          <p:spPr>
            <a:xfrm flipH="1">
              <a:off x="1864741" y="2487729"/>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2.0 </a:t>
              </a:r>
            </a:p>
          </p:txBody>
        </p:sp>
        <p:sp>
          <p:nvSpPr>
            <p:cNvPr id="2425" name="TextBox 2424"/>
            <p:cNvSpPr txBox="1"/>
            <p:nvPr/>
          </p:nvSpPr>
          <p:spPr>
            <a:xfrm flipH="1">
              <a:off x="2197251" y="2487729"/>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2.5 </a:t>
              </a:r>
            </a:p>
          </p:txBody>
        </p:sp>
        <p:sp>
          <p:nvSpPr>
            <p:cNvPr id="2426" name="TextBox 2425"/>
            <p:cNvSpPr txBox="1"/>
            <p:nvPr/>
          </p:nvSpPr>
          <p:spPr>
            <a:xfrm flipH="1">
              <a:off x="2529759" y="2487729"/>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3.0 </a:t>
              </a:r>
            </a:p>
          </p:txBody>
        </p:sp>
        <p:sp>
          <p:nvSpPr>
            <p:cNvPr id="2428" name="TextBox 2427"/>
            <p:cNvSpPr txBox="1"/>
            <p:nvPr/>
          </p:nvSpPr>
          <p:spPr>
            <a:xfrm flipH="1">
              <a:off x="2862267" y="2487729"/>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3.5</a:t>
              </a:r>
            </a:p>
          </p:txBody>
        </p:sp>
        <p:sp>
          <p:nvSpPr>
            <p:cNvPr id="2429" name="TextBox 2428"/>
            <p:cNvSpPr txBox="1"/>
            <p:nvPr/>
          </p:nvSpPr>
          <p:spPr>
            <a:xfrm flipH="1">
              <a:off x="3194777" y="2487729"/>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4.0 </a:t>
              </a:r>
            </a:p>
          </p:txBody>
        </p:sp>
        <p:sp>
          <p:nvSpPr>
            <p:cNvPr id="2430" name="TextBox 2429"/>
            <p:cNvSpPr txBox="1"/>
            <p:nvPr/>
          </p:nvSpPr>
          <p:spPr>
            <a:xfrm flipH="1">
              <a:off x="3527285" y="2487729"/>
              <a:ext cx="394322"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4.5</a:t>
              </a:r>
            </a:p>
          </p:txBody>
        </p:sp>
        <p:grpSp>
          <p:nvGrpSpPr>
            <p:cNvPr id="2447" name="Group 2446"/>
            <p:cNvGrpSpPr/>
            <p:nvPr/>
          </p:nvGrpSpPr>
          <p:grpSpPr>
            <a:xfrm>
              <a:off x="1243145" y="814011"/>
              <a:ext cx="328936" cy="1622178"/>
              <a:chOff x="1566929" y="972197"/>
              <a:chExt cx="319262" cy="1558881"/>
            </a:xfrm>
          </p:grpSpPr>
          <p:sp>
            <p:nvSpPr>
              <p:cNvPr id="2435" name="TextBox 2434"/>
              <p:cNvSpPr txBox="1"/>
              <p:nvPr/>
            </p:nvSpPr>
            <p:spPr>
              <a:xfrm>
                <a:off x="1566929" y="2294341"/>
                <a:ext cx="319262" cy="236737"/>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20</a:t>
                </a:r>
              </a:p>
            </p:txBody>
          </p:sp>
          <p:sp>
            <p:nvSpPr>
              <p:cNvPr id="2436" name="TextBox 2435"/>
              <p:cNvSpPr txBox="1"/>
              <p:nvPr/>
            </p:nvSpPr>
            <p:spPr>
              <a:xfrm>
                <a:off x="1566929" y="972197"/>
                <a:ext cx="319262" cy="236737"/>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70</a:t>
                </a:r>
              </a:p>
            </p:txBody>
          </p:sp>
          <p:sp>
            <p:nvSpPr>
              <p:cNvPr id="2438" name="TextBox 2437"/>
              <p:cNvSpPr txBox="1"/>
              <p:nvPr/>
            </p:nvSpPr>
            <p:spPr>
              <a:xfrm>
                <a:off x="1566929" y="1236626"/>
                <a:ext cx="319262" cy="236737"/>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60</a:t>
                </a:r>
              </a:p>
            </p:txBody>
          </p:sp>
          <p:sp>
            <p:nvSpPr>
              <p:cNvPr id="2439" name="TextBox 2438"/>
              <p:cNvSpPr txBox="1"/>
              <p:nvPr/>
            </p:nvSpPr>
            <p:spPr>
              <a:xfrm>
                <a:off x="1566929" y="1501054"/>
                <a:ext cx="319262" cy="236737"/>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50</a:t>
                </a:r>
              </a:p>
            </p:txBody>
          </p:sp>
          <p:sp>
            <p:nvSpPr>
              <p:cNvPr id="2440" name="TextBox 2439"/>
              <p:cNvSpPr txBox="1"/>
              <p:nvPr/>
            </p:nvSpPr>
            <p:spPr>
              <a:xfrm>
                <a:off x="1566929" y="1765484"/>
                <a:ext cx="319262" cy="236737"/>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40</a:t>
                </a:r>
              </a:p>
            </p:txBody>
          </p:sp>
          <p:sp>
            <p:nvSpPr>
              <p:cNvPr id="2443" name="TextBox 2442"/>
              <p:cNvSpPr txBox="1"/>
              <p:nvPr/>
            </p:nvSpPr>
            <p:spPr>
              <a:xfrm>
                <a:off x="1566929" y="2029913"/>
                <a:ext cx="319262" cy="236737"/>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30</a:t>
                </a:r>
              </a:p>
            </p:txBody>
          </p:sp>
        </p:grpSp>
        <p:pic>
          <p:nvPicPr>
            <p:cNvPr id="2452" name="Picture 2451"/>
            <p:cNvPicPr>
              <a:picLocks noChangeAspect="1"/>
            </p:cNvPicPr>
            <p:nvPr/>
          </p:nvPicPr>
          <p:blipFill rotWithShape="1">
            <a:blip r:embed="rId3" cstate="print">
              <a:extLst>
                <a:ext uri="{28A0092B-C50C-407E-A947-70E740481C1C}">
                  <a14:useLocalDpi xmlns:a14="http://schemas.microsoft.com/office/drawing/2010/main" val="0"/>
                </a:ext>
              </a:extLst>
            </a:blip>
            <a:srcRect l="8413" b="20978"/>
            <a:stretch/>
          </p:blipFill>
          <p:spPr>
            <a:xfrm>
              <a:off x="1504681" y="720206"/>
              <a:ext cx="2456209" cy="1792549"/>
            </a:xfrm>
            <a:prstGeom prst="rect">
              <a:avLst/>
            </a:prstGeom>
          </p:spPr>
        </p:pic>
        <p:sp>
          <p:nvSpPr>
            <p:cNvPr id="3187" name="TextBox 3186"/>
            <p:cNvSpPr txBox="1"/>
            <p:nvPr/>
          </p:nvSpPr>
          <p:spPr>
            <a:xfrm rot="16200000">
              <a:off x="827228" y="1411446"/>
              <a:ext cx="776175" cy="246349"/>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TTP (min)</a:t>
              </a:r>
            </a:p>
          </p:txBody>
        </p:sp>
        <p:sp>
          <p:nvSpPr>
            <p:cNvPr id="931" name="TextBox 930"/>
            <p:cNvSpPr txBox="1"/>
            <p:nvPr/>
          </p:nvSpPr>
          <p:spPr>
            <a:xfrm>
              <a:off x="1063732" y="2903675"/>
              <a:ext cx="1984839" cy="246349"/>
            </a:xfrm>
            <a:prstGeom prst="rect">
              <a:avLst/>
            </a:prstGeom>
            <a:noFill/>
          </p:spPr>
          <p:txBody>
            <a:bodyPr wrap="none" rtlCol="0">
              <a:spAutoFit/>
            </a:bodyPr>
            <a:lstStyle/>
            <a:p>
              <a:r>
                <a:rPr lang="en-GB" sz="1001" b="1" dirty="0" smtClean="0">
                  <a:latin typeface="Arial" panose="020B0604020202020204" pitchFamily="34" charset="0"/>
                  <a:cs typeface="Arial" panose="020B0604020202020204" pitchFamily="34" charset="0"/>
                </a:rPr>
                <a:t>(B) </a:t>
              </a:r>
              <a:r>
                <a:rPr lang="en-GB" sz="1000" b="1" dirty="0" smtClean="0">
                  <a:latin typeface="Arial" panose="020B0604020202020204" pitchFamily="34" charset="0"/>
                  <a:cs typeface="Arial" panose="020B0604020202020204" pitchFamily="34" charset="0"/>
                </a:rPr>
                <a:t>AS-Mini-LAMP</a:t>
              </a:r>
              <a:r>
                <a:rPr lang="en-GB" sz="1000" b="1" baseline="-25000" dirty="0" smtClean="0">
                  <a:latin typeface="Arial" panose="020B0604020202020204" pitchFamily="34" charset="0"/>
                  <a:cs typeface="Arial" panose="020B0604020202020204" pitchFamily="34" charset="0"/>
                </a:rPr>
                <a:t>WT</a:t>
              </a:r>
              <a:r>
                <a:rPr lang="en-GB" sz="1000" b="1" dirty="0" smtClean="0">
                  <a:latin typeface="Arial" panose="020B0604020202020204" pitchFamily="34" charset="0"/>
                  <a:cs typeface="Arial" panose="020B0604020202020204" pitchFamily="34" charset="0"/>
                </a:rPr>
                <a:t> </a:t>
              </a:r>
              <a:r>
                <a:rPr lang="en-GB" sz="1000" b="1" dirty="0">
                  <a:latin typeface="Arial" panose="020B0604020202020204" pitchFamily="34" charset="0"/>
                  <a:cs typeface="Arial" panose="020B0604020202020204" pitchFamily="34" charset="0"/>
                </a:rPr>
                <a:t>reaction </a:t>
              </a:r>
              <a:endParaRPr lang="en-GB" sz="1001" b="1" dirty="0">
                <a:latin typeface="Arial" panose="020B0604020202020204" pitchFamily="34" charset="0"/>
                <a:cs typeface="Arial" panose="020B0604020202020204" pitchFamily="34" charset="0"/>
              </a:endParaRPr>
            </a:p>
          </p:txBody>
        </p:sp>
        <p:sp>
          <p:nvSpPr>
            <p:cNvPr id="950" name="TextBox 949"/>
            <p:cNvSpPr txBox="1"/>
            <p:nvPr/>
          </p:nvSpPr>
          <p:spPr>
            <a:xfrm>
              <a:off x="1705595" y="4870753"/>
              <a:ext cx="1996058" cy="246349"/>
            </a:xfrm>
            <a:prstGeom prst="rect">
              <a:avLst/>
            </a:prstGeom>
            <a:noFill/>
          </p:spPr>
          <p:txBody>
            <a:bodyPr wrap="none" rtlCol="0">
              <a:spAutoFit/>
            </a:bodyPr>
            <a:lstStyle/>
            <a:p>
              <a:r>
                <a:rPr lang="en-GB" sz="1001" b="1" dirty="0" smtClean="0">
                  <a:latin typeface="Arial" panose="020B0604020202020204" pitchFamily="34" charset="0"/>
                  <a:cs typeface="Arial" panose="020B0604020202020204" pitchFamily="34" charset="0"/>
                </a:rPr>
                <a:t>Mutant </a:t>
              </a:r>
              <a:r>
                <a:rPr lang="en-GB" sz="1001" b="1" dirty="0">
                  <a:latin typeface="Arial" panose="020B0604020202020204" pitchFamily="34" charset="0"/>
                  <a:cs typeface="Arial" panose="020B0604020202020204" pitchFamily="34" charset="0"/>
                </a:rPr>
                <a:t>USS (FB1 BB1 23) µM </a:t>
              </a:r>
            </a:p>
          </p:txBody>
        </p:sp>
        <p:sp>
          <p:nvSpPr>
            <p:cNvPr id="951" name="Rectangle 950"/>
            <p:cNvSpPr/>
            <p:nvPr/>
          </p:nvSpPr>
          <p:spPr>
            <a:xfrm>
              <a:off x="1263971" y="3161164"/>
              <a:ext cx="250783" cy="1712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934" name="TextBox 933"/>
            <p:cNvSpPr txBox="1"/>
            <p:nvPr/>
          </p:nvSpPr>
          <p:spPr>
            <a:xfrm flipH="1">
              <a:off x="1534568"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0.0 </a:t>
              </a:r>
            </a:p>
          </p:txBody>
        </p:sp>
        <p:sp>
          <p:nvSpPr>
            <p:cNvPr id="935" name="TextBox 934"/>
            <p:cNvSpPr txBox="1"/>
            <p:nvPr/>
          </p:nvSpPr>
          <p:spPr>
            <a:xfrm flipH="1">
              <a:off x="1862626"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2.0 </a:t>
              </a:r>
            </a:p>
          </p:txBody>
        </p:sp>
        <p:sp>
          <p:nvSpPr>
            <p:cNvPr id="936" name="TextBox 935"/>
            <p:cNvSpPr txBox="1"/>
            <p:nvPr/>
          </p:nvSpPr>
          <p:spPr>
            <a:xfrm flipH="1">
              <a:off x="2190684"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2.5 </a:t>
              </a:r>
            </a:p>
          </p:txBody>
        </p:sp>
        <p:sp>
          <p:nvSpPr>
            <p:cNvPr id="937" name="TextBox 936"/>
            <p:cNvSpPr txBox="1"/>
            <p:nvPr/>
          </p:nvSpPr>
          <p:spPr>
            <a:xfrm flipH="1">
              <a:off x="2518742"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3.0 </a:t>
              </a:r>
            </a:p>
          </p:txBody>
        </p:sp>
        <p:sp>
          <p:nvSpPr>
            <p:cNvPr id="938" name="TextBox 937"/>
            <p:cNvSpPr txBox="1"/>
            <p:nvPr/>
          </p:nvSpPr>
          <p:spPr>
            <a:xfrm flipH="1">
              <a:off x="2846800"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3.5</a:t>
              </a:r>
            </a:p>
          </p:txBody>
        </p:sp>
        <p:sp>
          <p:nvSpPr>
            <p:cNvPr id="939" name="TextBox 938"/>
            <p:cNvSpPr txBox="1"/>
            <p:nvPr/>
          </p:nvSpPr>
          <p:spPr>
            <a:xfrm flipH="1">
              <a:off x="3174859"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4.0 </a:t>
              </a:r>
            </a:p>
          </p:txBody>
        </p:sp>
        <p:sp>
          <p:nvSpPr>
            <p:cNvPr id="940" name="TextBox 939"/>
            <p:cNvSpPr txBox="1"/>
            <p:nvPr/>
          </p:nvSpPr>
          <p:spPr>
            <a:xfrm flipH="1">
              <a:off x="3502916" y="4693835"/>
              <a:ext cx="402239"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4.5</a:t>
              </a:r>
            </a:p>
          </p:txBody>
        </p:sp>
        <p:grpSp>
          <p:nvGrpSpPr>
            <p:cNvPr id="941" name="Group 940"/>
            <p:cNvGrpSpPr/>
            <p:nvPr/>
          </p:nvGrpSpPr>
          <p:grpSpPr>
            <a:xfrm>
              <a:off x="1239676" y="3099950"/>
              <a:ext cx="325679" cy="1661488"/>
              <a:chOff x="1566929" y="972197"/>
              <a:chExt cx="309879" cy="1552304"/>
            </a:xfrm>
          </p:grpSpPr>
          <p:sp>
            <p:nvSpPr>
              <p:cNvPr id="944" name="TextBox 943"/>
              <p:cNvSpPr txBox="1"/>
              <p:nvPr/>
            </p:nvSpPr>
            <p:spPr>
              <a:xfrm>
                <a:off x="1566929" y="2294341"/>
                <a:ext cx="309879" cy="23016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20</a:t>
                </a:r>
              </a:p>
            </p:txBody>
          </p:sp>
          <p:sp>
            <p:nvSpPr>
              <p:cNvPr id="945" name="TextBox 944"/>
              <p:cNvSpPr txBox="1"/>
              <p:nvPr/>
            </p:nvSpPr>
            <p:spPr>
              <a:xfrm>
                <a:off x="1566929" y="972197"/>
                <a:ext cx="309879" cy="23016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70</a:t>
                </a:r>
              </a:p>
            </p:txBody>
          </p:sp>
          <p:sp>
            <p:nvSpPr>
              <p:cNvPr id="946" name="TextBox 945"/>
              <p:cNvSpPr txBox="1"/>
              <p:nvPr/>
            </p:nvSpPr>
            <p:spPr>
              <a:xfrm>
                <a:off x="1566929" y="1236626"/>
                <a:ext cx="309879" cy="23016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60</a:t>
                </a:r>
              </a:p>
            </p:txBody>
          </p:sp>
          <p:sp>
            <p:nvSpPr>
              <p:cNvPr id="947" name="TextBox 946"/>
              <p:cNvSpPr txBox="1"/>
              <p:nvPr/>
            </p:nvSpPr>
            <p:spPr>
              <a:xfrm>
                <a:off x="1566929" y="1501056"/>
                <a:ext cx="309879" cy="23016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50</a:t>
                </a:r>
              </a:p>
            </p:txBody>
          </p:sp>
          <p:sp>
            <p:nvSpPr>
              <p:cNvPr id="948" name="TextBox 947"/>
              <p:cNvSpPr txBox="1"/>
              <p:nvPr/>
            </p:nvSpPr>
            <p:spPr>
              <a:xfrm>
                <a:off x="1566929" y="1765484"/>
                <a:ext cx="309879" cy="23016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40</a:t>
                </a:r>
              </a:p>
            </p:txBody>
          </p:sp>
          <p:sp>
            <p:nvSpPr>
              <p:cNvPr id="949" name="TextBox 948"/>
              <p:cNvSpPr txBox="1"/>
              <p:nvPr/>
            </p:nvSpPr>
            <p:spPr>
              <a:xfrm>
                <a:off x="1566929" y="2029913"/>
                <a:ext cx="309879" cy="23016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30</a:t>
                </a:r>
              </a:p>
            </p:txBody>
          </p:sp>
        </p:grpSp>
        <p:sp>
          <p:nvSpPr>
            <p:cNvPr id="942" name="TextBox 941"/>
            <p:cNvSpPr txBox="1"/>
            <p:nvPr/>
          </p:nvSpPr>
          <p:spPr>
            <a:xfrm rot="16200000">
              <a:off x="826009" y="3713474"/>
              <a:ext cx="776175" cy="243910"/>
            </a:xfrm>
            <a:prstGeom prst="rect">
              <a:avLst/>
            </a:prstGeom>
            <a:noFill/>
          </p:spPr>
          <p:txBody>
            <a:bodyPr wrap="none" rtlCol="0">
              <a:spAutoFit/>
            </a:bodyPr>
            <a:lstStyle/>
            <a:p>
              <a:r>
                <a:rPr lang="en-GB" sz="1001" b="1" dirty="0">
                  <a:latin typeface="Arial" panose="020B0604020202020204" pitchFamily="34" charset="0"/>
                  <a:cs typeface="Arial" panose="020B0604020202020204" pitchFamily="34" charset="0"/>
                </a:rPr>
                <a:t>TTP (min)</a:t>
              </a:r>
            </a:p>
          </p:txBody>
        </p:sp>
        <p:pic>
          <p:nvPicPr>
            <p:cNvPr id="943" name="Picture 942"/>
            <p:cNvPicPr>
              <a:picLocks noChangeAspect="1"/>
            </p:cNvPicPr>
            <p:nvPr/>
          </p:nvPicPr>
          <p:blipFill rotWithShape="1">
            <a:blip r:embed="rId4" cstate="print">
              <a:extLst>
                <a:ext uri="{28A0092B-C50C-407E-A947-70E740481C1C}">
                  <a14:useLocalDpi xmlns:a14="http://schemas.microsoft.com/office/drawing/2010/main" val="0"/>
                </a:ext>
              </a:extLst>
            </a:blip>
            <a:srcRect l="14644"/>
            <a:stretch/>
          </p:blipFill>
          <p:spPr>
            <a:xfrm>
              <a:off x="1488808" y="2762374"/>
              <a:ext cx="2470418" cy="2161132"/>
            </a:xfrm>
            <a:prstGeom prst="rect">
              <a:avLst/>
            </a:prstGeom>
          </p:spPr>
        </p:pic>
        <p:grpSp>
          <p:nvGrpSpPr>
            <p:cNvPr id="60" name="Group 59"/>
            <p:cNvGrpSpPr/>
            <p:nvPr/>
          </p:nvGrpSpPr>
          <p:grpSpPr>
            <a:xfrm>
              <a:off x="2926686" y="3413761"/>
              <a:ext cx="86673" cy="838167"/>
              <a:chOff x="5612977" y="3664952"/>
              <a:chExt cx="86673" cy="838167"/>
            </a:xfrm>
          </p:grpSpPr>
          <p:cxnSp>
            <p:nvCxnSpPr>
              <p:cNvPr id="61" name="Straight Connector 60"/>
              <p:cNvCxnSpPr/>
              <p:nvPr/>
            </p:nvCxnSpPr>
            <p:spPr>
              <a:xfrm flipV="1">
                <a:off x="5617220" y="3664952"/>
                <a:ext cx="0" cy="8381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5696462" y="3666007"/>
                <a:ext cx="0" cy="3743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5612977" y="3667754"/>
                <a:ext cx="86673" cy="12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2841181" y="3236265"/>
              <a:ext cx="255198" cy="307777"/>
            </a:xfrm>
            <a:prstGeom prst="rect">
              <a:avLst/>
            </a:prstGeom>
            <a:noFill/>
          </p:spPr>
          <p:txBody>
            <a:bodyPr wrap="none" rtlCol="0">
              <a:spAutoFit/>
            </a:bodyPr>
            <a:lstStyle/>
            <a:p>
              <a:r>
                <a:rPr lang="en-GB" sz="140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grpSp>
          <p:nvGrpSpPr>
            <p:cNvPr id="67" name="Group 66"/>
            <p:cNvGrpSpPr/>
            <p:nvPr/>
          </p:nvGrpSpPr>
          <p:grpSpPr>
            <a:xfrm flipH="1">
              <a:off x="2603395" y="1343075"/>
              <a:ext cx="86673" cy="838167"/>
              <a:chOff x="5612977" y="3664952"/>
              <a:chExt cx="86673" cy="838167"/>
            </a:xfrm>
          </p:grpSpPr>
          <p:cxnSp>
            <p:nvCxnSpPr>
              <p:cNvPr id="69" name="Straight Connector 68"/>
              <p:cNvCxnSpPr/>
              <p:nvPr/>
            </p:nvCxnSpPr>
            <p:spPr>
              <a:xfrm flipV="1">
                <a:off x="5617220" y="3664952"/>
                <a:ext cx="0" cy="8381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5696462" y="3666884"/>
                <a:ext cx="0" cy="2416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612977" y="3667754"/>
                <a:ext cx="86673" cy="12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8" name="TextBox 67"/>
            <p:cNvSpPr txBox="1"/>
            <p:nvPr/>
          </p:nvSpPr>
          <p:spPr>
            <a:xfrm flipH="1">
              <a:off x="2520375" y="1165579"/>
              <a:ext cx="255198" cy="307777"/>
            </a:xfrm>
            <a:prstGeom prst="rect">
              <a:avLst/>
            </a:prstGeom>
            <a:noFill/>
          </p:spPr>
          <p:txBody>
            <a:bodyPr wrap="none" rtlCol="0">
              <a:spAutoFit/>
            </a:bodyPr>
            <a:lstStyle/>
            <a:p>
              <a:r>
                <a:rPr lang="en-GB" sz="1400" dirty="0" smtClean="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37360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2" name="TextBox 2811"/>
          <p:cNvSpPr txBox="1"/>
          <p:nvPr/>
        </p:nvSpPr>
        <p:spPr>
          <a:xfrm>
            <a:off x="690017" y="4958538"/>
            <a:ext cx="4505871" cy="1631216"/>
          </a:xfrm>
          <a:prstGeom prst="rect">
            <a:avLst/>
          </a:prstGeom>
          <a:noFill/>
        </p:spPr>
        <p:txBody>
          <a:bodyPr wrap="square" rtlCol="0">
            <a:spAutoFit/>
          </a:bodyPr>
          <a:lstStyle/>
          <a:p>
            <a:r>
              <a:rPr lang="en-GB" sz="1000" b="1" dirty="0" smtClean="0">
                <a:latin typeface="Arial" panose="020B0604020202020204" pitchFamily="34" charset="0"/>
                <a:cs typeface="Arial" panose="020B0604020202020204" pitchFamily="34" charset="0"/>
              </a:rPr>
              <a:t>Supplementary Figure 3. AS-Mini-E380Q</a:t>
            </a:r>
            <a:r>
              <a:rPr lang="en-GB" sz="1000" b="1" baseline="-25000" dirty="0" smtClean="0">
                <a:latin typeface="Arial" panose="020B0604020202020204" pitchFamily="34" charset="0"/>
                <a:cs typeface="Arial" panose="020B0604020202020204" pitchFamily="34" charset="0"/>
              </a:rPr>
              <a:t>WT</a:t>
            </a:r>
            <a:r>
              <a:rPr lang="en-GB" sz="1000" b="1" dirty="0" smtClean="0">
                <a:latin typeface="Arial" panose="020B0604020202020204" pitchFamily="34" charset="0"/>
                <a:cs typeface="Arial" panose="020B0604020202020204" pitchFamily="34" charset="0"/>
              </a:rPr>
              <a:t> </a:t>
            </a:r>
            <a:r>
              <a:rPr lang="en-GB" sz="1000" b="1" dirty="0">
                <a:latin typeface="Arial" panose="020B0604020202020204" pitchFamily="34" charset="0"/>
                <a:cs typeface="Arial" panose="020B0604020202020204" pitchFamily="34" charset="0"/>
              </a:rPr>
              <a:t>+ </a:t>
            </a:r>
            <a:r>
              <a:rPr lang="en-GB" sz="1000" b="1" dirty="0" err="1" smtClean="0">
                <a:latin typeface="Arial" panose="020B0604020202020204" pitchFamily="34" charset="0"/>
                <a:cs typeface="Arial" panose="020B0604020202020204" pitchFamily="34" charset="0"/>
              </a:rPr>
              <a:t>USS</a:t>
            </a:r>
            <a:r>
              <a:rPr lang="en-GB" sz="1000" b="1" baseline="-25000" dirty="0" err="1" smtClean="0">
                <a:latin typeface="Arial" panose="020B0604020202020204" pitchFamily="34" charset="0"/>
                <a:cs typeface="Arial" panose="020B0604020202020204" pitchFamily="34" charset="0"/>
              </a:rPr>
              <a:t>Mut</a:t>
            </a:r>
            <a:r>
              <a:rPr lang="en-GB" sz="1000" b="1" dirty="0" smtClean="0">
                <a:latin typeface="Arial" panose="020B0604020202020204" pitchFamily="34" charset="0"/>
                <a:cs typeface="Arial" panose="020B0604020202020204" pitchFamily="34" charset="0"/>
              </a:rPr>
              <a:t> </a:t>
            </a:r>
            <a:r>
              <a:rPr lang="en-GB" sz="1000" b="1" dirty="0">
                <a:latin typeface="Arial" panose="020B0604020202020204" pitchFamily="34" charset="0"/>
                <a:cs typeface="Arial" panose="020B0604020202020204" pitchFamily="34" charset="0"/>
              </a:rPr>
              <a:t>LAMP </a:t>
            </a:r>
            <a:r>
              <a:rPr lang="en-GB" sz="1000" b="1" dirty="0" smtClean="0">
                <a:latin typeface="Arial" panose="020B0604020202020204" pitchFamily="34" charset="0"/>
                <a:cs typeface="Arial" panose="020B0604020202020204" pitchFamily="34" charset="0"/>
              </a:rPr>
              <a:t>WT template </a:t>
            </a:r>
            <a:r>
              <a:rPr lang="en-GB" sz="1000" b="1" dirty="0">
                <a:latin typeface="Arial" panose="020B0604020202020204" pitchFamily="34" charset="0"/>
                <a:cs typeface="Arial" panose="020B0604020202020204" pitchFamily="34" charset="0"/>
              </a:rPr>
              <a:t>selectivity and limit of detection. (A) </a:t>
            </a:r>
            <a:r>
              <a:rPr lang="en-GB" sz="1000" dirty="0" smtClean="0">
                <a:latin typeface="Arial" panose="020B0604020202020204" pitchFamily="34" charset="0"/>
                <a:cs typeface="Arial" panose="020B0604020202020204" pitchFamily="34" charset="0"/>
              </a:rPr>
              <a:t>Reaction selective WT </a:t>
            </a:r>
            <a:r>
              <a:rPr lang="en-GB" sz="1000" dirty="0">
                <a:latin typeface="Arial" panose="020B0604020202020204" pitchFamily="34" charset="0"/>
                <a:cs typeface="Arial" panose="020B0604020202020204" pitchFamily="34" charset="0"/>
              </a:rPr>
              <a:t>template DNA and </a:t>
            </a:r>
            <a:r>
              <a:rPr lang="en-GB" sz="1000" b="1" dirty="0">
                <a:latin typeface="Arial" panose="020B0604020202020204" pitchFamily="34" charset="0"/>
                <a:cs typeface="Arial" panose="020B0604020202020204" pitchFamily="34" charset="0"/>
              </a:rPr>
              <a:t>(B) </a:t>
            </a:r>
            <a:r>
              <a:rPr lang="en-GB" sz="1000" dirty="0" smtClean="0">
                <a:latin typeface="Arial" panose="020B0604020202020204" pitchFamily="34" charset="0"/>
                <a:cs typeface="Arial" panose="020B0604020202020204" pitchFamily="34" charset="0"/>
              </a:rPr>
              <a:t>non-selective mutant </a:t>
            </a:r>
            <a:r>
              <a:rPr lang="en-GB" sz="1000" dirty="0">
                <a:latin typeface="Arial" panose="020B0604020202020204" pitchFamily="34" charset="0"/>
                <a:cs typeface="Arial" panose="020B0604020202020204" pitchFamily="34" charset="0"/>
              </a:rPr>
              <a:t>template DNA were serially diluted from 1x10</a:t>
            </a:r>
            <a:r>
              <a:rPr lang="en-GB" sz="1000" baseline="30000" dirty="0">
                <a:latin typeface="Arial" panose="020B0604020202020204" pitchFamily="34" charset="0"/>
                <a:cs typeface="Arial" panose="020B0604020202020204" pitchFamily="34" charset="0"/>
              </a:rPr>
              <a:t>6</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sym typeface="Wingdings 2" panose="05020102010507070707" pitchFamily="18" charset="2"/>
              </a:rPr>
              <a:t></a:t>
            </a:r>
            <a:r>
              <a:rPr lang="en-GB" sz="1000" dirty="0">
                <a:latin typeface="Arial" panose="020B0604020202020204" pitchFamily="34" charset="0"/>
                <a:cs typeface="Arial" panose="020B0604020202020204" pitchFamily="34" charset="0"/>
              </a:rPr>
              <a:t>), 1x10</a:t>
            </a:r>
            <a:r>
              <a:rPr lang="en-GB" sz="1000" baseline="30000" dirty="0">
                <a:latin typeface="Arial" panose="020B0604020202020204" pitchFamily="34" charset="0"/>
                <a:cs typeface="Arial" panose="020B0604020202020204" pitchFamily="34" charset="0"/>
              </a:rPr>
              <a:t>5</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sym typeface="Wingdings 3" panose="05040102010807070707" pitchFamily="18" charset="2"/>
              </a:rPr>
              <a:t>), </a:t>
            </a:r>
            <a:r>
              <a:rPr lang="en-GB" sz="1000" dirty="0">
                <a:latin typeface="Arial" panose="020B0604020202020204" pitchFamily="34" charset="0"/>
                <a:cs typeface="Arial" panose="020B0604020202020204" pitchFamily="34" charset="0"/>
              </a:rPr>
              <a:t>1x10</a:t>
            </a:r>
            <a:r>
              <a:rPr lang="en-GB" sz="1000" baseline="30000" dirty="0">
                <a:latin typeface="Arial" panose="020B0604020202020204" pitchFamily="34" charset="0"/>
                <a:cs typeface="Arial" panose="020B0604020202020204" pitchFamily="34" charset="0"/>
              </a:rPr>
              <a:t>4</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sym typeface="Wingdings 2" panose="05020102010507070707" pitchFamily="18" charset="2"/>
              </a:rPr>
              <a:t>), </a:t>
            </a:r>
            <a:r>
              <a:rPr lang="en-GB" sz="1000" dirty="0">
                <a:latin typeface="Arial" panose="020B0604020202020204" pitchFamily="34" charset="0"/>
                <a:cs typeface="Arial" panose="020B0604020202020204" pitchFamily="34" charset="0"/>
              </a:rPr>
              <a:t>1x10</a:t>
            </a:r>
            <a:r>
              <a:rPr lang="en-GB" sz="1000" baseline="30000" dirty="0">
                <a:latin typeface="Arial" panose="020B0604020202020204" pitchFamily="34" charset="0"/>
                <a:cs typeface="Arial" panose="020B0604020202020204" pitchFamily="34" charset="0"/>
              </a:rPr>
              <a:t>3</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sym typeface="Wingdings 3" panose="05040102010807070707" pitchFamily="18" charset="2"/>
              </a:rPr>
              <a:t>), and 5</a:t>
            </a:r>
            <a:r>
              <a:rPr lang="en-GB" sz="1000" dirty="0">
                <a:latin typeface="Arial" panose="020B0604020202020204" pitchFamily="34" charset="0"/>
                <a:cs typeface="Arial" panose="020B0604020202020204" pitchFamily="34" charset="0"/>
              </a:rPr>
              <a:t>x10</a:t>
            </a:r>
            <a:r>
              <a:rPr lang="en-GB" sz="1000" baseline="30000" dirty="0">
                <a:latin typeface="Arial" panose="020B0604020202020204" pitchFamily="34" charset="0"/>
                <a:cs typeface="Arial" panose="020B0604020202020204" pitchFamily="34" charset="0"/>
              </a:rPr>
              <a:t>2</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sym typeface="Wingdings 2" panose="05020102010507070707" pitchFamily="18" charset="2"/>
              </a:rPr>
              <a:t>) </a:t>
            </a:r>
            <a:r>
              <a:rPr lang="en-GB" sz="1000" dirty="0" smtClean="0">
                <a:latin typeface="Arial" panose="020B0604020202020204" pitchFamily="34" charset="0"/>
                <a:cs typeface="Arial" panose="020B0604020202020204" pitchFamily="34" charset="0"/>
                <a:sym typeface="Wingdings 2" panose="05020102010507070707" pitchFamily="18" charset="2"/>
              </a:rPr>
              <a:t>plus </a:t>
            </a:r>
            <a:r>
              <a:rPr lang="en-GB" sz="1000" dirty="0">
                <a:latin typeface="Arial" panose="020B0604020202020204" pitchFamily="34" charset="0"/>
                <a:cs typeface="Arial" panose="020B0604020202020204" pitchFamily="34" charset="0"/>
                <a:sym typeface="Wingdings 2" panose="05020102010507070707" pitchFamily="18" charset="2"/>
              </a:rPr>
              <a:t>NTC shown in grey (</a:t>
            </a:r>
            <a:r>
              <a:rPr lang="en-GB" sz="1000" dirty="0">
                <a:solidFill>
                  <a:schemeClr val="bg1">
                    <a:lumMod val="50000"/>
                  </a:schemeClr>
                </a:solidFill>
                <a:latin typeface="Arial" panose="020B0604020202020204" pitchFamily="34" charset="0"/>
                <a:cs typeface="Arial" panose="020B0604020202020204" pitchFamily="34" charset="0"/>
                <a:sym typeface="Wingdings 2" panose="05020102010507070707" pitchFamily="18" charset="2"/>
              </a:rPr>
              <a:t></a:t>
            </a:r>
            <a:r>
              <a:rPr lang="en-GB" sz="1000" dirty="0">
                <a:latin typeface="Arial" panose="020B0604020202020204" pitchFamily="34" charset="0"/>
                <a:cs typeface="Arial" panose="020B0604020202020204" pitchFamily="34" charset="0"/>
                <a:sym typeface="Wingdings 2" panose="05020102010507070707" pitchFamily="18" charset="2"/>
              </a:rPr>
              <a:t>).</a:t>
            </a:r>
            <a:r>
              <a:rPr lang="en-GB" sz="1000" dirty="0">
                <a:latin typeface="Arial" panose="020B0604020202020204" pitchFamily="34" charset="0"/>
                <a:cs typeface="Arial" panose="020B0604020202020204" pitchFamily="34" charset="0"/>
              </a:rPr>
              <a:t> Time to positive (TTP) is the time (minutes) at which amplification exceeds the manually set, reaction consistent threshold (red dotted line) and enters the rapid linear, exponential phase. Linear regression analysis demonstrates the reaction efficiency against both mutant and WT templates. </a:t>
            </a:r>
            <a:r>
              <a:rPr lang="en-GB" sz="1000" dirty="0" smtClean="0">
                <a:latin typeface="Arial" panose="020B0604020202020204" pitchFamily="34" charset="0"/>
                <a:cs typeface="Arial" panose="020B0604020202020204" pitchFamily="34" charset="0"/>
              </a:rPr>
              <a:t>Data </a:t>
            </a:r>
            <a:r>
              <a:rPr lang="en-GB" sz="1000" dirty="0">
                <a:latin typeface="Arial" panose="020B0604020202020204" pitchFamily="34" charset="0"/>
                <a:cs typeface="Arial" panose="020B0604020202020204" pitchFamily="34" charset="0"/>
              </a:rPr>
              <a:t>represents the average of two experiments each performed in quadruplicate</a:t>
            </a:r>
            <a:r>
              <a:rPr lang="en-GB" sz="1000" dirty="0" smtClean="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All reactions were performed at 65°C.</a:t>
            </a:r>
            <a:endParaRPr lang="en-GB" sz="1000" dirty="0" smtClean="0">
              <a:latin typeface="Arial" panose="020B0604020202020204" pitchFamily="34" charset="0"/>
              <a:cs typeface="Arial" panose="020B0604020202020204" pitchFamily="34" charset="0"/>
            </a:endParaRPr>
          </a:p>
        </p:txBody>
      </p:sp>
      <p:sp>
        <p:nvSpPr>
          <p:cNvPr id="2168" name="TextBox 2167"/>
          <p:cNvSpPr txBox="1"/>
          <p:nvPr/>
        </p:nvSpPr>
        <p:spPr>
          <a:xfrm>
            <a:off x="664139" y="941321"/>
            <a:ext cx="2603074"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(A) </a:t>
            </a:r>
          </a:p>
        </p:txBody>
      </p:sp>
      <p:sp>
        <p:nvSpPr>
          <p:cNvPr id="2172" name="AutoShape 904"/>
          <p:cNvSpPr>
            <a:spLocks noChangeAspect="1" noChangeArrowheads="1" noTextEdit="1"/>
          </p:cNvSpPr>
          <p:nvPr/>
        </p:nvSpPr>
        <p:spPr bwMode="auto">
          <a:xfrm>
            <a:off x="740691" y="923437"/>
            <a:ext cx="2667246" cy="16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t" anchorCtr="0" compatLnSpc="1">
            <a:prstTxWarp prst="textNoShape">
              <a:avLst/>
            </a:prstTxWarp>
          </a:bodyPr>
          <a:lstStyle/>
          <a:p>
            <a:endParaRPr lang="en-GB" sz="1801"/>
          </a:p>
        </p:txBody>
      </p:sp>
      <p:grpSp>
        <p:nvGrpSpPr>
          <p:cNvPr id="9" name="Group 8"/>
          <p:cNvGrpSpPr>
            <a:grpSpLocks noChangeAspect="1"/>
          </p:cNvGrpSpPr>
          <p:nvPr/>
        </p:nvGrpSpPr>
        <p:grpSpPr>
          <a:xfrm>
            <a:off x="3721867" y="3382053"/>
            <a:ext cx="1181451" cy="857526"/>
            <a:chOff x="3877152" y="3408831"/>
            <a:chExt cx="1904225" cy="1382127"/>
          </a:xfrm>
        </p:grpSpPr>
        <p:sp>
          <p:nvSpPr>
            <p:cNvPr id="2170" name="Rectangle 2169"/>
            <p:cNvSpPr/>
            <p:nvPr/>
          </p:nvSpPr>
          <p:spPr>
            <a:xfrm>
              <a:off x="4702802" y="3565865"/>
              <a:ext cx="920113" cy="492966"/>
            </a:xfrm>
            <a:prstGeom prst="rect">
              <a:avLst/>
            </a:prstGeom>
          </p:spPr>
          <p:txBody>
            <a:bodyPr wrap="none">
              <a:spAutoFit/>
            </a:bodyPr>
            <a:lstStyle/>
            <a:p>
              <a:pPr fontAlgn="b"/>
              <a:r>
                <a:rPr lang="en-GB" sz="800" dirty="0">
                  <a:latin typeface="Arial" panose="020B0604020202020204" pitchFamily="34" charset="0"/>
                  <a:cs typeface="Arial" panose="020B0604020202020204" pitchFamily="34" charset="0"/>
                </a:rPr>
                <a:t>R square </a:t>
              </a:r>
              <a:endParaRPr lang="en-GB" sz="800" dirty="0" smtClean="0">
                <a:latin typeface="Arial" panose="020B0604020202020204" pitchFamily="34" charset="0"/>
                <a:cs typeface="Arial" panose="020B0604020202020204" pitchFamily="34" charset="0"/>
              </a:endParaRPr>
            </a:p>
            <a:p>
              <a:pPr algn="r" fontAlgn="b"/>
              <a:r>
                <a:rPr lang="en-GB" sz="800" dirty="0" smtClean="0">
                  <a:latin typeface="Arial" panose="020B0604020202020204" pitchFamily="34" charset="0"/>
                  <a:cs typeface="Arial" panose="020B0604020202020204" pitchFamily="34" charset="0"/>
                </a:rPr>
                <a:t>0.7043</a:t>
              </a:r>
              <a:endParaRPr lang="en-GB" sz="800" dirty="0">
                <a:latin typeface="Arial" panose="020B0604020202020204" pitchFamily="34" charset="0"/>
                <a:cs typeface="Arial" panose="020B0604020202020204" pitchFamily="34" charset="0"/>
              </a:endParaRPr>
            </a:p>
          </p:txBody>
        </p:sp>
        <p:sp>
          <p:nvSpPr>
            <p:cNvPr id="2208" name="Rectangle 1944"/>
            <p:cNvSpPr>
              <a:spLocks noChangeArrowheads="1"/>
            </p:cNvSpPr>
            <p:nvPr/>
          </p:nvSpPr>
          <p:spPr bwMode="auto">
            <a:xfrm>
              <a:off x="4183035" y="4576143"/>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2</a:t>
              </a:r>
              <a:endParaRPr lang="en-US" altLang="en-US" sz="600" baseline="30000" dirty="0">
                <a:cs typeface="Arial" panose="020B0604020202020204" pitchFamily="34" charset="0"/>
              </a:endParaRPr>
            </a:p>
          </p:txBody>
        </p:sp>
        <p:sp>
          <p:nvSpPr>
            <p:cNvPr id="2210" name="Rectangle 1946"/>
            <p:cNvSpPr>
              <a:spLocks noChangeArrowheads="1"/>
            </p:cNvSpPr>
            <p:nvPr/>
          </p:nvSpPr>
          <p:spPr bwMode="auto">
            <a:xfrm>
              <a:off x="4523784" y="4576143"/>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3</a:t>
              </a:r>
              <a:endParaRPr lang="en-US" altLang="en-US" sz="600" baseline="30000" dirty="0">
                <a:cs typeface="Arial" panose="020B0604020202020204" pitchFamily="34" charset="0"/>
              </a:endParaRPr>
            </a:p>
          </p:txBody>
        </p:sp>
        <p:sp>
          <p:nvSpPr>
            <p:cNvPr id="2212" name="Rectangle 1948"/>
            <p:cNvSpPr>
              <a:spLocks noChangeArrowheads="1"/>
            </p:cNvSpPr>
            <p:nvPr/>
          </p:nvSpPr>
          <p:spPr bwMode="auto">
            <a:xfrm>
              <a:off x="4863089" y="4576143"/>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4</a:t>
              </a:r>
              <a:endParaRPr lang="en-US" altLang="en-US" sz="600" baseline="30000" dirty="0">
                <a:cs typeface="Arial" panose="020B0604020202020204" pitchFamily="34" charset="0"/>
              </a:endParaRPr>
            </a:p>
          </p:txBody>
        </p:sp>
        <p:sp>
          <p:nvSpPr>
            <p:cNvPr id="2214" name="Rectangle 1950"/>
            <p:cNvSpPr>
              <a:spLocks noChangeArrowheads="1"/>
            </p:cNvSpPr>
            <p:nvPr/>
          </p:nvSpPr>
          <p:spPr bwMode="auto">
            <a:xfrm>
              <a:off x="5203837" y="4576143"/>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4</a:t>
              </a:r>
              <a:endParaRPr lang="en-US" altLang="en-US" sz="600" baseline="30000" dirty="0">
                <a:cs typeface="Arial" panose="020B0604020202020204" pitchFamily="34" charset="0"/>
              </a:endParaRPr>
            </a:p>
          </p:txBody>
        </p:sp>
        <p:sp>
          <p:nvSpPr>
            <p:cNvPr id="2216" name="Rectangle 1952"/>
            <p:cNvSpPr>
              <a:spLocks noChangeArrowheads="1"/>
            </p:cNvSpPr>
            <p:nvPr/>
          </p:nvSpPr>
          <p:spPr bwMode="auto">
            <a:xfrm>
              <a:off x="5544586" y="4576143"/>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5</a:t>
              </a:r>
              <a:endParaRPr lang="en-US" altLang="en-US" sz="600" baseline="30000" dirty="0">
                <a:cs typeface="Arial" panose="020B0604020202020204" pitchFamily="34" charset="0"/>
              </a:endParaRPr>
            </a:p>
          </p:txBody>
        </p:sp>
        <p:sp>
          <p:nvSpPr>
            <p:cNvPr id="2218" name="Freeform 1954"/>
            <p:cNvSpPr>
              <a:spLocks noEditPoints="1"/>
            </p:cNvSpPr>
            <p:nvPr/>
          </p:nvSpPr>
          <p:spPr bwMode="auto">
            <a:xfrm>
              <a:off x="4239345" y="4517115"/>
              <a:ext cx="1542032" cy="44271"/>
            </a:xfrm>
            <a:custGeom>
              <a:avLst/>
              <a:gdLst>
                <a:gd name="T0" fmla="*/ 1068 w 1068"/>
                <a:gd name="T1" fmla="*/ 0 h 30"/>
                <a:gd name="T2" fmla="*/ 3 w 1068"/>
                <a:gd name="T3" fmla="*/ 30 h 30"/>
                <a:gd name="T4" fmla="*/ 239 w 1068"/>
                <a:gd name="T5" fmla="*/ 30 h 30"/>
                <a:gd name="T6" fmla="*/ 475 w 1068"/>
                <a:gd name="T7" fmla="*/ 30 h 30"/>
                <a:gd name="T8" fmla="*/ 711 w 1068"/>
                <a:gd name="T9" fmla="*/ 30 h 30"/>
                <a:gd name="T10" fmla="*/ 946 w 1068"/>
                <a:gd name="T11" fmla="*/ 30 h 30"/>
                <a:gd name="T12" fmla="*/ 74 w 1068"/>
                <a:gd name="T13" fmla="*/ 17 h 30"/>
                <a:gd name="T14" fmla="*/ 116 w 1068"/>
                <a:gd name="T15" fmla="*/ 17 h 30"/>
                <a:gd name="T16" fmla="*/ 145 w 1068"/>
                <a:gd name="T17" fmla="*/ 17 h 30"/>
                <a:gd name="T18" fmla="*/ 168 w 1068"/>
                <a:gd name="T19" fmla="*/ 17 h 30"/>
                <a:gd name="T20" fmla="*/ 187 w 1068"/>
                <a:gd name="T21" fmla="*/ 17 h 30"/>
                <a:gd name="T22" fmla="*/ 203 w 1068"/>
                <a:gd name="T23" fmla="*/ 17 h 30"/>
                <a:gd name="T24" fmla="*/ 216 w 1068"/>
                <a:gd name="T25" fmla="*/ 17 h 30"/>
                <a:gd name="T26" fmla="*/ 229 w 1068"/>
                <a:gd name="T27" fmla="*/ 17 h 30"/>
                <a:gd name="T28" fmla="*/ 310 w 1068"/>
                <a:gd name="T29" fmla="*/ 17 h 30"/>
                <a:gd name="T30" fmla="*/ 352 w 1068"/>
                <a:gd name="T31" fmla="*/ 17 h 30"/>
                <a:gd name="T32" fmla="*/ 381 w 1068"/>
                <a:gd name="T33" fmla="*/ 17 h 30"/>
                <a:gd name="T34" fmla="*/ 404 w 1068"/>
                <a:gd name="T35" fmla="*/ 17 h 30"/>
                <a:gd name="T36" fmla="*/ 422 w 1068"/>
                <a:gd name="T37" fmla="*/ 17 h 30"/>
                <a:gd name="T38" fmla="*/ 438 w 1068"/>
                <a:gd name="T39" fmla="*/ 17 h 30"/>
                <a:gd name="T40" fmla="*/ 452 w 1068"/>
                <a:gd name="T41" fmla="*/ 17 h 30"/>
                <a:gd name="T42" fmla="*/ 464 w 1068"/>
                <a:gd name="T43" fmla="*/ 17 h 30"/>
                <a:gd name="T44" fmla="*/ 546 w 1068"/>
                <a:gd name="T45" fmla="*/ 17 h 30"/>
                <a:gd name="T46" fmla="*/ 587 w 1068"/>
                <a:gd name="T47" fmla="*/ 17 h 30"/>
                <a:gd name="T48" fmla="*/ 617 w 1068"/>
                <a:gd name="T49" fmla="*/ 17 h 30"/>
                <a:gd name="T50" fmla="*/ 640 w 1068"/>
                <a:gd name="T51" fmla="*/ 17 h 30"/>
                <a:gd name="T52" fmla="*/ 658 w 1068"/>
                <a:gd name="T53" fmla="*/ 17 h 30"/>
                <a:gd name="T54" fmla="*/ 674 w 1068"/>
                <a:gd name="T55" fmla="*/ 17 h 30"/>
                <a:gd name="T56" fmla="*/ 688 w 1068"/>
                <a:gd name="T57" fmla="*/ 17 h 30"/>
                <a:gd name="T58" fmla="*/ 700 w 1068"/>
                <a:gd name="T59" fmla="*/ 17 h 30"/>
                <a:gd name="T60" fmla="*/ 781 w 1068"/>
                <a:gd name="T61" fmla="*/ 17 h 30"/>
                <a:gd name="T62" fmla="*/ 823 w 1068"/>
                <a:gd name="T63" fmla="*/ 17 h 30"/>
                <a:gd name="T64" fmla="*/ 853 w 1068"/>
                <a:gd name="T65" fmla="*/ 17 h 30"/>
                <a:gd name="T66" fmla="*/ 875 w 1068"/>
                <a:gd name="T67" fmla="*/ 17 h 30"/>
                <a:gd name="T68" fmla="*/ 894 w 1068"/>
                <a:gd name="T69" fmla="*/ 17 h 30"/>
                <a:gd name="T70" fmla="*/ 910 w 1068"/>
                <a:gd name="T71" fmla="*/ 17 h 30"/>
                <a:gd name="T72" fmla="*/ 923 w 1068"/>
                <a:gd name="T73" fmla="*/ 17 h 30"/>
                <a:gd name="T74" fmla="*/ 936 w 1068"/>
                <a:gd name="T75" fmla="*/ 17 h 30"/>
                <a:gd name="T76" fmla="*/ 1017 w 1068"/>
                <a:gd name="T77" fmla="*/ 17 h 30"/>
                <a:gd name="T78" fmla="*/ 1059 w 1068"/>
                <a:gd name="T79"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8" h="30">
                  <a:moveTo>
                    <a:pt x="0" y="0"/>
                  </a:moveTo>
                  <a:lnTo>
                    <a:pt x="1068" y="0"/>
                  </a:lnTo>
                  <a:moveTo>
                    <a:pt x="3" y="0"/>
                  </a:moveTo>
                  <a:lnTo>
                    <a:pt x="3" y="30"/>
                  </a:lnTo>
                  <a:moveTo>
                    <a:pt x="239" y="0"/>
                  </a:moveTo>
                  <a:lnTo>
                    <a:pt x="239" y="30"/>
                  </a:lnTo>
                  <a:moveTo>
                    <a:pt x="475" y="0"/>
                  </a:moveTo>
                  <a:lnTo>
                    <a:pt x="475" y="30"/>
                  </a:lnTo>
                  <a:moveTo>
                    <a:pt x="711" y="0"/>
                  </a:moveTo>
                  <a:lnTo>
                    <a:pt x="711" y="30"/>
                  </a:lnTo>
                  <a:moveTo>
                    <a:pt x="946" y="0"/>
                  </a:moveTo>
                  <a:lnTo>
                    <a:pt x="946" y="30"/>
                  </a:lnTo>
                  <a:moveTo>
                    <a:pt x="74" y="0"/>
                  </a:moveTo>
                  <a:lnTo>
                    <a:pt x="74" y="17"/>
                  </a:lnTo>
                  <a:moveTo>
                    <a:pt x="116" y="0"/>
                  </a:moveTo>
                  <a:lnTo>
                    <a:pt x="116" y="17"/>
                  </a:lnTo>
                  <a:moveTo>
                    <a:pt x="145" y="0"/>
                  </a:moveTo>
                  <a:lnTo>
                    <a:pt x="145" y="17"/>
                  </a:lnTo>
                  <a:moveTo>
                    <a:pt x="168" y="0"/>
                  </a:moveTo>
                  <a:lnTo>
                    <a:pt x="168" y="17"/>
                  </a:lnTo>
                  <a:moveTo>
                    <a:pt x="187" y="0"/>
                  </a:moveTo>
                  <a:lnTo>
                    <a:pt x="187" y="17"/>
                  </a:lnTo>
                  <a:moveTo>
                    <a:pt x="203" y="0"/>
                  </a:moveTo>
                  <a:lnTo>
                    <a:pt x="203" y="17"/>
                  </a:lnTo>
                  <a:moveTo>
                    <a:pt x="216" y="0"/>
                  </a:moveTo>
                  <a:lnTo>
                    <a:pt x="216" y="17"/>
                  </a:lnTo>
                  <a:moveTo>
                    <a:pt x="229" y="0"/>
                  </a:moveTo>
                  <a:lnTo>
                    <a:pt x="229" y="17"/>
                  </a:lnTo>
                  <a:moveTo>
                    <a:pt x="310" y="0"/>
                  </a:moveTo>
                  <a:lnTo>
                    <a:pt x="310" y="17"/>
                  </a:lnTo>
                  <a:moveTo>
                    <a:pt x="352" y="0"/>
                  </a:moveTo>
                  <a:lnTo>
                    <a:pt x="352" y="17"/>
                  </a:lnTo>
                  <a:moveTo>
                    <a:pt x="381" y="0"/>
                  </a:moveTo>
                  <a:lnTo>
                    <a:pt x="381" y="17"/>
                  </a:lnTo>
                  <a:moveTo>
                    <a:pt x="404" y="0"/>
                  </a:moveTo>
                  <a:lnTo>
                    <a:pt x="404" y="17"/>
                  </a:lnTo>
                  <a:moveTo>
                    <a:pt x="422" y="0"/>
                  </a:moveTo>
                  <a:lnTo>
                    <a:pt x="422" y="17"/>
                  </a:lnTo>
                  <a:moveTo>
                    <a:pt x="438" y="0"/>
                  </a:moveTo>
                  <a:lnTo>
                    <a:pt x="438" y="17"/>
                  </a:lnTo>
                  <a:moveTo>
                    <a:pt x="452" y="0"/>
                  </a:moveTo>
                  <a:lnTo>
                    <a:pt x="452" y="17"/>
                  </a:lnTo>
                  <a:moveTo>
                    <a:pt x="464" y="0"/>
                  </a:moveTo>
                  <a:lnTo>
                    <a:pt x="464" y="17"/>
                  </a:lnTo>
                  <a:moveTo>
                    <a:pt x="546" y="0"/>
                  </a:moveTo>
                  <a:lnTo>
                    <a:pt x="546" y="17"/>
                  </a:lnTo>
                  <a:moveTo>
                    <a:pt x="587" y="0"/>
                  </a:moveTo>
                  <a:lnTo>
                    <a:pt x="587" y="17"/>
                  </a:lnTo>
                  <a:moveTo>
                    <a:pt x="617" y="0"/>
                  </a:moveTo>
                  <a:lnTo>
                    <a:pt x="617" y="17"/>
                  </a:lnTo>
                  <a:moveTo>
                    <a:pt x="640" y="0"/>
                  </a:moveTo>
                  <a:lnTo>
                    <a:pt x="640" y="17"/>
                  </a:lnTo>
                  <a:moveTo>
                    <a:pt x="658" y="0"/>
                  </a:moveTo>
                  <a:lnTo>
                    <a:pt x="658" y="17"/>
                  </a:lnTo>
                  <a:moveTo>
                    <a:pt x="674" y="0"/>
                  </a:moveTo>
                  <a:lnTo>
                    <a:pt x="674" y="17"/>
                  </a:lnTo>
                  <a:moveTo>
                    <a:pt x="688" y="0"/>
                  </a:moveTo>
                  <a:lnTo>
                    <a:pt x="688" y="17"/>
                  </a:lnTo>
                  <a:moveTo>
                    <a:pt x="700" y="0"/>
                  </a:moveTo>
                  <a:lnTo>
                    <a:pt x="700" y="17"/>
                  </a:lnTo>
                  <a:moveTo>
                    <a:pt x="781" y="0"/>
                  </a:moveTo>
                  <a:lnTo>
                    <a:pt x="781" y="17"/>
                  </a:lnTo>
                  <a:moveTo>
                    <a:pt x="823" y="0"/>
                  </a:moveTo>
                  <a:lnTo>
                    <a:pt x="823" y="17"/>
                  </a:lnTo>
                  <a:moveTo>
                    <a:pt x="853" y="0"/>
                  </a:moveTo>
                  <a:lnTo>
                    <a:pt x="853" y="17"/>
                  </a:lnTo>
                  <a:moveTo>
                    <a:pt x="875" y="0"/>
                  </a:moveTo>
                  <a:lnTo>
                    <a:pt x="875" y="17"/>
                  </a:lnTo>
                  <a:moveTo>
                    <a:pt x="894" y="0"/>
                  </a:moveTo>
                  <a:lnTo>
                    <a:pt x="894" y="17"/>
                  </a:lnTo>
                  <a:moveTo>
                    <a:pt x="910" y="0"/>
                  </a:moveTo>
                  <a:lnTo>
                    <a:pt x="910" y="17"/>
                  </a:lnTo>
                  <a:moveTo>
                    <a:pt x="923" y="0"/>
                  </a:moveTo>
                  <a:lnTo>
                    <a:pt x="923" y="17"/>
                  </a:lnTo>
                  <a:moveTo>
                    <a:pt x="936" y="0"/>
                  </a:moveTo>
                  <a:lnTo>
                    <a:pt x="936" y="17"/>
                  </a:lnTo>
                  <a:moveTo>
                    <a:pt x="1017" y="0"/>
                  </a:moveTo>
                  <a:lnTo>
                    <a:pt x="1017" y="17"/>
                  </a:lnTo>
                  <a:moveTo>
                    <a:pt x="1059" y="0"/>
                  </a:moveTo>
                  <a:lnTo>
                    <a:pt x="1059" y="17"/>
                  </a:lnTo>
                </a:path>
              </a:pathLst>
            </a:custGeom>
            <a:noFill/>
            <a:ln w="111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19" name="Rectangle 1955"/>
            <p:cNvSpPr>
              <a:spLocks noChangeArrowheads="1"/>
            </p:cNvSpPr>
            <p:nvPr/>
          </p:nvSpPr>
          <p:spPr bwMode="auto">
            <a:xfrm>
              <a:off x="4091617" y="4453620"/>
              <a:ext cx="4328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a:solidFill>
                    <a:srgbClr val="000000"/>
                  </a:solidFill>
                  <a:cs typeface="Arial" panose="020B0604020202020204" pitchFamily="34" charset="0"/>
                </a:rPr>
                <a:t>0</a:t>
              </a:r>
              <a:endParaRPr lang="en-US" altLang="en-US" sz="600" dirty="0">
                <a:cs typeface="Arial" panose="020B0604020202020204" pitchFamily="34" charset="0"/>
              </a:endParaRPr>
            </a:p>
          </p:txBody>
        </p:sp>
        <p:sp>
          <p:nvSpPr>
            <p:cNvPr id="2220" name="Rectangle 1956"/>
            <p:cNvSpPr>
              <a:spLocks noChangeArrowheads="1"/>
            </p:cNvSpPr>
            <p:nvPr/>
          </p:nvSpPr>
          <p:spPr bwMode="auto">
            <a:xfrm>
              <a:off x="4049747" y="4244071"/>
              <a:ext cx="8656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20</a:t>
              </a:r>
              <a:endParaRPr lang="en-US" altLang="en-US" sz="600">
                <a:cs typeface="Arial" panose="020B0604020202020204" pitchFamily="34" charset="0"/>
              </a:endParaRPr>
            </a:p>
          </p:txBody>
        </p:sp>
        <p:sp>
          <p:nvSpPr>
            <p:cNvPr id="2221" name="Rectangle 1957"/>
            <p:cNvSpPr>
              <a:spLocks noChangeArrowheads="1"/>
            </p:cNvSpPr>
            <p:nvPr/>
          </p:nvSpPr>
          <p:spPr bwMode="auto">
            <a:xfrm>
              <a:off x="4049747" y="4035999"/>
              <a:ext cx="8656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40</a:t>
              </a:r>
              <a:endParaRPr lang="en-US" altLang="en-US" sz="600">
                <a:cs typeface="Arial" panose="020B0604020202020204" pitchFamily="34" charset="0"/>
              </a:endParaRPr>
            </a:p>
          </p:txBody>
        </p:sp>
        <p:sp>
          <p:nvSpPr>
            <p:cNvPr id="2222" name="Rectangle 1958"/>
            <p:cNvSpPr>
              <a:spLocks noChangeArrowheads="1"/>
            </p:cNvSpPr>
            <p:nvPr/>
          </p:nvSpPr>
          <p:spPr bwMode="auto">
            <a:xfrm>
              <a:off x="4049747" y="3826451"/>
              <a:ext cx="8656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60</a:t>
              </a:r>
              <a:endParaRPr lang="en-US" altLang="en-US" sz="600">
                <a:cs typeface="Arial" panose="020B0604020202020204" pitchFamily="34" charset="0"/>
              </a:endParaRPr>
            </a:p>
          </p:txBody>
        </p:sp>
        <p:sp>
          <p:nvSpPr>
            <p:cNvPr id="2223" name="Rectangle 1959"/>
            <p:cNvSpPr>
              <a:spLocks noChangeArrowheads="1"/>
            </p:cNvSpPr>
            <p:nvPr/>
          </p:nvSpPr>
          <p:spPr bwMode="auto">
            <a:xfrm>
              <a:off x="4049747" y="3618379"/>
              <a:ext cx="8656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80</a:t>
              </a:r>
              <a:endParaRPr lang="en-US" altLang="en-US" sz="600">
                <a:cs typeface="Arial" panose="020B0604020202020204" pitchFamily="34" charset="0"/>
              </a:endParaRPr>
            </a:p>
          </p:txBody>
        </p:sp>
        <p:sp>
          <p:nvSpPr>
            <p:cNvPr id="2224" name="Rectangle 1960"/>
            <p:cNvSpPr>
              <a:spLocks noChangeArrowheads="1"/>
            </p:cNvSpPr>
            <p:nvPr/>
          </p:nvSpPr>
          <p:spPr bwMode="auto">
            <a:xfrm>
              <a:off x="4006430" y="3408831"/>
              <a:ext cx="1298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a:solidFill>
                    <a:srgbClr val="000000"/>
                  </a:solidFill>
                  <a:cs typeface="Arial" panose="020B0604020202020204" pitchFamily="34" charset="0"/>
                </a:rPr>
                <a:t>100</a:t>
              </a:r>
              <a:endParaRPr lang="en-US" altLang="en-US" sz="600" dirty="0">
                <a:cs typeface="Arial" panose="020B0604020202020204" pitchFamily="34" charset="0"/>
              </a:endParaRPr>
            </a:p>
          </p:txBody>
        </p:sp>
        <p:sp>
          <p:nvSpPr>
            <p:cNvPr id="2225" name="Freeform 1961"/>
            <p:cNvSpPr>
              <a:spLocks noEditPoints="1"/>
            </p:cNvSpPr>
            <p:nvPr/>
          </p:nvSpPr>
          <p:spPr bwMode="auto">
            <a:xfrm>
              <a:off x="4200362" y="3467899"/>
              <a:ext cx="43316" cy="1055119"/>
            </a:xfrm>
            <a:custGeom>
              <a:avLst/>
              <a:gdLst>
                <a:gd name="T0" fmla="*/ 30 w 30"/>
                <a:gd name="T1" fmla="*/ 715 h 715"/>
                <a:gd name="T2" fmla="*/ 30 w 30"/>
                <a:gd name="T3" fmla="*/ 0 h 715"/>
                <a:gd name="T4" fmla="*/ 30 w 30"/>
                <a:gd name="T5" fmla="*/ 711 h 715"/>
                <a:gd name="T6" fmla="*/ 0 w 30"/>
                <a:gd name="T7" fmla="*/ 711 h 715"/>
                <a:gd name="T8" fmla="*/ 30 w 30"/>
                <a:gd name="T9" fmla="*/ 570 h 715"/>
                <a:gd name="T10" fmla="*/ 0 w 30"/>
                <a:gd name="T11" fmla="*/ 570 h 715"/>
                <a:gd name="T12" fmla="*/ 30 w 30"/>
                <a:gd name="T13" fmla="*/ 428 h 715"/>
                <a:gd name="T14" fmla="*/ 0 w 30"/>
                <a:gd name="T15" fmla="*/ 428 h 715"/>
                <a:gd name="T16" fmla="*/ 30 w 30"/>
                <a:gd name="T17" fmla="*/ 287 h 715"/>
                <a:gd name="T18" fmla="*/ 0 w 30"/>
                <a:gd name="T19" fmla="*/ 287 h 715"/>
                <a:gd name="T20" fmla="*/ 30 w 30"/>
                <a:gd name="T21" fmla="*/ 145 h 715"/>
                <a:gd name="T22" fmla="*/ 0 w 30"/>
                <a:gd name="T23" fmla="*/ 145 h 715"/>
                <a:gd name="T24" fmla="*/ 30 w 30"/>
                <a:gd name="T25" fmla="*/ 4 h 715"/>
                <a:gd name="T26" fmla="*/ 0 w 30"/>
                <a:gd name="T27" fmla="*/ 4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715">
                  <a:moveTo>
                    <a:pt x="30" y="715"/>
                  </a:moveTo>
                  <a:lnTo>
                    <a:pt x="30" y="0"/>
                  </a:lnTo>
                  <a:moveTo>
                    <a:pt x="30" y="711"/>
                  </a:moveTo>
                  <a:lnTo>
                    <a:pt x="0" y="711"/>
                  </a:lnTo>
                  <a:moveTo>
                    <a:pt x="30" y="570"/>
                  </a:moveTo>
                  <a:lnTo>
                    <a:pt x="0" y="570"/>
                  </a:lnTo>
                  <a:moveTo>
                    <a:pt x="30" y="428"/>
                  </a:moveTo>
                  <a:lnTo>
                    <a:pt x="0" y="428"/>
                  </a:lnTo>
                  <a:moveTo>
                    <a:pt x="30" y="287"/>
                  </a:moveTo>
                  <a:lnTo>
                    <a:pt x="0" y="287"/>
                  </a:lnTo>
                  <a:moveTo>
                    <a:pt x="30" y="145"/>
                  </a:moveTo>
                  <a:lnTo>
                    <a:pt x="0" y="145"/>
                  </a:lnTo>
                  <a:moveTo>
                    <a:pt x="30" y="4"/>
                  </a:moveTo>
                  <a:lnTo>
                    <a:pt x="0" y="4"/>
                  </a:lnTo>
                </a:path>
              </a:pathLst>
            </a:custGeom>
            <a:noFill/>
            <a:ln w="111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26" name="Freeform 1962"/>
            <p:cNvSpPr>
              <a:spLocks/>
            </p:cNvSpPr>
            <p:nvPr/>
          </p:nvSpPr>
          <p:spPr bwMode="auto">
            <a:xfrm>
              <a:off x="4481912" y="3798453"/>
              <a:ext cx="1123316" cy="543054"/>
            </a:xfrm>
            <a:custGeom>
              <a:avLst/>
              <a:gdLst>
                <a:gd name="T0" fmla="*/ 8 w 778"/>
                <a:gd name="T1" fmla="*/ 3 h 368"/>
                <a:gd name="T2" fmla="*/ 23 w 778"/>
                <a:gd name="T3" fmla="*/ 11 h 368"/>
                <a:gd name="T4" fmla="*/ 35 w 778"/>
                <a:gd name="T5" fmla="*/ 16 h 368"/>
                <a:gd name="T6" fmla="*/ 51 w 778"/>
                <a:gd name="T7" fmla="*/ 24 h 368"/>
                <a:gd name="T8" fmla="*/ 62 w 778"/>
                <a:gd name="T9" fmla="*/ 29 h 368"/>
                <a:gd name="T10" fmla="*/ 78 w 778"/>
                <a:gd name="T11" fmla="*/ 36 h 368"/>
                <a:gd name="T12" fmla="*/ 89 w 778"/>
                <a:gd name="T13" fmla="*/ 42 h 368"/>
                <a:gd name="T14" fmla="*/ 105 w 778"/>
                <a:gd name="T15" fmla="*/ 49 h 368"/>
                <a:gd name="T16" fmla="*/ 117 w 778"/>
                <a:gd name="T17" fmla="*/ 55 h 368"/>
                <a:gd name="T18" fmla="*/ 132 w 778"/>
                <a:gd name="T19" fmla="*/ 62 h 368"/>
                <a:gd name="T20" fmla="*/ 144 w 778"/>
                <a:gd name="T21" fmla="*/ 68 h 368"/>
                <a:gd name="T22" fmla="*/ 160 w 778"/>
                <a:gd name="T23" fmla="*/ 75 h 368"/>
                <a:gd name="T24" fmla="*/ 171 w 778"/>
                <a:gd name="T25" fmla="*/ 81 h 368"/>
                <a:gd name="T26" fmla="*/ 187 w 778"/>
                <a:gd name="T27" fmla="*/ 88 h 368"/>
                <a:gd name="T28" fmla="*/ 198 w 778"/>
                <a:gd name="T29" fmla="*/ 94 h 368"/>
                <a:gd name="T30" fmla="*/ 214 w 778"/>
                <a:gd name="T31" fmla="*/ 101 h 368"/>
                <a:gd name="T32" fmla="*/ 226 w 778"/>
                <a:gd name="T33" fmla="*/ 106 h 368"/>
                <a:gd name="T34" fmla="*/ 241 w 778"/>
                <a:gd name="T35" fmla="*/ 114 h 368"/>
                <a:gd name="T36" fmla="*/ 253 w 778"/>
                <a:gd name="T37" fmla="*/ 119 h 368"/>
                <a:gd name="T38" fmla="*/ 269 w 778"/>
                <a:gd name="T39" fmla="*/ 127 h 368"/>
                <a:gd name="T40" fmla="*/ 280 w 778"/>
                <a:gd name="T41" fmla="*/ 132 h 368"/>
                <a:gd name="T42" fmla="*/ 296 w 778"/>
                <a:gd name="T43" fmla="*/ 139 h 368"/>
                <a:gd name="T44" fmla="*/ 307 w 778"/>
                <a:gd name="T45" fmla="*/ 145 h 368"/>
                <a:gd name="T46" fmla="*/ 323 w 778"/>
                <a:gd name="T47" fmla="*/ 152 h 368"/>
                <a:gd name="T48" fmla="*/ 335 w 778"/>
                <a:gd name="T49" fmla="*/ 158 h 368"/>
                <a:gd name="T50" fmla="*/ 350 w 778"/>
                <a:gd name="T51" fmla="*/ 165 h 368"/>
                <a:gd name="T52" fmla="*/ 362 w 778"/>
                <a:gd name="T53" fmla="*/ 171 h 368"/>
                <a:gd name="T54" fmla="*/ 377 w 778"/>
                <a:gd name="T55" fmla="*/ 178 h 368"/>
                <a:gd name="T56" fmla="*/ 389 w 778"/>
                <a:gd name="T57" fmla="*/ 184 h 368"/>
                <a:gd name="T58" fmla="*/ 405 w 778"/>
                <a:gd name="T59" fmla="*/ 191 h 368"/>
                <a:gd name="T60" fmla="*/ 416 w 778"/>
                <a:gd name="T61" fmla="*/ 197 h 368"/>
                <a:gd name="T62" fmla="*/ 432 w 778"/>
                <a:gd name="T63" fmla="*/ 204 h 368"/>
                <a:gd name="T64" fmla="*/ 444 w 778"/>
                <a:gd name="T65" fmla="*/ 210 h 368"/>
                <a:gd name="T66" fmla="*/ 459 w 778"/>
                <a:gd name="T67" fmla="*/ 217 h 368"/>
                <a:gd name="T68" fmla="*/ 471 w 778"/>
                <a:gd name="T69" fmla="*/ 223 h 368"/>
                <a:gd name="T70" fmla="*/ 486 w 778"/>
                <a:gd name="T71" fmla="*/ 230 h 368"/>
                <a:gd name="T72" fmla="*/ 498 w 778"/>
                <a:gd name="T73" fmla="*/ 236 h 368"/>
                <a:gd name="T74" fmla="*/ 514 w 778"/>
                <a:gd name="T75" fmla="*/ 243 h 368"/>
                <a:gd name="T76" fmla="*/ 525 w 778"/>
                <a:gd name="T77" fmla="*/ 249 h 368"/>
                <a:gd name="T78" fmla="*/ 541 w 778"/>
                <a:gd name="T79" fmla="*/ 256 h 368"/>
                <a:gd name="T80" fmla="*/ 553 w 778"/>
                <a:gd name="T81" fmla="*/ 261 h 368"/>
                <a:gd name="T82" fmla="*/ 568 w 778"/>
                <a:gd name="T83" fmla="*/ 269 h 368"/>
                <a:gd name="T84" fmla="*/ 580 w 778"/>
                <a:gd name="T85" fmla="*/ 274 h 368"/>
                <a:gd name="T86" fmla="*/ 595 w 778"/>
                <a:gd name="T87" fmla="*/ 282 h 368"/>
                <a:gd name="T88" fmla="*/ 607 w 778"/>
                <a:gd name="T89" fmla="*/ 287 h 368"/>
                <a:gd name="T90" fmla="*/ 622 w 778"/>
                <a:gd name="T91" fmla="*/ 294 h 368"/>
                <a:gd name="T92" fmla="*/ 634 w 778"/>
                <a:gd name="T93" fmla="*/ 300 h 368"/>
                <a:gd name="T94" fmla="*/ 650 w 778"/>
                <a:gd name="T95" fmla="*/ 307 h 368"/>
                <a:gd name="T96" fmla="*/ 661 w 778"/>
                <a:gd name="T97" fmla="*/ 313 h 368"/>
                <a:gd name="T98" fmla="*/ 677 w 778"/>
                <a:gd name="T99" fmla="*/ 320 h 368"/>
                <a:gd name="T100" fmla="*/ 689 w 778"/>
                <a:gd name="T101" fmla="*/ 326 h 368"/>
                <a:gd name="T102" fmla="*/ 704 w 778"/>
                <a:gd name="T103" fmla="*/ 333 h 368"/>
                <a:gd name="T104" fmla="*/ 716 w 778"/>
                <a:gd name="T105" fmla="*/ 339 h 368"/>
                <a:gd name="T106" fmla="*/ 731 w 778"/>
                <a:gd name="T107" fmla="*/ 346 h 368"/>
                <a:gd name="T108" fmla="*/ 743 w 778"/>
                <a:gd name="T109" fmla="*/ 352 h 368"/>
                <a:gd name="T110" fmla="*/ 758 w 778"/>
                <a:gd name="T111" fmla="*/ 359 h 368"/>
                <a:gd name="T112" fmla="*/ 770 w 778"/>
                <a:gd name="T113" fmla="*/ 3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8" h="368">
                  <a:moveTo>
                    <a:pt x="0" y="0"/>
                  </a:moveTo>
                  <a:lnTo>
                    <a:pt x="0" y="0"/>
                  </a:lnTo>
                  <a:lnTo>
                    <a:pt x="0" y="0"/>
                  </a:lnTo>
                  <a:lnTo>
                    <a:pt x="4" y="2"/>
                  </a:lnTo>
                  <a:lnTo>
                    <a:pt x="4" y="2"/>
                  </a:lnTo>
                  <a:lnTo>
                    <a:pt x="8" y="3"/>
                  </a:lnTo>
                  <a:lnTo>
                    <a:pt x="8" y="3"/>
                  </a:lnTo>
                  <a:lnTo>
                    <a:pt x="12" y="5"/>
                  </a:lnTo>
                  <a:lnTo>
                    <a:pt x="12" y="5"/>
                  </a:lnTo>
                  <a:lnTo>
                    <a:pt x="15" y="7"/>
                  </a:lnTo>
                  <a:lnTo>
                    <a:pt x="15" y="7"/>
                  </a:lnTo>
                  <a:lnTo>
                    <a:pt x="19" y="9"/>
                  </a:lnTo>
                  <a:lnTo>
                    <a:pt x="19" y="9"/>
                  </a:lnTo>
                  <a:lnTo>
                    <a:pt x="23" y="11"/>
                  </a:lnTo>
                  <a:lnTo>
                    <a:pt x="23" y="11"/>
                  </a:lnTo>
                  <a:lnTo>
                    <a:pt x="27" y="13"/>
                  </a:lnTo>
                  <a:lnTo>
                    <a:pt x="27" y="13"/>
                  </a:lnTo>
                  <a:lnTo>
                    <a:pt x="31" y="15"/>
                  </a:lnTo>
                  <a:lnTo>
                    <a:pt x="31" y="15"/>
                  </a:lnTo>
                  <a:lnTo>
                    <a:pt x="35" y="16"/>
                  </a:lnTo>
                  <a:lnTo>
                    <a:pt x="35" y="16"/>
                  </a:lnTo>
                  <a:lnTo>
                    <a:pt x="39" y="18"/>
                  </a:lnTo>
                  <a:lnTo>
                    <a:pt x="39" y="18"/>
                  </a:lnTo>
                  <a:lnTo>
                    <a:pt x="43" y="20"/>
                  </a:lnTo>
                  <a:lnTo>
                    <a:pt x="43" y="20"/>
                  </a:lnTo>
                  <a:lnTo>
                    <a:pt x="46" y="22"/>
                  </a:lnTo>
                  <a:lnTo>
                    <a:pt x="46" y="22"/>
                  </a:lnTo>
                  <a:lnTo>
                    <a:pt x="51" y="24"/>
                  </a:lnTo>
                  <a:lnTo>
                    <a:pt x="51" y="24"/>
                  </a:lnTo>
                  <a:lnTo>
                    <a:pt x="55" y="26"/>
                  </a:lnTo>
                  <a:lnTo>
                    <a:pt x="55" y="26"/>
                  </a:lnTo>
                  <a:lnTo>
                    <a:pt x="58" y="28"/>
                  </a:lnTo>
                  <a:lnTo>
                    <a:pt x="58" y="28"/>
                  </a:lnTo>
                  <a:lnTo>
                    <a:pt x="62" y="29"/>
                  </a:lnTo>
                  <a:lnTo>
                    <a:pt x="62" y="29"/>
                  </a:lnTo>
                  <a:lnTo>
                    <a:pt x="66" y="31"/>
                  </a:lnTo>
                  <a:lnTo>
                    <a:pt x="66" y="31"/>
                  </a:lnTo>
                  <a:lnTo>
                    <a:pt x="70" y="33"/>
                  </a:lnTo>
                  <a:lnTo>
                    <a:pt x="70" y="33"/>
                  </a:lnTo>
                  <a:lnTo>
                    <a:pt x="74" y="35"/>
                  </a:lnTo>
                  <a:lnTo>
                    <a:pt x="74" y="35"/>
                  </a:lnTo>
                  <a:lnTo>
                    <a:pt x="78" y="36"/>
                  </a:lnTo>
                  <a:lnTo>
                    <a:pt x="78" y="36"/>
                  </a:lnTo>
                  <a:lnTo>
                    <a:pt x="82" y="39"/>
                  </a:lnTo>
                  <a:lnTo>
                    <a:pt x="82" y="39"/>
                  </a:lnTo>
                  <a:lnTo>
                    <a:pt x="85" y="40"/>
                  </a:lnTo>
                  <a:lnTo>
                    <a:pt x="85" y="40"/>
                  </a:lnTo>
                  <a:lnTo>
                    <a:pt x="89" y="42"/>
                  </a:lnTo>
                  <a:lnTo>
                    <a:pt x="89" y="42"/>
                  </a:lnTo>
                  <a:lnTo>
                    <a:pt x="94" y="44"/>
                  </a:lnTo>
                  <a:lnTo>
                    <a:pt x="94" y="44"/>
                  </a:lnTo>
                  <a:lnTo>
                    <a:pt x="97" y="46"/>
                  </a:lnTo>
                  <a:lnTo>
                    <a:pt x="97" y="46"/>
                  </a:lnTo>
                  <a:lnTo>
                    <a:pt x="101" y="48"/>
                  </a:lnTo>
                  <a:lnTo>
                    <a:pt x="101" y="48"/>
                  </a:lnTo>
                  <a:lnTo>
                    <a:pt x="105" y="49"/>
                  </a:lnTo>
                  <a:lnTo>
                    <a:pt x="105" y="49"/>
                  </a:lnTo>
                  <a:lnTo>
                    <a:pt x="109" y="51"/>
                  </a:lnTo>
                  <a:lnTo>
                    <a:pt x="109" y="51"/>
                  </a:lnTo>
                  <a:lnTo>
                    <a:pt x="113" y="53"/>
                  </a:lnTo>
                  <a:lnTo>
                    <a:pt x="113" y="53"/>
                  </a:lnTo>
                  <a:lnTo>
                    <a:pt x="117" y="55"/>
                  </a:lnTo>
                  <a:lnTo>
                    <a:pt x="117" y="55"/>
                  </a:lnTo>
                  <a:lnTo>
                    <a:pt x="121" y="57"/>
                  </a:lnTo>
                  <a:lnTo>
                    <a:pt x="121" y="57"/>
                  </a:lnTo>
                  <a:lnTo>
                    <a:pt x="124" y="59"/>
                  </a:lnTo>
                  <a:lnTo>
                    <a:pt x="124" y="59"/>
                  </a:lnTo>
                  <a:lnTo>
                    <a:pt x="128" y="61"/>
                  </a:lnTo>
                  <a:lnTo>
                    <a:pt x="128" y="61"/>
                  </a:lnTo>
                  <a:lnTo>
                    <a:pt x="132" y="62"/>
                  </a:lnTo>
                  <a:lnTo>
                    <a:pt x="132" y="62"/>
                  </a:lnTo>
                  <a:lnTo>
                    <a:pt x="136" y="64"/>
                  </a:lnTo>
                  <a:lnTo>
                    <a:pt x="136" y="64"/>
                  </a:lnTo>
                  <a:lnTo>
                    <a:pt x="140" y="66"/>
                  </a:lnTo>
                  <a:lnTo>
                    <a:pt x="140" y="66"/>
                  </a:lnTo>
                  <a:lnTo>
                    <a:pt x="144" y="68"/>
                  </a:lnTo>
                  <a:lnTo>
                    <a:pt x="144" y="68"/>
                  </a:lnTo>
                  <a:lnTo>
                    <a:pt x="148" y="70"/>
                  </a:lnTo>
                  <a:lnTo>
                    <a:pt x="148" y="70"/>
                  </a:lnTo>
                  <a:lnTo>
                    <a:pt x="152" y="72"/>
                  </a:lnTo>
                  <a:lnTo>
                    <a:pt x="152" y="72"/>
                  </a:lnTo>
                  <a:lnTo>
                    <a:pt x="155" y="73"/>
                  </a:lnTo>
                  <a:lnTo>
                    <a:pt x="155" y="73"/>
                  </a:lnTo>
                  <a:lnTo>
                    <a:pt x="160" y="75"/>
                  </a:lnTo>
                  <a:lnTo>
                    <a:pt x="160" y="75"/>
                  </a:lnTo>
                  <a:lnTo>
                    <a:pt x="163" y="77"/>
                  </a:lnTo>
                  <a:lnTo>
                    <a:pt x="163" y="77"/>
                  </a:lnTo>
                  <a:lnTo>
                    <a:pt x="167" y="79"/>
                  </a:lnTo>
                  <a:lnTo>
                    <a:pt x="167" y="79"/>
                  </a:lnTo>
                  <a:lnTo>
                    <a:pt x="171" y="81"/>
                  </a:lnTo>
                  <a:lnTo>
                    <a:pt x="171" y="81"/>
                  </a:lnTo>
                  <a:lnTo>
                    <a:pt x="175" y="83"/>
                  </a:lnTo>
                  <a:lnTo>
                    <a:pt x="175" y="83"/>
                  </a:lnTo>
                  <a:lnTo>
                    <a:pt x="179" y="85"/>
                  </a:lnTo>
                  <a:lnTo>
                    <a:pt x="179" y="85"/>
                  </a:lnTo>
                  <a:lnTo>
                    <a:pt x="183" y="86"/>
                  </a:lnTo>
                  <a:lnTo>
                    <a:pt x="183" y="86"/>
                  </a:lnTo>
                  <a:lnTo>
                    <a:pt x="187" y="88"/>
                  </a:lnTo>
                  <a:lnTo>
                    <a:pt x="187" y="88"/>
                  </a:lnTo>
                  <a:lnTo>
                    <a:pt x="191" y="90"/>
                  </a:lnTo>
                  <a:lnTo>
                    <a:pt x="191" y="90"/>
                  </a:lnTo>
                  <a:lnTo>
                    <a:pt x="194" y="92"/>
                  </a:lnTo>
                  <a:lnTo>
                    <a:pt x="194" y="92"/>
                  </a:lnTo>
                  <a:lnTo>
                    <a:pt x="198" y="94"/>
                  </a:lnTo>
                  <a:lnTo>
                    <a:pt x="198" y="94"/>
                  </a:lnTo>
                  <a:lnTo>
                    <a:pt x="202" y="95"/>
                  </a:lnTo>
                  <a:lnTo>
                    <a:pt x="202" y="95"/>
                  </a:lnTo>
                  <a:lnTo>
                    <a:pt x="206" y="98"/>
                  </a:lnTo>
                  <a:lnTo>
                    <a:pt x="206" y="98"/>
                  </a:lnTo>
                  <a:lnTo>
                    <a:pt x="210" y="99"/>
                  </a:lnTo>
                  <a:lnTo>
                    <a:pt x="210" y="99"/>
                  </a:lnTo>
                  <a:lnTo>
                    <a:pt x="214" y="101"/>
                  </a:lnTo>
                  <a:lnTo>
                    <a:pt x="214" y="101"/>
                  </a:lnTo>
                  <a:lnTo>
                    <a:pt x="218" y="103"/>
                  </a:lnTo>
                  <a:lnTo>
                    <a:pt x="218" y="103"/>
                  </a:lnTo>
                  <a:lnTo>
                    <a:pt x="221" y="105"/>
                  </a:lnTo>
                  <a:lnTo>
                    <a:pt x="221" y="105"/>
                  </a:lnTo>
                  <a:lnTo>
                    <a:pt x="226" y="106"/>
                  </a:lnTo>
                  <a:lnTo>
                    <a:pt x="226" y="106"/>
                  </a:lnTo>
                  <a:lnTo>
                    <a:pt x="230" y="108"/>
                  </a:lnTo>
                  <a:lnTo>
                    <a:pt x="230" y="108"/>
                  </a:lnTo>
                  <a:lnTo>
                    <a:pt x="233" y="110"/>
                  </a:lnTo>
                  <a:lnTo>
                    <a:pt x="233" y="110"/>
                  </a:lnTo>
                  <a:lnTo>
                    <a:pt x="237" y="112"/>
                  </a:lnTo>
                  <a:lnTo>
                    <a:pt x="237" y="112"/>
                  </a:lnTo>
                  <a:lnTo>
                    <a:pt x="241" y="114"/>
                  </a:lnTo>
                  <a:lnTo>
                    <a:pt x="241" y="114"/>
                  </a:lnTo>
                  <a:lnTo>
                    <a:pt x="245" y="116"/>
                  </a:lnTo>
                  <a:lnTo>
                    <a:pt x="245" y="116"/>
                  </a:lnTo>
                  <a:lnTo>
                    <a:pt x="249" y="118"/>
                  </a:lnTo>
                  <a:lnTo>
                    <a:pt x="249" y="118"/>
                  </a:lnTo>
                  <a:lnTo>
                    <a:pt x="253" y="119"/>
                  </a:lnTo>
                  <a:lnTo>
                    <a:pt x="253" y="119"/>
                  </a:lnTo>
                  <a:lnTo>
                    <a:pt x="257" y="121"/>
                  </a:lnTo>
                  <a:lnTo>
                    <a:pt x="257" y="121"/>
                  </a:lnTo>
                  <a:lnTo>
                    <a:pt x="260" y="123"/>
                  </a:lnTo>
                  <a:lnTo>
                    <a:pt x="260" y="123"/>
                  </a:lnTo>
                  <a:lnTo>
                    <a:pt x="264" y="125"/>
                  </a:lnTo>
                  <a:lnTo>
                    <a:pt x="264" y="125"/>
                  </a:lnTo>
                  <a:lnTo>
                    <a:pt x="269" y="127"/>
                  </a:lnTo>
                  <a:lnTo>
                    <a:pt x="269" y="127"/>
                  </a:lnTo>
                  <a:lnTo>
                    <a:pt x="272" y="129"/>
                  </a:lnTo>
                  <a:lnTo>
                    <a:pt x="272" y="129"/>
                  </a:lnTo>
                  <a:lnTo>
                    <a:pt x="276" y="131"/>
                  </a:lnTo>
                  <a:lnTo>
                    <a:pt x="276" y="131"/>
                  </a:lnTo>
                  <a:lnTo>
                    <a:pt x="280" y="132"/>
                  </a:lnTo>
                  <a:lnTo>
                    <a:pt x="280" y="132"/>
                  </a:lnTo>
                  <a:lnTo>
                    <a:pt x="284" y="134"/>
                  </a:lnTo>
                  <a:lnTo>
                    <a:pt x="284" y="134"/>
                  </a:lnTo>
                  <a:lnTo>
                    <a:pt x="288" y="136"/>
                  </a:lnTo>
                  <a:lnTo>
                    <a:pt x="288" y="136"/>
                  </a:lnTo>
                  <a:lnTo>
                    <a:pt x="292" y="138"/>
                  </a:lnTo>
                  <a:lnTo>
                    <a:pt x="292" y="138"/>
                  </a:lnTo>
                  <a:lnTo>
                    <a:pt x="296" y="139"/>
                  </a:lnTo>
                  <a:lnTo>
                    <a:pt x="296" y="139"/>
                  </a:lnTo>
                  <a:lnTo>
                    <a:pt x="299" y="142"/>
                  </a:lnTo>
                  <a:lnTo>
                    <a:pt x="299" y="142"/>
                  </a:lnTo>
                  <a:lnTo>
                    <a:pt x="303" y="144"/>
                  </a:lnTo>
                  <a:lnTo>
                    <a:pt x="303" y="144"/>
                  </a:lnTo>
                  <a:lnTo>
                    <a:pt x="307" y="145"/>
                  </a:lnTo>
                  <a:lnTo>
                    <a:pt x="307" y="145"/>
                  </a:lnTo>
                  <a:lnTo>
                    <a:pt x="311" y="147"/>
                  </a:lnTo>
                  <a:lnTo>
                    <a:pt x="311" y="147"/>
                  </a:lnTo>
                  <a:lnTo>
                    <a:pt x="315" y="149"/>
                  </a:lnTo>
                  <a:lnTo>
                    <a:pt x="315" y="149"/>
                  </a:lnTo>
                  <a:lnTo>
                    <a:pt x="319" y="151"/>
                  </a:lnTo>
                  <a:lnTo>
                    <a:pt x="319" y="151"/>
                  </a:lnTo>
                  <a:lnTo>
                    <a:pt x="323" y="152"/>
                  </a:lnTo>
                  <a:lnTo>
                    <a:pt x="323" y="152"/>
                  </a:lnTo>
                  <a:lnTo>
                    <a:pt x="327" y="154"/>
                  </a:lnTo>
                  <a:lnTo>
                    <a:pt x="327" y="154"/>
                  </a:lnTo>
                  <a:lnTo>
                    <a:pt x="330" y="157"/>
                  </a:lnTo>
                  <a:lnTo>
                    <a:pt x="330" y="157"/>
                  </a:lnTo>
                  <a:lnTo>
                    <a:pt x="335" y="158"/>
                  </a:lnTo>
                  <a:lnTo>
                    <a:pt x="335" y="158"/>
                  </a:lnTo>
                  <a:lnTo>
                    <a:pt x="338" y="160"/>
                  </a:lnTo>
                  <a:lnTo>
                    <a:pt x="338" y="160"/>
                  </a:lnTo>
                  <a:lnTo>
                    <a:pt x="342" y="162"/>
                  </a:lnTo>
                  <a:lnTo>
                    <a:pt x="342" y="162"/>
                  </a:lnTo>
                  <a:lnTo>
                    <a:pt x="346" y="164"/>
                  </a:lnTo>
                  <a:lnTo>
                    <a:pt x="346" y="164"/>
                  </a:lnTo>
                  <a:lnTo>
                    <a:pt x="350" y="165"/>
                  </a:lnTo>
                  <a:lnTo>
                    <a:pt x="350" y="165"/>
                  </a:lnTo>
                  <a:lnTo>
                    <a:pt x="354" y="167"/>
                  </a:lnTo>
                  <a:lnTo>
                    <a:pt x="354" y="167"/>
                  </a:lnTo>
                  <a:lnTo>
                    <a:pt x="358" y="169"/>
                  </a:lnTo>
                  <a:lnTo>
                    <a:pt x="358" y="169"/>
                  </a:lnTo>
                  <a:lnTo>
                    <a:pt x="362" y="171"/>
                  </a:lnTo>
                  <a:lnTo>
                    <a:pt x="362" y="171"/>
                  </a:lnTo>
                  <a:lnTo>
                    <a:pt x="366" y="173"/>
                  </a:lnTo>
                  <a:lnTo>
                    <a:pt x="366" y="173"/>
                  </a:lnTo>
                  <a:lnTo>
                    <a:pt x="369" y="175"/>
                  </a:lnTo>
                  <a:lnTo>
                    <a:pt x="369" y="175"/>
                  </a:lnTo>
                  <a:lnTo>
                    <a:pt x="373" y="177"/>
                  </a:lnTo>
                  <a:lnTo>
                    <a:pt x="373" y="177"/>
                  </a:lnTo>
                  <a:lnTo>
                    <a:pt x="377" y="178"/>
                  </a:lnTo>
                  <a:lnTo>
                    <a:pt x="377" y="178"/>
                  </a:lnTo>
                  <a:lnTo>
                    <a:pt x="381" y="180"/>
                  </a:lnTo>
                  <a:lnTo>
                    <a:pt x="381" y="180"/>
                  </a:lnTo>
                  <a:lnTo>
                    <a:pt x="385" y="182"/>
                  </a:lnTo>
                  <a:lnTo>
                    <a:pt x="385" y="182"/>
                  </a:lnTo>
                  <a:lnTo>
                    <a:pt x="389" y="184"/>
                  </a:lnTo>
                  <a:lnTo>
                    <a:pt x="389" y="184"/>
                  </a:lnTo>
                  <a:lnTo>
                    <a:pt x="393" y="185"/>
                  </a:lnTo>
                  <a:lnTo>
                    <a:pt x="393" y="185"/>
                  </a:lnTo>
                  <a:lnTo>
                    <a:pt x="396" y="188"/>
                  </a:lnTo>
                  <a:lnTo>
                    <a:pt x="396" y="188"/>
                  </a:lnTo>
                  <a:lnTo>
                    <a:pt x="401" y="190"/>
                  </a:lnTo>
                  <a:lnTo>
                    <a:pt x="401" y="190"/>
                  </a:lnTo>
                  <a:lnTo>
                    <a:pt x="405" y="191"/>
                  </a:lnTo>
                  <a:lnTo>
                    <a:pt x="405" y="191"/>
                  </a:lnTo>
                  <a:lnTo>
                    <a:pt x="408" y="193"/>
                  </a:lnTo>
                  <a:lnTo>
                    <a:pt x="408" y="193"/>
                  </a:lnTo>
                  <a:lnTo>
                    <a:pt x="412" y="195"/>
                  </a:lnTo>
                  <a:lnTo>
                    <a:pt x="412" y="195"/>
                  </a:lnTo>
                  <a:lnTo>
                    <a:pt x="416" y="197"/>
                  </a:lnTo>
                  <a:lnTo>
                    <a:pt x="416" y="197"/>
                  </a:lnTo>
                  <a:lnTo>
                    <a:pt x="420" y="198"/>
                  </a:lnTo>
                  <a:lnTo>
                    <a:pt x="420" y="198"/>
                  </a:lnTo>
                  <a:lnTo>
                    <a:pt x="424" y="200"/>
                  </a:lnTo>
                  <a:lnTo>
                    <a:pt x="424" y="200"/>
                  </a:lnTo>
                  <a:lnTo>
                    <a:pt x="428" y="203"/>
                  </a:lnTo>
                  <a:lnTo>
                    <a:pt x="428" y="203"/>
                  </a:lnTo>
                  <a:lnTo>
                    <a:pt x="432" y="204"/>
                  </a:lnTo>
                  <a:lnTo>
                    <a:pt x="432" y="204"/>
                  </a:lnTo>
                  <a:lnTo>
                    <a:pt x="436" y="206"/>
                  </a:lnTo>
                  <a:lnTo>
                    <a:pt x="436" y="206"/>
                  </a:lnTo>
                  <a:lnTo>
                    <a:pt x="439" y="208"/>
                  </a:lnTo>
                  <a:lnTo>
                    <a:pt x="439" y="208"/>
                  </a:lnTo>
                  <a:lnTo>
                    <a:pt x="444" y="210"/>
                  </a:lnTo>
                  <a:lnTo>
                    <a:pt x="444" y="210"/>
                  </a:lnTo>
                  <a:lnTo>
                    <a:pt x="447" y="211"/>
                  </a:lnTo>
                  <a:lnTo>
                    <a:pt x="447" y="211"/>
                  </a:lnTo>
                  <a:lnTo>
                    <a:pt x="451" y="213"/>
                  </a:lnTo>
                  <a:lnTo>
                    <a:pt x="451" y="213"/>
                  </a:lnTo>
                  <a:lnTo>
                    <a:pt x="455" y="215"/>
                  </a:lnTo>
                  <a:lnTo>
                    <a:pt x="455" y="215"/>
                  </a:lnTo>
                  <a:lnTo>
                    <a:pt x="459" y="217"/>
                  </a:lnTo>
                  <a:lnTo>
                    <a:pt x="459" y="217"/>
                  </a:lnTo>
                  <a:lnTo>
                    <a:pt x="463" y="219"/>
                  </a:lnTo>
                  <a:lnTo>
                    <a:pt x="463" y="219"/>
                  </a:lnTo>
                  <a:lnTo>
                    <a:pt x="467" y="221"/>
                  </a:lnTo>
                  <a:lnTo>
                    <a:pt x="467" y="221"/>
                  </a:lnTo>
                  <a:lnTo>
                    <a:pt x="471" y="223"/>
                  </a:lnTo>
                  <a:lnTo>
                    <a:pt x="471" y="223"/>
                  </a:lnTo>
                  <a:lnTo>
                    <a:pt x="475" y="224"/>
                  </a:lnTo>
                  <a:lnTo>
                    <a:pt x="475" y="224"/>
                  </a:lnTo>
                  <a:lnTo>
                    <a:pt x="478" y="226"/>
                  </a:lnTo>
                  <a:lnTo>
                    <a:pt x="478" y="226"/>
                  </a:lnTo>
                  <a:lnTo>
                    <a:pt x="482" y="228"/>
                  </a:lnTo>
                  <a:lnTo>
                    <a:pt x="482" y="228"/>
                  </a:lnTo>
                  <a:lnTo>
                    <a:pt x="486" y="230"/>
                  </a:lnTo>
                  <a:lnTo>
                    <a:pt x="486" y="230"/>
                  </a:lnTo>
                  <a:lnTo>
                    <a:pt x="490" y="232"/>
                  </a:lnTo>
                  <a:lnTo>
                    <a:pt x="490" y="232"/>
                  </a:lnTo>
                  <a:lnTo>
                    <a:pt x="494" y="234"/>
                  </a:lnTo>
                  <a:lnTo>
                    <a:pt x="494" y="234"/>
                  </a:lnTo>
                  <a:lnTo>
                    <a:pt x="498" y="236"/>
                  </a:lnTo>
                  <a:lnTo>
                    <a:pt x="498" y="236"/>
                  </a:lnTo>
                  <a:lnTo>
                    <a:pt x="502" y="237"/>
                  </a:lnTo>
                  <a:lnTo>
                    <a:pt x="502" y="237"/>
                  </a:lnTo>
                  <a:lnTo>
                    <a:pt x="505" y="239"/>
                  </a:lnTo>
                  <a:lnTo>
                    <a:pt x="505" y="239"/>
                  </a:lnTo>
                  <a:lnTo>
                    <a:pt x="510" y="241"/>
                  </a:lnTo>
                  <a:lnTo>
                    <a:pt x="510" y="241"/>
                  </a:lnTo>
                  <a:lnTo>
                    <a:pt x="514" y="243"/>
                  </a:lnTo>
                  <a:lnTo>
                    <a:pt x="514" y="243"/>
                  </a:lnTo>
                  <a:lnTo>
                    <a:pt x="517" y="244"/>
                  </a:lnTo>
                  <a:lnTo>
                    <a:pt x="517" y="244"/>
                  </a:lnTo>
                  <a:lnTo>
                    <a:pt x="521" y="247"/>
                  </a:lnTo>
                  <a:lnTo>
                    <a:pt x="521" y="247"/>
                  </a:lnTo>
                  <a:lnTo>
                    <a:pt x="525" y="249"/>
                  </a:lnTo>
                  <a:lnTo>
                    <a:pt x="525" y="249"/>
                  </a:lnTo>
                  <a:lnTo>
                    <a:pt x="529" y="250"/>
                  </a:lnTo>
                  <a:lnTo>
                    <a:pt x="529" y="250"/>
                  </a:lnTo>
                  <a:lnTo>
                    <a:pt x="533" y="252"/>
                  </a:lnTo>
                  <a:lnTo>
                    <a:pt x="533" y="252"/>
                  </a:lnTo>
                  <a:lnTo>
                    <a:pt x="537" y="254"/>
                  </a:lnTo>
                  <a:lnTo>
                    <a:pt x="537" y="254"/>
                  </a:lnTo>
                  <a:lnTo>
                    <a:pt x="541" y="256"/>
                  </a:lnTo>
                  <a:lnTo>
                    <a:pt x="541" y="256"/>
                  </a:lnTo>
                  <a:lnTo>
                    <a:pt x="544" y="257"/>
                  </a:lnTo>
                  <a:lnTo>
                    <a:pt x="544" y="257"/>
                  </a:lnTo>
                  <a:lnTo>
                    <a:pt x="548" y="259"/>
                  </a:lnTo>
                  <a:lnTo>
                    <a:pt x="548" y="259"/>
                  </a:lnTo>
                  <a:lnTo>
                    <a:pt x="553" y="261"/>
                  </a:lnTo>
                  <a:lnTo>
                    <a:pt x="553" y="261"/>
                  </a:lnTo>
                  <a:lnTo>
                    <a:pt x="556" y="263"/>
                  </a:lnTo>
                  <a:lnTo>
                    <a:pt x="556" y="263"/>
                  </a:lnTo>
                  <a:lnTo>
                    <a:pt x="560" y="265"/>
                  </a:lnTo>
                  <a:lnTo>
                    <a:pt x="560" y="265"/>
                  </a:lnTo>
                  <a:lnTo>
                    <a:pt x="564" y="267"/>
                  </a:lnTo>
                  <a:lnTo>
                    <a:pt x="564" y="267"/>
                  </a:lnTo>
                  <a:lnTo>
                    <a:pt x="568" y="269"/>
                  </a:lnTo>
                  <a:lnTo>
                    <a:pt x="568" y="269"/>
                  </a:lnTo>
                  <a:lnTo>
                    <a:pt x="572" y="270"/>
                  </a:lnTo>
                  <a:lnTo>
                    <a:pt x="572" y="270"/>
                  </a:lnTo>
                  <a:lnTo>
                    <a:pt x="576" y="272"/>
                  </a:lnTo>
                  <a:lnTo>
                    <a:pt x="576" y="272"/>
                  </a:lnTo>
                  <a:lnTo>
                    <a:pt x="580" y="274"/>
                  </a:lnTo>
                  <a:lnTo>
                    <a:pt x="580" y="274"/>
                  </a:lnTo>
                  <a:lnTo>
                    <a:pt x="583" y="276"/>
                  </a:lnTo>
                  <a:lnTo>
                    <a:pt x="583" y="276"/>
                  </a:lnTo>
                  <a:lnTo>
                    <a:pt x="587" y="278"/>
                  </a:lnTo>
                  <a:lnTo>
                    <a:pt x="587" y="278"/>
                  </a:lnTo>
                  <a:lnTo>
                    <a:pt x="591" y="280"/>
                  </a:lnTo>
                  <a:lnTo>
                    <a:pt x="591" y="280"/>
                  </a:lnTo>
                  <a:lnTo>
                    <a:pt x="595" y="282"/>
                  </a:lnTo>
                  <a:lnTo>
                    <a:pt x="595" y="282"/>
                  </a:lnTo>
                  <a:lnTo>
                    <a:pt x="599" y="283"/>
                  </a:lnTo>
                  <a:lnTo>
                    <a:pt x="599" y="283"/>
                  </a:lnTo>
                  <a:lnTo>
                    <a:pt x="603" y="285"/>
                  </a:lnTo>
                  <a:lnTo>
                    <a:pt x="603" y="285"/>
                  </a:lnTo>
                  <a:lnTo>
                    <a:pt x="607" y="287"/>
                  </a:lnTo>
                  <a:lnTo>
                    <a:pt x="607" y="287"/>
                  </a:lnTo>
                  <a:lnTo>
                    <a:pt x="611" y="289"/>
                  </a:lnTo>
                  <a:lnTo>
                    <a:pt x="611" y="289"/>
                  </a:lnTo>
                  <a:lnTo>
                    <a:pt x="614" y="291"/>
                  </a:lnTo>
                  <a:lnTo>
                    <a:pt x="614" y="291"/>
                  </a:lnTo>
                  <a:lnTo>
                    <a:pt x="619" y="293"/>
                  </a:lnTo>
                  <a:lnTo>
                    <a:pt x="619" y="293"/>
                  </a:lnTo>
                  <a:lnTo>
                    <a:pt x="622" y="294"/>
                  </a:lnTo>
                  <a:lnTo>
                    <a:pt x="622" y="294"/>
                  </a:lnTo>
                  <a:lnTo>
                    <a:pt x="626" y="296"/>
                  </a:lnTo>
                  <a:lnTo>
                    <a:pt x="626" y="296"/>
                  </a:lnTo>
                  <a:lnTo>
                    <a:pt x="630" y="298"/>
                  </a:lnTo>
                  <a:lnTo>
                    <a:pt x="630" y="298"/>
                  </a:lnTo>
                  <a:lnTo>
                    <a:pt x="634" y="300"/>
                  </a:lnTo>
                  <a:lnTo>
                    <a:pt x="634" y="300"/>
                  </a:lnTo>
                  <a:lnTo>
                    <a:pt x="638" y="302"/>
                  </a:lnTo>
                  <a:lnTo>
                    <a:pt x="638" y="302"/>
                  </a:lnTo>
                  <a:lnTo>
                    <a:pt x="642" y="303"/>
                  </a:lnTo>
                  <a:lnTo>
                    <a:pt x="642" y="303"/>
                  </a:lnTo>
                  <a:lnTo>
                    <a:pt x="646" y="306"/>
                  </a:lnTo>
                  <a:lnTo>
                    <a:pt x="646" y="306"/>
                  </a:lnTo>
                  <a:lnTo>
                    <a:pt x="650" y="307"/>
                  </a:lnTo>
                  <a:lnTo>
                    <a:pt x="650" y="307"/>
                  </a:lnTo>
                  <a:lnTo>
                    <a:pt x="653" y="309"/>
                  </a:lnTo>
                  <a:lnTo>
                    <a:pt x="653" y="309"/>
                  </a:lnTo>
                  <a:lnTo>
                    <a:pt x="657" y="311"/>
                  </a:lnTo>
                  <a:lnTo>
                    <a:pt x="657" y="311"/>
                  </a:lnTo>
                  <a:lnTo>
                    <a:pt x="661" y="313"/>
                  </a:lnTo>
                  <a:lnTo>
                    <a:pt x="661" y="313"/>
                  </a:lnTo>
                  <a:lnTo>
                    <a:pt x="665" y="315"/>
                  </a:lnTo>
                  <a:lnTo>
                    <a:pt x="665" y="315"/>
                  </a:lnTo>
                  <a:lnTo>
                    <a:pt x="669" y="316"/>
                  </a:lnTo>
                  <a:lnTo>
                    <a:pt x="669" y="316"/>
                  </a:lnTo>
                  <a:lnTo>
                    <a:pt x="673" y="318"/>
                  </a:lnTo>
                  <a:lnTo>
                    <a:pt x="673" y="318"/>
                  </a:lnTo>
                  <a:lnTo>
                    <a:pt x="677" y="320"/>
                  </a:lnTo>
                  <a:lnTo>
                    <a:pt x="677" y="320"/>
                  </a:lnTo>
                  <a:lnTo>
                    <a:pt x="680" y="322"/>
                  </a:lnTo>
                  <a:lnTo>
                    <a:pt x="680" y="322"/>
                  </a:lnTo>
                  <a:lnTo>
                    <a:pt x="685" y="324"/>
                  </a:lnTo>
                  <a:lnTo>
                    <a:pt x="685" y="324"/>
                  </a:lnTo>
                  <a:lnTo>
                    <a:pt x="689" y="326"/>
                  </a:lnTo>
                  <a:lnTo>
                    <a:pt x="689" y="326"/>
                  </a:lnTo>
                  <a:lnTo>
                    <a:pt x="692" y="327"/>
                  </a:lnTo>
                  <a:lnTo>
                    <a:pt x="692" y="327"/>
                  </a:lnTo>
                  <a:lnTo>
                    <a:pt x="696" y="329"/>
                  </a:lnTo>
                  <a:lnTo>
                    <a:pt x="696" y="329"/>
                  </a:lnTo>
                  <a:lnTo>
                    <a:pt x="700" y="331"/>
                  </a:lnTo>
                  <a:lnTo>
                    <a:pt x="700" y="331"/>
                  </a:lnTo>
                  <a:lnTo>
                    <a:pt x="704" y="333"/>
                  </a:lnTo>
                  <a:lnTo>
                    <a:pt x="704" y="333"/>
                  </a:lnTo>
                  <a:lnTo>
                    <a:pt x="708" y="335"/>
                  </a:lnTo>
                  <a:lnTo>
                    <a:pt x="708" y="335"/>
                  </a:lnTo>
                  <a:lnTo>
                    <a:pt x="712" y="337"/>
                  </a:lnTo>
                  <a:lnTo>
                    <a:pt x="712" y="337"/>
                  </a:lnTo>
                  <a:lnTo>
                    <a:pt x="716" y="339"/>
                  </a:lnTo>
                  <a:lnTo>
                    <a:pt x="716" y="339"/>
                  </a:lnTo>
                  <a:lnTo>
                    <a:pt x="719" y="340"/>
                  </a:lnTo>
                  <a:lnTo>
                    <a:pt x="719" y="340"/>
                  </a:lnTo>
                  <a:lnTo>
                    <a:pt x="723" y="342"/>
                  </a:lnTo>
                  <a:lnTo>
                    <a:pt x="723" y="342"/>
                  </a:lnTo>
                  <a:lnTo>
                    <a:pt x="728" y="344"/>
                  </a:lnTo>
                  <a:lnTo>
                    <a:pt x="728" y="344"/>
                  </a:lnTo>
                  <a:lnTo>
                    <a:pt x="731" y="346"/>
                  </a:lnTo>
                  <a:lnTo>
                    <a:pt x="731" y="346"/>
                  </a:lnTo>
                  <a:lnTo>
                    <a:pt x="735" y="348"/>
                  </a:lnTo>
                  <a:lnTo>
                    <a:pt x="735" y="348"/>
                  </a:lnTo>
                  <a:lnTo>
                    <a:pt x="739" y="350"/>
                  </a:lnTo>
                  <a:lnTo>
                    <a:pt x="739" y="350"/>
                  </a:lnTo>
                  <a:lnTo>
                    <a:pt x="743" y="352"/>
                  </a:lnTo>
                  <a:lnTo>
                    <a:pt x="743" y="352"/>
                  </a:lnTo>
                  <a:lnTo>
                    <a:pt x="747" y="353"/>
                  </a:lnTo>
                  <a:lnTo>
                    <a:pt x="747" y="353"/>
                  </a:lnTo>
                  <a:lnTo>
                    <a:pt x="751" y="355"/>
                  </a:lnTo>
                  <a:lnTo>
                    <a:pt x="751" y="355"/>
                  </a:lnTo>
                  <a:lnTo>
                    <a:pt x="755" y="357"/>
                  </a:lnTo>
                  <a:lnTo>
                    <a:pt x="755" y="357"/>
                  </a:lnTo>
                  <a:lnTo>
                    <a:pt x="758" y="359"/>
                  </a:lnTo>
                  <a:lnTo>
                    <a:pt x="758" y="359"/>
                  </a:lnTo>
                  <a:lnTo>
                    <a:pt x="762" y="360"/>
                  </a:lnTo>
                  <a:lnTo>
                    <a:pt x="762" y="360"/>
                  </a:lnTo>
                  <a:lnTo>
                    <a:pt x="766" y="362"/>
                  </a:lnTo>
                  <a:lnTo>
                    <a:pt x="766" y="362"/>
                  </a:lnTo>
                  <a:lnTo>
                    <a:pt x="770" y="365"/>
                  </a:lnTo>
                  <a:lnTo>
                    <a:pt x="770" y="365"/>
                  </a:lnTo>
                  <a:lnTo>
                    <a:pt x="774" y="366"/>
                  </a:lnTo>
                  <a:lnTo>
                    <a:pt x="774" y="366"/>
                  </a:lnTo>
                  <a:lnTo>
                    <a:pt x="778" y="368"/>
                  </a:lnTo>
                </a:path>
              </a:pathLst>
            </a:custGeom>
            <a:noFill/>
            <a:ln w="63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27" name="Line 1963"/>
            <p:cNvSpPr>
              <a:spLocks noChangeShapeType="1"/>
            </p:cNvSpPr>
            <p:nvPr/>
          </p:nvSpPr>
          <p:spPr bwMode="auto">
            <a:xfrm>
              <a:off x="4925174" y="4021283"/>
              <a:ext cx="0" cy="7378"/>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28" name="Line 1964"/>
            <p:cNvSpPr>
              <a:spLocks noChangeShapeType="1"/>
            </p:cNvSpPr>
            <p:nvPr/>
          </p:nvSpPr>
          <p:spPr bwMode="auto">
            <a:xfrm flipV="1">
              <a:off x="4925174" y="4069981"/>
              <a:ext cx="0" cy="8854"/>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29" name="Line 1965"/>
            <p:cNvSpPr>
              <a:spLocks noChangeShapeType="1"/>
            </p:cNvSpPr>
            <p:nvPr/>
          </p:nvSpPr>
          <p:spPr bwMode="auto">
            <a:xfrm>
              <a:off x="4904960" y="4021283"/>
              <a:ext cx="40428"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0" name="Line 1966"/>
            <p:cNvSpPr>
              <a:spLocks noChangeShapeType="1"/>
            </p:cNvSpPr>
            <p:nvPr/>
          </p:nvSpPr>
          <p:spPr bwMode="auto">
            <a:xfrm>
              <a:off x="4904960" y="4078835"/>
              <a:ext cx="40428"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1" name="Line 1967"/>
            <p:cNvSpPr>
              <a:spLocks noChangeShapeType="1"/>
            </p:cNvSpPr>
            <p:nvPr/>
          </p:nvSpPr>
          <p:spPr bwMode="auto">
            <a:xfrm>
              <a:off x="4584426" y="3820589"/>
              <a:ext cx="0" cy="5903"/>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2" name="Line 1968"/>
            <p:cNvSpPr>
              <a:spLocks noChangeShapeType="1"/>
            </p:cNvSpPr>
            <p:nvPr/>
          </p:nvSpPr>
          <p:spPr bwMode="auto">
            <a:xfrm flipV="1">
              <a:off x="4584426" y="3867811"/>
              <a:ext cx="0" cy="5903"/>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3" name="Line 1969"/>
            <p:cNvSpPr>
              <a:spLocks noChangeShapeType="1"/>
            </p:cNvSpPr>
            <p:nvPr/>
          </p:nvSpPr>
          <p:spPr bwMode="auto">
            <a:xfrm>
              <a:off x="4564212" y="3820589"/>
              <a:ext cx="40428"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4" name="Line 1970"/>
            <p:cNvSpPr>
              <a:spLocks noChangeShapeType="1"/>
            </p:cNvSpPr>
            <p:nvPr/>
          </p:nvSpPr>
          <p:spPr bwMode="auto">
            <a:xfrm>
              <a:off x="4564212" y="3873714"/>
              <a:ext cx="40428"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5" name="Line 1971"/>
            <p:cNvSpPr>
              <a:spLocks noChangeShapeType="1"/>
            </p:cNvSpPr>
            <p:nvPr/>
          </p:nvSpPr>
          <p:spPr bwMode="auto">
            <a:xfrm>
              <a:off x="4481912" y="3714339"/>
              <a:ext cx="0" cy="13281"/>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6" name="Line 1972"/>
            <p:cNvSpPr>
              <a:spLocks noChangeShapeType="1"/>
            </p:cNvSpPr>
            <p:nvPr/>
          </p:nvSpPr>
          <p:spPr bwMode="auto">
            <a:xfrm flipV="1">
              <a:off x="4481912" y="3768940"/>
              <a:ext cx="0" cy="13281"/>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7" name="Line 1973"/>
            <p:cNvSpPr>
              <a:spLocks noChangeShapeType="1"/>
            </p:cNvSpPr>
            <p:nvPr/>
          </p:nvSpPr>
          <p:spPr bwMode="auto">
            <a:xfrm>
              <a:off x="4461698" y="3714339"/>
              <a:ext cx="40428"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8" name="Line 1974"/>
            <p:cNvSpPr>
              <a:spLocks noChangeShapeType="1"/>
            </p:cNvSpPr>
            <p:nvPr/>
          </p:nvSpPr>
          <p:spPr bwMode="auto">
            <a:xfrm>
              <a:off x="4461698" y="3782221"/>
              <a:ext cx="40428"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39" name="Freeform 1975"/>
            <p:cNvSpPr>
              <a:spLocks/>
            </p:cNvSpPr>
            <p:nvPr/>
          </p:nvSpPr>
          <p:spPr bwMode="auto">
            <a:xfrm>
              <a:off x="5585014" y="4229355"/>
              <a:ext cx="40428" cy="41319"/>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40" name="Freeform 1976"/>
            <p:cNvSpPr>
              <a:spLocks/>
            </p:cNvSpPr>
            <p:nvPr/>
          </p:nvSpPr>
          <p:spPr bwMode="auto">
            <a:xfrm>
              <a:off x="5244265" y="4195414"/>
              <a:ext cx="41872" cy="41319"/>
            </a:xfrm>
            <a:custGeom>
              <a:avLst/>
              <a:gdLst>
                <a:gd name="T0" fmla="*/ 15 w 29"/>
                <a:gd name="T1" fmla="*/ 0 h 28"/>
                <a:gd name="T2" fmla="*/ 29 w 29"/>
                <a:gd name="T3" fmla="*/ 28 h 28"/>
                <a:gd name="T4" fmla="*/ 0 w 29"/>
                <a:gd name="T5" fmla="*/ 28 h 28"/>
                <a:gd name="T6" fmla="*/ 15 w 29"/>
                <a:gd name="T7" fmla="*/ 0 h 28"/>
              </a:gdLst>
              <a:ahLst/>
              <a:cxnLst>
                <a:cxn ang="0">
                  <a:pos x="T0" y="T1"/>
                </a:cxn>
                <a:cxn ang="0">
                  <a:pos x="T2" y="T3"/>
                </a:cxn>
                <a:cxn ang="0">
                  <a:pos x="T4" y="T5"/>
                </a:cxn>
                <a:cxn ang="0">
                  <a:pos x="T6" y="T7"/>
                </a:cxn>
              </a:cxnLst>
              <a:rect l="0" t="0" r="r" b="b"/>
              <a:pathLst>
                <a:path w="29" h="28">
                  <a:moveTo>
                    <a:pt x="15" y="0"/>
                  </a:moveTo>
                  <a:lnTo>
                    <a:pt x="29" y="28"/>
                  </a:lnTo>
                  <a:lnTo>
                    <a:pt x="0" y="28"/>
                  </a:lnTo>
                  <a:lnTo>
                    <a:pt x="15" y="0"/>
                  </a:lnTo>
                  <a:close/>
                </a:path>
              </a:pathLst>
            </a:cu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41" name="Freeform 1977"/>
            <p:cNvSpPr>
              <a:spLocks/>
            </p:cNvSpPr>
            <p:nvPr/>
          </p:nvSpPr>
          <p:spPr bwMode="auto">
            <a:xfrm>
              <a:off x="4904960" y="4028661"/>
              <a:ext cx="40428" cy="41319"/>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42" name="Freeform 1978"/>
            <p:cNvSpPr>
              <a:spLocks/>
            </p:cNvSpPr>
            <p:nvPr/>
          </p:nvSpPr>
          <p:spPr bwMode="auto">
            <a:xfrm>
              <a:off x="4564212" y="3826492"/>
              <a:ext cx="40428" cy="41319"/>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43" name="Freeform 1979"/>
            <p:cNvSpPr>
              <a:spLocks/>
            </p:cNvSpPr>
            <p:nvPr/>
          </p:nvSpPr>
          <p:spPr bwMode="auto">
            <a:xfrm>
              <a:off x="4461698" y="3727620"/>
              <a:ext cx="40428" cy="41319"/>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44" name="Rectangle 1980"/>
            <p:cNvSpPr>
              <a:spLocks noChangeArrowheads="1"/>
            </p:cNvSpPr>
            <p:nvPr/>
          </p:nvSpPr>
          <p:spPr bwMode="auto">
            <a:xfrm>
              <a:off x="4442452" y="4698625"/>
              <a:ext cx="87203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600" b="1" dirty="0">
                  <a:solidFill>
                    <a:srgbClr val="000000"/>
                  </a:solidFill>
                  <a:cs typeface="Arial" panose="020B0604020202020204" pitchFamily="34" charset="0"/>
                </a:rPr>
                <a:t>Copies mutant </a:t>
              </a:r>
              <a:r>
                <a:rPr lang="en-US" altLang="en-US" sz="600" b="1" dirty="0" smtClean="0">
                  <a:solidFill>
                    <a:srgbClr val="000000"/>
                  </a:solidFill>
                  <a:cs typeface="Arial" panose="020B0604020202020204" pitchFamily="34" charset="0"/>
                </a:rPr>
                <a:t>template</a:t>
              </a:r>
              <a:endParaRPr lang="en-US" altLang="en-US" sz="600" b="1" dirty="0">
                <a:solidFill>
                  <a:srgbClr val="000000"/>
                </a:solidFill>
                <a:cs typeface="Arial" panose="020B0604020202020204" pitchFamily="34" charset="0"/>
              </a:endParaRPr>
            </a:p>
          </p:txBody>
        </p:sp>
        <p:sp>
          <p:nvSpPr>
            <p:cNvPr id="2245" name="Rectangle 1981"/>
            <p:cNvSpPr>
              <a:spLocks noChangeArrowheads="1"/>
            </p:cNvSpPr>
            <p:nvPr/>
          </p:nvSpPr>
          <p:spPr bwMode="auto">
            <a:xfrm rot="16200000">
              <a:off x="3667359" y="3923536"/>
              <a:ext cx="568406" cy="14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a:solidFill>
                    <a:srgbClr val="000000"/>
                  </a:solidFill>
                  <a:cs typeface="Arial" panose="020B0604020202020204" pitchFamily="34" charset="0"/>
                </a:rPr>
                <a:t>TTP (</a:t>
              </a:r>
              <a:r>
                <a:rPr lang="en-US" altLang="en-US" sz="600" b="1" dirty="0" smtClean="0">
                  <a:solidFill>
                    <a:srgbClr val="000000"/>
                  </a:solidFill>
                  <a:cs typeface="Arial" panose="020B0604020202020204" pitchFamily="34" charset="0"/>
                </a:rPr>
                <a:t>min)</a:t>
              </a:r>
              <a:endParaRPr lang="en-US" altLang="en-US" sz="600" dirty="0">
                <a:cs typeface="Arial" panose="020B0604020202020204" pitchFamily="34" charset="0"/>
              </a:endParaRPr>
            </a:p>
          </p:txBody>
        </p:sp>
      </p:grpSp>
      <p:grpSp>
        <p:nvGrpSpPr>
          <p:cNvPr id="8" name="Group 7"/>
          <p:cNvGrpSpPr>
            <a:grpSpLocks/>
          </p:cNvGrpSpPr>
          <p:nvPr/>
        </p:nvGrpSpPr>
        <p:grpSpPr>
          <a:xfrm>
            <a:off x="3719513" y="1448514"/>
            <a:ext cx="1188000" cy="872640"/>
            <a:chOff x="3865717" y="1722766"/>
            <a:chExt cx="1898834" cy="1400544"/>
          </a:xfrm>
        </p:grpSpPr>
        <p:sp>
          <p:nvSpPr>
            <p:cNvPr id="2171" name="Rectangle 2170"/>
            <p:cNvSpPr/>
            <p:nvPr/>
          </p:nvSpPr>
          <p:spPr>
            <a:xfrm>
              <a:off x="4690687" y="1927247"/>
              <a:ext cx="945523" cy="506581"/>
            </a:xfrm>
            <a:prstGeom prst="rect">
              <a:avLst/>
            </a:prstGeom>
          </p:spPr>
          <p:txBody>
            <a:bodyPr wrap="none">
              <a:spAutoFit/>
            </a:bodyPr>
            <a:lstStyle/>
            <a:p>
              <a:pPr fontAlgn="b"/>
              <a:r>
                <a:rPr lang="en-GB" sz="800" dirty="0">
                  <a:latin typeface="Arial" panose="020B0604020202020204" pitchFamily="34" charset="0"/>
                  <a:cs typeface="Arial" panose="020B0604020202020204" pitchFamily="34" charset="0"/>
                </a:rPr>
                <a:t>R square </a:t>
              </a:r>
              <a:endParaRPr lang="en-GB" sz="800" dirty="0" smtClean="0">
                <a:latin typeface="Arial" panose="020B0604020202020204" pitchFamily="34" charset="0"/>
                <a:cs typeface="Arial" panose="020B0604020202020204" pitchFamily="34" charset="0"/>
              </a:endParaRPr>
            </a:p>
            <a:p>
              <a:pPr algn="r" fontAlgn="b"/>
              <a:r>
                <a:rPr lang="en-GB" sz="800" dirty="0" smtClean="0">
                  <a:latin typeface="Arial" panose="020B0604020202020204" pitchFamily="34" charset="0"/>
                  <a:cs typeface="Arial" panose="020B0604020202020204" pitchFamily="34" charset="0"/>
                </a:rPr>
                <a:t>0.7078</a:t>
              </a:r>
              <a:endParaRPr lang="en-GB" sz="800" dirty="0">
                <a:latin typeface="Arial" panose="020B0604020202020204" pitchFamily="34" charset="0"/>
                <a:cs typeface="Arial" panose="020B0604020202020204" pitchFamily="34" charset="0"/>
              </a:endParaRPr>
            </a:p>
          </p:txBody>
        </p:sp>
        <p:sp>
          <p:nvSpPr>
            <p:cNvPr id="2174" name="Rectangle 1907"/>
            <p:cNvSpPr>
              <a:spLocks noChangeArrowheads="1"/>
            </p:cNvSpPr>
            <p:nvPr/>
          </p:nvSpPr>
          <p:spPr bwMode="auto">
            <a:xfrm>
              <a:off x="4170842" y="2882752"/>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2</a:t>
              </a:r>
              <a:endParaRPr lang="en-US" altLang="en-US" sz="600" baseline="30000" dirty="0">
                <a:cs typeface="Arial" panose="020B0604020202020204" pitchFamily="34" charset="0"/>
              </a:endParaRPr>
            </a:p>
          </p:txBody>
        </p:sp>
        <p:sp>
          <p:nvSpPr>
            <p:cNvPr id="2176" name="Rectangle 1909"/>
            <p:cNvSpPr>
              <a:spLocks noChangeArrowheads="1"/>
            </p:cNvSpPr>
            <p:nvPr/>
          </p:nvSpPr>
          <p:spPr bwMode="auto">
            <a:xfrm>
              <a:off x="4510603" y="2882752"/>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3</a:t>
              </a:r>
              <a:endParaRPr lang="en-US" altLang="en-US" sz="600" baseline="30000" dirty="0">
                <a:cs typeface="Arial" panose="020B0604020202020204" pitchFamily="34" charset="0"/>
              </a:endParaRPr>
            </a:p>
          </p:txBody>
        </p:sp>
        <p:sp>
          <p:nvSpPr>
            <p:cNvPr id="2178" name="Rectangle 1911"/>
            <p:cNvSpPr>
              <a:spLocks noChangeArrowheads="1"/>
            </p:cNvSpPr>
            <p:nvPr/>
          </p:nvSpPr>
          <p:spPr bwMode="auto">
            <a:xfrm>
              <a:off x="4848924" y="2882752"/>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4</a:t>
              </a:r>
              <a:endParaRPr lang="en-US" altLang="en-US" sz="600" baseline="30000" dirty="0">
                <a:cs typeface="Arial" panose="020B0604020202020204" pitchFamily="34" charset="0"/>
              </a:endParaRPr>
            </a:p>
          </p:txBody>
        </p:sp>
        <p:sp>
          <p:nvSpPr>
            <p:cNvPr id="2180" name="Rectangle 1913"/>
            <p:cNvSpPr>
              <a:spLocks noChangeArrowheads="1"/>
            </p:cNvSpPr>
            <p:nvPr/>
          </p:nvSpPr>
          <p:spPr bwMode="auto">
            <a:xfrm>
              <a:off x="5188685" y="2882752"/>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5</a:t>
              </a:r>
              <a:endParaRPr lang="en-US" altLang="en-US" sz="600" baseline="30000" dirty="0">
                <a:cs typeface="Arial" panose="020B0604020202020204" pitchFamily="34" charset="0"/>
              </a:endParaRPr>
            </a:p>
          </p:txBody>
        </p:sp>
        <p:sp>
          <p:nvSpPr>
            <p:cNvPr id="2182" name="Rectangle 1915"/>
            <p:cNvSpPr>
              <a:spLocks noChangeArrowheads="1"/>
            </p:cNvSpPr>
            <p:nvPr/>
          </p:nvSpPr>
          <p:spPr bwMode="auto">
            <a:xfrm>
              <a:off x="5528446" y="2882752"/>
              <a:ext cx="11541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smtClean="0">
                  <a:solidFill>
                    <a:srgbClr val="000000"/>
                  </a:solidFill>
                  <a:cs typeface="Arial" panose="020B0604020202020204" pitchFamily="34" charset="0"/>
                </a:rPr>
                <a:t>10</a:t>
              </a:r>
              <a:r>
                <a:rPr lang="en-US" altLang="en-US" sz="600" b="1" baseline="30000" dirty="0" smtClean="0">
                  <a:solidFill>
                    <a:srgbClr val="000000"/>
                  </a:solidFill>
                  <a:cs typeface="Arial" panose="020B0604020202020204" pitchFamily="34" charset="0"/>
                </a:rPr>
                <a:t>6</a:t>
              </a:r>
              <a:endParaRPr lang="en-US" altLang="en-US" sz="600" baseline="30000" dirty="0">
                <a:cs typeface="Arial" panose="020B0604020202020204" pitchFamily="34" charset="0"/>
              </a:endParaRPr>
            </a:p>
          </p:txBody>
        </p:sp>
        <p:sp>
          <p:nvSpPr>
            <p:cNvPr id="2184" name="Freeform 1917"/>
            <p:cNvSpPr>
              <a:spLocks noEditPoints="1"/>
            </p:cNvSpPr>
            <p:nvPr/>
          </p:nvSpPr>
          <p:spPr bwMode="auto">
            <a:xfrm>
              <a:off x="4226989" y="2823724"/>
              <a:ext cx="1537562" cy="44271"/>
            </a:xfrm>
            <a:custGeom>
              <a:avLst/>
              <a:gdLst>
                <a:gd name="T0" fmla="*/ 1068 w 1068"/>
                <a:gd name="T1" fmla="*/ 0 h 30"/>
                <a:gd name="T2" fmla="*/ 3 w 1068"/>
                <a:gd name="T3" fmla="*/ 30 h 30"/>
                <a:gd name="T4" fmla="*/ 239 w 1068"/>
                <a:gd name="T5" fmla="*/ 30 h 30"/>
                <a:gd name="T6" fmla="*/ 475 w 1068"/>
                <a:gd name="T7" fmla="*/ 30 h 30"/>
                <a:gd name="T8" fmla="*/ 711 w 1068"/>
                <a:gd name="T9" fmla="*/ 30 h 30"/>
                <a:gd name="T10" fmla="*/ 946 w 1068"/>
                <a:gd name="T11" fmla="*/ 30 h 30"/>
                <a:gd name="T12" fmla="*/ 74 w 1068"/>
                <a:gd name="T13" fmla="*/ 17 h 30"/>
                <a:gd name="T14" fmla="*/ 116 w 1068"/>
                <a:gd name="T15" fmla="*/ 17 h 30"/>
                <a:gd name="T16" fmla="*/ 145 w 1068"/>
                <a:gd name="T17" fmla="*/ 17 h 30"/>
                <a:gd name="T18" fmla="*/ 168 w 1068"/>
                <a:gd name="T19" fmla="*/ 17 h 30"/>
                <a:gd name="T20" fmla="*/ 187 w 1068"/>
                <a:gd name="T21" fmla="*/ 17 h 30"/>
                <a:gd name="T22" fmla="*/ 203 w 1068"/>
                <a:gd name="T23" fmla="*/ 17 h 30"/>
                <a:gd name="T24" fmla="*/ 216 w 1068"/>
                <a:gd name="T25" fmla="*/ 17 h 30"/>
                <a:gd name="T26" fmla="*/ 229 w 1068"/>
                <a:gd name="T27" fmla="*/ 17 h 30"/>
                <a:gd name="T28" fmla="*/ 310 w 1068"/>
                <a:gd name="T29" fmla="*/ 17 h 30"/>
                <a:gd name="T30" fmla="*/ 352 w 1068"/>
                <a:gd name="T31" fmla="*/ 17 h 30"/>
                <a:gd name="T32" fmla="*/ 381 w 1068"/>
                <a:gd name="T33" fmla="*/ 17 h 30"/>
                <a:gd name="T34" fmla="*/ 404 w 1068"/>
                <a:gd name="T35" fmla="*/ 17 h 30"/>
                <a:gd name="T36" fmla="*/ 422 w 1068"/>
                <a:gd name="T37" fmla="*/ 17 h 30"/>
                <a:gd name="T38" fmla="*/ 438 w 1068"/>
                <a:gd name="T39" fmla="*/ 17 h 30"/>
                <a:gd name="T40" fmla="*/ 452 w 1068"/>
                <a:gd name="T41" fmla="*/ 17 h 30"/>
                <a:gd name="T42" fmla="*/ 464 w 1068"/>
                <a:gd name="T43" fmla="*/ 17 h 30"/>
                <a:gd name="T44" fmla="*/ 546 w 1068"/>
                <a:gd name="T45" fmla="*/ 17 h 30"/>
                <a:gd name="T46" fmla="*/ 587 w 1068"/>
                <a:gd name="T47" fmla="*/ 17 h 30"/>
                <a:gd name="T48" fmla="*/ 617 w 1068"/>
                <a:gd name="T49" fmla="*/ 17 h 30"/>
                <a:gd name="T50" fmla="*/ 640 w 1068"/>
                <a:gd name="T51" fmla="*/ 17 h 30"/>
                <a:gd name="T52" fmla="*/ 658 w 1068"/>
                <a:gd name="T53" fmla="*/ 17 h 30"/>
                <a:gd name="T54" fmla="*/ 674 w 1068"/>
                <a:gd name="T55" fmla="*/ 17 h 30"/>
                <a:gd name="T56" fmla="*/ 688 w 1068"/>
                <a:gd name="T57" fmla="*/ 17 h 30"/>
                <a:gd name="T58" fmla="*/ 700 w 1068"/>
                <a:gd name="T59" fmla="*/ 17 h 30"/>
                <a:gd name="T60" fmla="*/ 781 w 1068"/>
                <a:gd name="T61" fmla="*/ 17 h 30"/>
                <a:gd name="T62" fmla="*/ 823 w 1068"/>
                <a:gd name="T63" fmla="*/ 17 h 30"/>
                <a:gd name="T64" fmla="*/ 853 w 1068"/>
                <a:gd name="T65" fmla="*/ 17 h 30"/>
                <a:gd name="T66" fmla="*/ 875 w 1068"/>
                <a:gd name="T67" fmla="*/ 17 h 30"/>
                <a:gd name="T68" fmla="*/ 894 w 1068"/>
                <a:gd name="T69" fmla="*/ 17 h 30"/>
                <a:gd name="T70" fmla="*/ 910 w 1068"/>
                <a:gd name="T71" fmla="*/ 17 h 30"/>
                <a:gd name="T72" fmla="*/ 923 w 1068"/>
                <a:gd name="T73" fmla="*/ 17 h 30"/>
                <a:gd name="T74" fmla="*/ 936 w 1068"/>
                <a:gd name="T75" fmla="*/ 17 h 30"/>
                <a:gd name="T76" fmla="*/ 1017 w 1068"/>
                <a:gd name="T77" fmla="*/ 17 h 30"/>
                <a:gd name="T78" fmla="*/ 1059 w 1068"/>
                <a:gd name="T79"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8" h="30">
                  <a:moveTo>
                    <a:pt x="0" y="0"/>
                  </a:moveTo>
                  <a:lnTo>
                    <a:pt x="1068" y="0"/>
                  </a:lnTo>
                  <a:moveTo>
                    <a:pt x="3" y="0"/>
                  </a:moveTo>
                  <a:lnTo>
                    <a:pt x="3" y="30"/>
                  </a:lnTo>
                  <a:moveTo>
                    <a:pt x="239" y="0"/>
                  </a:moveTo>
                  <a:lnTo>
                    <a:pt x="239" y="30"/>
                  </a:lnTo>
                  <a:moveTo>
                    <a:pt x="475" y="0"/>
                  </a:moveTo>
                  <a:lnTo>
                    <a:pt x="475" y="30"/>
                  </a:lnTo>
                  <a:moveTo>
                    <a:pt x="711" y="0"/>
                  </a:moveTo>
                  <a:lnTo>
                    <a:pt x="711" y="30"/>
                  </a:lnTo>
                  <a:moveTo>
                    <a:pt x="946" y="0"/>
                  </a:moveTo>
                  <a:lnTo>
                    <a:pt x="946" y="30"/>
                  </a:lnTo>
                  <a:moveTo>
                    <a:pt x="74" y="0"/>
                  </a:moveTo>
                  <a:lnTo>
                    <a:pt x="74" y="17"/>
                  </a:lnTo>
                  <a:moveTo>
                    <a:pt x="116" y="0"/>
                  </a:moveTo>
                  <a:lnTo>
                    <a:pt x="116" y="17"/>
                  </a:lnTo>
                  <a:moveTo>
                    <a:pt x="145" y="0"/>
                  </a:moveTo>
                  <a:lnTo>
                    <a:pt x="145" y="17"/>
                  </a:lnTo>
                  <a:moveTo>
                    <a:pt x="168" y="0"/>
                  </a:moveTo>
                  <a:lnTo>
                    <a:pt x="168" y="17"/>
                  </a:lnTo>
                  <a:moveTo>
                    <a:pt x="187" y="0"/>
                  </a:moveTo>
                  <a:lnTo>
                    <a:pt x="187" y="17"/>
                  </a:lnTo>
                  <a:moveTo>
                    <a:pt x="203" y="0"/>
                  </a:moveTo>
                  <a:lnTo>
                    <a:pt x="203" y="17"/>
                  </a:lnTo>
                  <a:moveTo>
                    <a:pt x="216" y="0"/>
                  </a:moveTo>
                  <a:lnTo>
                    <a:pt x="216" y="17"/>
                  </a:lnTo>
                  <a:moveTo>
                    <a:pt x="229" y="0"/>
                  </a:moveTo>
                  <a:lnTo>
                    <a:pt x="229" y="17"/>
                  </a:lnTo>
                  <a:moveTo>
                    <a:pt x="310" y="0"/>
                  </a:moveTo>
                  <a:lnTo>
                    <a:pt x="310" y="17"/>
                  </a:lnTo>
                  <a:moveTo>
                    <a:pt x="352" y="0"/>
                  </a:moveTo>
                  <a:lnTo>
                    <a:pt x="352" y="17"/>
                  </a:lnTo>
                  <a:moveTo>
                    <a:pt x="381" y="0"/>
                  </a:moveTo>
                  <a:lnTo>
                    <a:pt x="381" y="17"/>
                  </a:lnTo>
                  <a:moveTo>
                    <a:pt x="404" y="0"/>
                  </a:moveTo>
                  <a:lnTo>
                    <a:pt x="404" y="17"/>
                  </a:lnTo>
                  <a:moveTo>
                    <a:pt x="422" y="0"/>
                  </a:moveTo>
                  <a:lnTo>
                    <a:pt x="422" y="17"/>
                  </a:lnTo>
                  <a:moveTo>
                    <a:pt x="438" y="0"/>
                  </a:moveTo>
                  <a:lnTo>
                    <a:pt x="438" y="17"/>
                  </a:lnTo>
                  <a:moveTo>
                    <a:pt x="452" y="0"/>
                  </a:moveTo>
                  <a:lnTo>
                    <a:pt x="452" y="17"/>
                  </a:lnTo>
                  <a:moveTo>
                    <a:pt x="464" y="0"/>
                  </a:moveTo>
                  <a:lnTo>
                    <a:pt x="464" y="17"/>
                  </a:lnTo>
                  <a:moveTo>
                    <a:pt x="546" y="0"/>
                  </a:moveTo>
                  <a:lnTo>
                    <a:pt x="546" y="17"/>
                  </a:lnTo>
                  <a:moveTo>
                    <a:pt x="587" y="0"/>
                  </a:moveTo>
                  <a:lnTo>
                    <a:pt x="587" y="17"/>
                  </a:lnTo>
                  <a:moveTo>
                    <a:pt x="617" y="0"/>
                  </a:moveTo>
                  <a:lnTo>
                    <a:pt x="617" y="17"/>
                  </a:lnTo>
                  <a:moveTo>
                    <a:pt x="640" y="0"/>
                  </a:moveTo>
                  <a:lnTo>
                    <a:pt x="640" y="17"/>
                  </a:lnTo>
                  <a:moveTo>
                    <a:pt x="658" y="0"/>
                  </a:moveTo>
                  <a:lnTo>
                    <a:pt x="658" y="17"/>
                  </a:lnTo>
                  <a:moveTo>
                    <a:pt x="674" y="0"/>
                  </a:moveTo>
                  <a:lnTo>
                    <a:pt x="674" y="17"/>
                  </a:lnTo>
                  <a:moveTo>
                    <a:pt x="688" y="0"/>
                  </a:moveTo>
                  <a:lnTo>
                    <a:pt x="688" y="17"/>
                  </a:lnTo>
                  <a:moveTo>
                    <a:pt x="700" y="0"/>
                  </a:moveTo>
                  <a:lnTo>
                    <a:pt x="700" y="17"/>
                  </a:lnTo>
                  <a:moveTo>
                    <a:pt x="781" y="0"/>
                  </a:moveTo>
                  <a:lnTo>
                    <a:pt x="781" y="17"/>
                  </a:lnTo>
                  <a:moveTo>
                    <a:pt x="823" y="0"/>
                  </a:moveTo>
                  <a:lnTo>
                    <a:pt x="823" y="17"/>
                  </a:lnTo>
                  <a:moveTo>
                    <a:pt x="853" y="0"/>
                  </a:moveTo>
                  <a:lnTo>
                    <a:pt x="853" y="17"/>
                  </a:lnTo>
                  <a:moveTo>
                    <a:pt x="875" y="0"/>
                  </a:moveTo>
                  <a:lnTo>
                    <a:pt x="875" y="17"/>
                  </a:lnTo>
                  <a:moveTo>
                    <a:pt x="894" y="0"/>
                  </a:moveTo>
                  <a:lnTo>
                    <a:pt x="894" y="17"/>
                  </a:lnTo>
                  <a:moveTo>
                    <a:pt x="910" y="0"/>
                  </a:moveTo>
                  <a:lnTo>
                    <a:pt x="910" y="17"/>
                  </a:lnTo>
                  <a:moveTo>
                    <a:pt x="923" y="0"/>
                  </a:moveTo>
                  <a:lnTo>
                    <a:pt x="923" y="17"/>
                  </a:lnTo>
                  <a:moveTo>
                    <a:pt x="936" y="0"/>
                  </a:moveTo>
                  <a:lnTo>
                    <a:pt x="936" y="17"/>
                  </a:lnTo>
                  <a:moveTo>
                    <a:pt x="1017" y="0"/>
                  </a:moveTo>
                  <a:lnTo>
                    <a:pt x="1017" y="17"/>
                  </a:lnTo>
                  <a:moveTo>
                    <a:pt x="1059" y="0"/>
                  </a:moveTo>
                  <a:lnTo>
                    <a:pt x="1059" y="17"/>
                  </a:lnTo>
                </a:path>
              </a:pathLst>
            </a:custGeom>
            <a:noFill/>
            <a:ln w="111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85" name="Rectangle 1918"/>
            <p:cNvSpPr>
              <a:spLocks noChangeArrowheads="1"/>
            </p:cNvSpPr>
            <p:nvPr/>
          </p:nvSpPr>
          <p:spPr bwMode="auto">
            <a:xfrm>
              <a:off x="4081392" y="2760177"/>
              <a:ext cx="4328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0</a:t>
              </a:r>
              <a:endParaRPr lang="en-US" altLang="en-US" sz="600">
                <a:cs typeface="Arial" panose="020B0604020202020204" pitchFamily="34" charset="0"/>
              </a:endParaRPr>
            </a:p>
          </p:txBody>
        </p:sp>
        <p:sp>
          <p:nvSpPr>
            <p:cNvPr id="2186" name="Rectangle 1919"/>
            <p:cNvSpPr>
              <a:spLocks noChangeArrowheads="1"/>
            </p:cNvSpPr>
            <p:nvPr/>
          </p:nvSpPr>
          <p:spPr bwMode="auto">
            <a:xfrm>
              <a:off x="4032443" y="2558006"/>
              <a:ext cx="8656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a:solidFill>
                    <a:srgbClr val="000000"/>
                  </a:solidFill>
                  <a:cs typeface="Arial" panose="020B0604020202020204" pitchFamily="34" charset="0"/>
                </a:rPr>
                <a:t>20</a:t>
              </a:r>
              <a:endParaRPr lang="en-US" altLang="en-US" sz="600" dirty="0">
                <a:cs typeface="Arial" panose="020B0604020202020204" pitchFamily="34" charset="0"/>
              </a:endParaRPr>
            </a:p>
          </p:txBody>
        </p:sp>
        <p:sp>
          <p:nvSpPr>
            <p:cNvPr id="2187" name="Rectangle 1920"/>
            <p:cNvSpPr>
              <a:spLocks noChangeArrowheads="1"/>
            </p:cNvSpPr>
            <p:nvPr/>
          </p:nvSpPr>
          <p:spPr bwMode="auto">
            <a:xfrm>
              <a:off x="4032443" y="2349934"/>
              <a:ext cx="8656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40</a:t>
              </a:r>
              <a:endParaRPr lang="en-US" altLang="en-US" sz="600">
                <a:cs typeface="Arial" panose="020B0604020202020204" pitchFamily="34" charset="0"/>
              </a:endParaRPr>
            </a:p>
          </p:txBody>
        </p:sp>
        <p:sp>
          <p:nvSpPr>
            <p:cNvPr id="2188" name="Rectangle 1921"/>
            <p:cNvSpPr>
              <a:spLocks noChangeArrowheads="1"/>
            </p:cNvSpPr>
            <p:nvPr/>
          </p:nvSpPr>
          <p:spPr bwMode="auto">
            <a:xfrm>
              <a:off x="4032443" y="2140387"/>
              <a:ext cx="8656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a:solidFill>
                    <a:srgbClr val="000000"/>
                  </a:solidFill>
                  <a:cs typeface="Arial" panose="020B0604020202020204" pitchFamily="34" charset="0"/>
                </a:rPr>
                <a:t>60</a:t>
              </a:r>
              <a:endParaRPr lang="en-US" altLang="en-US" sz="600">
                <a:cs typeface="Arial" panose="020B0604020202020204" pitchFamily="34" charset="0"/>
              </a:endParaRPr>
            </a:p>
          </p:txBody>
        </p:sp>
        <p:sp>
          <p:nvSpPr>
            <p:cNvPr id="2189" name="Rectangle 1922"/>
            <p:cNvSpPr>
              <a:spLocks noChangeArrowheads="1"/>
            </p:cNvSpPr>
            <p:nvPr/>
          </p:nvSpPr>
          <p:spPr bwMode="auto">
            <a:xfrm>
              <a:off x="4032443" y="1932313"/>
              <a:ext cx="86561"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a:solidFill>
                    <a:srgbClr val="000000"/>
                  </a:solidFill>
                  <a:cs typeface="Arial" panose="020B0604020202020204" pitchFamily="34" charset="0"/>
                </a:rPr>
                <a:t>80</a:t>
              </a:r>
              <a:endParaRPr lang="en-US" altLang="en-US" sz="600" dirty="0">
                <a:cs typeface="Arial" panose="020B0604020202020204" pitchFamily="34" charset="0"/>
              </a:endParaRPr>
            </a:p>
          </p:txBody>
        </p:sp>
        <p:sp>
          <p:nvSpPr>
            <p:cNvPr id="2190" name="Rectangle 1923"/>
            <p:cNvSpPr>
              <a:spLocks noChangeArrowheads="1"/>
            </p:cNvSpPr>
            <p:nvPr/>
          </p:nvSpPr>
          <p:spPr bwMode="auto">
            <a:xfrm>
              <a:off x="3989254" y="1722766"/>
              <a:ext cx="12984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600" b="1" dirty="0">
                  <a:solidFill>
                    <a:srgbClr val="000000"/>
                  </a:solidFill>
                  <a:cs typeface="Arial" panose="020B0604020202020204" pitchFamily="34" charset="0"/>
                </a:rPr>
                <a:t>100</a:t>
              </a:r>
              <a:endParaRPr lang="en-US" altLang="en-US" sz="600" dirty="0">
                <a:cs typeface="Arial" panose="020B0604020202020204" pitchFamily="34" charset="0"/>
              </a:endParaRPr>
            </a:p>
          </p:txBody>
        </p:sp>
        <p:sp>
          <p:nvSpPr>
            <p:cNvPr id="2191" name="Freeform 1924"/>
            <p:cNvSpPr>
              <a:spLocks noEditPoints="1"/>
            </p:cNvSpPr>
            <p:nvPr/>
          </p:nvSpPr>
          <p:spPr bwMode="auto">
            <a:xfrm>
              <a:off x="4188118" y="1774508"/>
              <a:ext cx="43190" cy="1055119"/>
            </a:xfrm>
            <a:custGeom>
              <a:avLst/>
              <a:gdLst>
                <a:gd name="T0" fmla="*/ 30 w 30"/>
                <a:gd name="T1" fmla="*/ 715 h 715"/>
                <a:gd name="T2" fmla="*/ 30 w 30"/>
                <a:gd name="T3" fmla="*/ 0 h 715"/>
                <a:gd name="T4" fmla="*/ 30 w 30"/>
                <a:gd name="T5" fmla="*/ 711 h 715"/>
                <a:gd name="T6" fmla="*/ 0 w 30"/>
                <a:gd name="T7" fmla="*/ 711 h 715"/>
                <a:gd name="T8" fmla="*/ 30 w 30"/>
                <a:gd name="T9" fmla="*/ 570 h 715"/>
                <a:gd name="T10" fmla="*/ 0 w 30"/>
                <a:gd name="T11" fmla="*/ 570 h 715"/>
                <a:gd name="T12" fmla="*/ 30 w 30"/>
                <a:gd name="T13" fmla="*/ 428 h 715"/>
                <a:gd name="T14" fmla="*/ 0 w 30"/>
                <a:gd name="T15" fmla="*/ 428 h 715"/>
                <a:gd name="T16" fmla="*/ 30 w 30"/>
                <a:gd name="T17" fmla="*/ 287 h 715"/>
                <a:gd name="T18" fmla="*/ 0 w 30"/>
                <a:gd name="T19" fmla="*/ 287 h 715"/>
                <a:gd name="T20" fmla="*/ 30 w 30"/>
                <a:gd name="T21" fmla="*/ 145 h 715"/>
                <a:gd name="T22" fmla="*/ 0 w 30"/>
                <a:gd name="T23" fmla="*/ 145 h 715"/>
                <a:gd name="T24" fmla="*/ 30 w 30"/>
                <a:gd name="T25" fmla="*/ 4 h 715"/>
                <a:gd name="T26" fmla="*/ 0 w 30"/>
                <a:gd name="T27" fmla="*/ 4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715">
                  <a:moveTo>
                    <a:pt x="30" y="715"/>
                  </a:moveTo>
                  <a:lnTo>
                    <a:pt x="30" y="0"/>
                  </a:lnTo>
                  <a:moveTo>
                    <a:pt x="30" y="711"/>
                  </a:moveTo>
                  <a:lnTo>
                    <a:pt x="0" y="711"/>
                  </a:lnTo>
                  <a:moveTo>
                    <a:pt x="30" y="570"/>
                  </a:moveTo>
                  <a:lnTo>
                    <a:pt x="0" y="570"/>
                  </a:lnTo>
                  <a:moveTo>
                    <a:pt x="30" y="428"/>
                  </a:moveTo>
                  <a:lnTo>
                    <a:pt x="0" y="428"/>
                  </a:lnTo>
                  <a:moveTo>
                    <a:pt x="30" y="287"/>
                  </a:moveTo>
                  <a:lnTo>
                    <a:pt x="0" y="287"/>
                  </a:lnTo>
                  <a:moveTo>
                    <a:pt x="30" y="145"/>
                  </a:moveTo>
                  <a:lnTo>
                    <a:pt x="0" y="145"/>
                  </a:lnTo>
                  <a:moveTo>
                    <a:pt x="30" y="4"/>
                  </a:moveTo>
                  <a:lnTo>
                    <a:pt x="0" y="4"/>
                  </a:lnTo>
                </a:path>
              </a:pathLst>
            </a:custGeom>
            <a:noFill/>
            <a:ln w="111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2" name="Freeform 1925"/>
            <p:cNvSpPr>
              <a:spLocks/>
            </p:cNvSpPr>
            <p:nvPr/>
          </p:nvSpPr>
          <p:spPr bwMode="auto">
            <a:xfrm>
              <a:off x="4468853" y="2167041"/>
              <a:ext cx="1120059" cy="532724"/>
            </a:xfrm>
            <a:custGeom>
              <a:avLst/>
              <a:gdLst>
                <a:gd name="T0" fmla="*/ 8 w 778"/>
                <a:gd name="T1" fmla="*/ 4 h 361"/>
                <a:gd name="T2" fmla="*/ 23 w 778"/>
                <a:gd name="T3" fmla="*/ 11 h 361"/>
                <a:gd name="T4" fmla="*/ 35 w 778"/>
                <a:gd name="T5" fmla="*/ 16 h 361"/>
                <a:gd name="T6" fmla="*/ 51 w 778"/>
                <a:gd name="T7" fmla="*/ 24 h 361"/>
                <a:gd name="T8" fmla="*/ 62 w 778"/>
                <a:gd name="T9" fmla="*/ 29 h 361"/>
                <a:gd name="T10" fmla="*/ 78 w 778"/>
                <a:gd name="T11" fmla="*/ 36 h 361"/>
                <a:gd name="T12" fmla="*/ 89 w 778"/>
                <a:gd name="T13" fmla="*/ 42 h 361"/>
                <a:gd name="T14" fmla="*/ 105 w 778"/>
                <a:gd name="T15" fmla="*/ 49 h 361"/>
                <a:gd name="T16" fmla="*/ 117 w 778"/>
                <a:gd name="T17" fmla="*/ 54 h 361"/>
                <a:gd name="T18" fmla="*/ 132 w 778"/>
                <a:gd name="T19" fmla="*/ 62 h 361"/>
                <a:gd name="T20" fmla="*/ 144 w 778"/>
                <a:gd name="T21" fmla="*/ 67 h 361"/>
                <a:gd name="T22" fmla="*/ 160 w 778"/>
                <a:gd name="T23" fmla="*/ 74 h 361"/>
                <a:gd name="T24" fmla="*/ 171 w 778"/>
                <a:gd name="T25" fmla="*/ 79 h 361"/>
                <a:gd name="T26" fmla="*/ 187 w 778"/>
                <a:gd name="T27" fmla="*/ 87 h 361"/>
                <a:gd name="T28" fmla="*/ 198 w 778"/>
                <a:gd name="T29" fmla="*/ 92 h 361"/>
                <a:gd name="T30" fmla="*/ 214 w 778"/>
                <a:gd name="T31" fmla="*/ 99 h 361"/>
                <a:gd name="T32" fmla="*/ 226 w 778"/>
                <a:gd name="T33" fmla="*/ 105 h 361"/>
                <a:gd name="T34" fmla="*/ 241 w 778"/>
                <a:gd name="T35" fmla="*/ 112 h 361"/>
                <a:gd name="T36" fmla="*/ 253 w 778"/>
                <a:gd name="T37" fmla="*/ 118 h 361"/>
                <a:gd name="T38" fmla="*/ 269 w 778"/>
                <a:gd name="T39" fmla="*/ 125 h 361"/>
                <a:gd name="T40" fmla="*/ 280 w 778"/>
                <a:gd name="T41" fmla="*/ 130 h 361"/>
                <a:gd name="T42" fmla="*/ 296 w 778"/>
                <a:gd name="T43" fmla="*/ 137 h 361"/>
                <a:gd name="T44" fmla="*/ 307 w 778"/>
                <a:gd name="T45" fmla="*/ 143 h 361"/>
                <a:gd name="T46" fmla="*/ 323 w 778"/>
                <a:gd name="T47" fmla="*/ 150 h 361"/>
                <a:gd name="T48" fmla="*/ 335 w 778"/>
                <a:gd name="T49" fmla="*/ 155 h 361"/>
                <a:gd name="T50" fmla="*/ 350 w 778"/>
                <a:gd name="T51" fmla="*/ 162 h 361"/>
                <a:gd name="T52" fmla="*/ 362 w 778"/>
                <a:gd name="T53" fmla="*/ 168 h 361"/>
                <a:gd name="T54" fmla="*/ 377 w 778"/>
                <a:gd name="T55" fmla="*/ 175 h 361"/>
                <a:gd name="T56" fmla="*/ 389 w 778"/>
                <a:gd name="T57" fmla="*/ 181 h 361"/>
                <a:gd name="T58" fmla="*/ 405 w 778"/>
                <a:gd name="T59" fmla="*/ 188 h 361"/>
                <a:gd name="T60" fmla="*/ 416 w 778"/>
                <a:gd name="T61" fmla="*/ 193 h 361"/>
                <a:gd name="T62" fmla="*/ 432 w 778"/>
                <a:gd name="T63" fmla="*/ 200 h 361"/>
                <a:gd name="T64" fmla="*/ 444 w 778"/>
                <a:gd name="T65" fmla="*/ 206 h 361"/>
                <a:gd name="T66" fmla="*/ 459 w 778"/>
                <a:gd name="T67" fmla="*/ 213 h 361"/>
                <a:gd name="T68" fmla="*/ 471 w 778"/>
                <a:gd name="T69" fmla="*/ 218 h 361"/>
                <a:gd name="T70" fmla="*/ 486 w 778"/>
                <a:gd name="T71" fmla="*/ 225 h 361"/>
                <a:gd name="T72" fmla="*/ 498 w 778"/>
                <a:gd name="T73" fmla="*/ 231 h 361"/>
                <a:gd name="T74" fmla="*/ 514 w 778"/>
                <a:gd name="T75" fmla="*/ 238 h 361"/>
                <a:gd name="T76" fmla="*/ 525 w 778"/>
                <a:gd name="T77" fmla="*/ 244 h 361"/>
                <a:gd name="T78" fmla="*/ 541 w 778"/>
                <a:gd name="T79" fmla="*/ 251 h 361"/>
                <a:gd name="T80" fmla="*/ 553 w 778"/>
                <a:gd name="T81" fmla="*/ 256 h 361"/>
                <a:gd name="T82" fmla="*/ 568 w 778"/>
                <a:gd name="T83" fmla="*/ 263 h 361"/>
                <a:gd name="T84" fmla="*/ 580 w 778"/>
                <a:gd name="T85" fmla="*/ 269 h 361"/>
                <a:gd name="T86" fmla="*/ 595 w 778"/>
                <a:gd name="T87" fmla="*/ 276 h 361"/>
                <a:gd name="T88" fmla="*/ 607 w 778"/>
                <a:gd name="T89" fmla="*/ 281 h 361"/>
                <a:gd name="T90" fmla="*/ 622 w 778"/>
                <a:gd name="T91" fmla="*/ 288 h 361"/>
                <a:gd name="T92" fmla="*/ 634 w 778"/>
                <a:gd name="T93" fmla="*/ 294 h 361"/>
                <a:gd name="T94" fmla="*/ 650 w 778"/>
                <a:gd name="T95" fmla="*/ 301 h 361"/>
                <a:gd name="T96" fmla="*/ 661 w 778"/>
                <a:gd name="T97" fmla="*/ 307 h 361"/>
                <a:gd name="T98" fmla="*/ 677 w 778"/>
                <a:gd name="T99" fmla="*/ 314 h 361"/>
                <a:gd name="T100" fmla="*/ 689 w 778"/>
                <a:gd name="T101" fmla="*/ 319 h 361"/>
                <a:gd name="T102" fmla="*/ 704 w 778"/>
                <a:gd name="T103" fmla="*/ 327 h 361"/>
                <a:gd name="T104" fmla="*/ 716 w 778"/>
                <a:gd name="T105" fmla="*/ 332 h 361"/>
                <a:gd name="T106" fmla="*/ 731 w 778"/>
                <a:gd name="T107" fmla="*/ 339 h 361"/>
                <a:gd name="T108" fmla="*/ 743 w 778"/>
                <a:gd name="T109" fmla="*/ 344 h 361"/>
                <a:gd name="T110" fmla="*/ 758 w 778"/>
                <a:gd name="T111" fmla="*/ 352 h 361"/>
                <a:gd name="T112" fmla="*/ 770 w 778"/>
                <a:gd name="T113" fmla="*/ 3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8" h="361">
                  <a:moveTo>
                    <a:pt x="0" y="0"/>
                  </a:moveTo>
                  <a:lnTo>
                    <a:pt x="0" y="0"/>
                  </a:lnTo>
                  <a:lnTo>
                    <a:pt x="0" y="0"/>
                  </a:lnTo>
                  <a:lnTo>
                    <a:pt x="4" y="2"/>
                  </a:lnTo>
                  <a:lnTo>
                    <a:pt x="4" y="2"/>
                  </a:lnTo>
                  <a:lnTo>
                    <a:pt x="8" y="4"/>
                  </a:lnTo>
                  <a:lnTo>
                    <a:pt x="8" y="4"/>
                  </a:lnTo>
                  <a:lnTo>
                    <a:pt x="12" y="6"/>
                  </a:lnTo>
                  <a:lnTo>
                    <a:pt x="12" y="6"/>
                  </a:lnTo>
                  <a:lnTo>
                    <a:pt x="15" y="7"/>
                  </a:lnTo>
                  <a:lnTo>
                    <a:pt x="15" y="7"/>
                  </a:lnTo>
                  <a:lnTo>
                    <a:pt x="19" y="9"/>
                  </a:lnTo>
                  <a:lnTo>
                    <a:pt x="19" y="9"/>
                  </a:lnTo>
                  <a:lnTo>
                    <a:pt x="23" y="11"/>
                  </a:lnTo>
                  <a:lnTo>
                    <a:pt x="23" y="11"/>
                  </a:lnTo>
                  <a:lnTo>
                    <a:pt x="27" y="13"/>
                  </a:lnTo>
                  <a:lnTo>
                    <a:pt x="27" y="13"/>
                  </a:lnTo>
                  <a:lnTo>
                    <a:pt x="31" y="14"/>
                  </a:lnTo>
                  <a:lnTo>
                    <a:pt x="31" y="14"/>
                  </a:lnTo>
                  <a:lnTo>
                    <a:pt x="35" y="16"/>
                  </a:lnTo>
                  <a:lnTo>
                    <a:pt x="35" y="16"/>
                  </a:lnTo>
                  <a:lnTo>
                    <a:pt x="39" y="19"/>
                  </a:lnTo>
                  <a:lnTo>
                    <a:pt x="39" y="19"/>
                  </a:lnTo>
                  <a:lnTo>
                    <a:pt x="43" y="20"/>
                  </a:lnTo>
                  <a:lnTo>
                    <a:pt x="43" y="20"/>
                  </a:lnTo>
                  <a:lnTo>
                    <a:pt x="46" y="22"/>
                  </a:lnTo>
                  <a:lnTo>
                    <a:pt x="46" y="22"/>
                  </a:lnTo>
                  <a:lnTo>
                    <a:pt x="51" y="24"/>
                  </a:lnTo>
                  <a:lnTo>
                    <a:pt x="51" y="24"/>
                  </a:lnTo>
                  <a:lnTo>
                    <a:pt x="55" y="26"/>
                  </a:lnTo>
                  <a:lnTo>
                    <a:pt x="55" y="26"/>
                  </a:lnTo>
                  <a:lnTo>
                    <a:pt x="58" y="27"/>
                  </a:lnTo>
                  <a:lnTo>
                    <a:pt x="58" y="27"/>
                  </a:lnTo>
                  <a:lnTo>
                    <a:pt x="62" y="29"/>
                  </a:lnTo>
                  <a:lnTo>
                    <a:pt x="62" y="29"/>
                  </a:lnTo>
                  <a:lnTo>
                    <a:pt x="66" y="31"/>
                  </a:lnTo>
                  <a:lnTo>
                    <a:pt x="66" y="31"/>
                  </a:lnTo>
                  <a:lnTo>
                    <a:pt x="70" y="33"/>
                  </a:lnTo>
                  <a:lnTo>
                    <a:pt x="70" y="33"/>
                  </a:lnTo>
                  <a:lnTo>
                    <a:pt x="74" y="34"/>
                  </a:lnTo>
                  <a:lnTo>
                    <a:pt x="74" y="34"/>
                  </a:lnTo>
                  <a:lnTo>
                    <a:pt x="78" y="36"/>
                  </a:lnTo>
                  <a:lnTo>
                    <a:pt x="78" y="36"/>
                  </a:lnTo>
                  <a:lnTo>
                    <a:pt x="82" y="38"/>
                  </a:lnTo>
                  <a:lnTo>
                    <a:pt x="82" y="38"/>
                  </a:lnTo>
                  <a:lnTo>
                    <a:pt x="85" y="40"/>
                  </a:lnTo>
                  <a:lnTo>
                    <a:pt x="85" y="40"/>
                  </a:lnTo>
                  <a:lnTo>
                    <a:pt x="89" y="42"/>
                  </a:lnTo>
                  <a:lnTo>
                    <a:pt x="89" y="42"/>
                  </a:lnTo>
                  <a:lnTo>
                    <a:pt x="94" y="43"/>
                  </a:lnTo>
                  <a:lnTo>
                    <a:pt x="94" y="43"/>
                  </a:lnTo>
                  <a:lnTo>
                    <a:pt x="97" y="45"/>
                  </a:lnTo>
                  <a:lnTo>
                    <a:pt x="97" y="45"/>
                  </a:lnTo>
                  <a:lnTo>
                    <a:pt x="101" y="47"/>
                  </a:lnTo>
                  <a:lnTo>
                    <a:pt x="101" y="47"/>
                  </a:lnTo>
                  <a:lnTo>
                    <a:pt x="105" y="49"/>
                  </a:lnTo>
                  <a:lnTo>
                    <a:pt x="105" y="49"/>
                  </a:lnTo>
                  <a:lnTo>
                    <a:pt x="109" y="51"/>
                  </a:lnTo>
                  <a:lnTo>
                    <a:pt x="109" y="51"/>
                  </a:lnTo>
                  <a:lnTo>
                    <a:pt x="113" y="53"/>
                  </a:lnTo>
                  <a:lnTo>
                    <a:pt x="113" y="53"/>
                  </a:lnTo>
                  <a:lnTo>
                    <a:pt x="117" y="54"/>
                  </a:lnTo>
                  <a:lnTo>
                    <a:pt x="117" y="54"/>
                  </a:lnTo>
                  <a:lnTo>
                    <a:pt x="121" y="56"/>
                  </a:lnTo>
                  <a:lnTo>
                    <a:pt x="121" y="56"/>
                  </a:lnTo>
                  <a:lnTo>
                    <a:pt x="124" y="58"/>
                  </a:lnTo>
                  <a:lnTo>
                    <a:pt x="124" y="58"/>
                  </a:lnTo>
                  <a:lnTo>
                    <a:pt x="128" y="60"/>
                  </a:lnTo>
                  <a:lnTo>
                    <a:pt x="128" y="60"/>
                  </a:lnTo>
                  <a:lnTo>
                    <a:pt x="132" y="62"/>
                  </a:lnTo>
                  <a:lnTo>
                    <a:pt x="132" y="62"/>
                  </a:lnTo>
                  <a:lnTo>
                    <a:pt x="136" y="63"/>
                  </a:lnTo>
                  <a:lnTo>
                    <a:pt x="136" y="63"/>
                  </a:lnTo>
                  <a:lnTo>
                    <a:pt x="140" y="65"/>
                  </a:lnTo>
                  <a:lnTo>
                    <a:pt x="140" y="65"/>
                  </a:lnTo>
                  <a:lnTo>
                    <a:pt x="144" y="67"/>
                  </a:lnTo>
                  <a:lnTo>
                    <a:pt x="144" y="67"/>
                  </a:lnTo>
                  <a:lnTo>
                    <a:pt x="148" y="69"/>
                  </a:lnTo>
                  <a:lnTo>
                    <a:pt x="148" y="69"/>
                  </a:lnTo>
                  <a:lnTo>
                    <a:pt x="152" y="70"/>
                  </a:lnTo>
                  <a:lnTo>
                    <a:pt x="152" y="70"/>
                  </a:lnTo>
                  <a:lnTo>
                    <a:pt x="155" y="72"/>
                  </a:lnTo>
                  <a:lnTo>
                    <a:pt x="155" y="72"/>
                  </a:lnTo>
                  <a:lnTo>
                    <a:pt x="160" y="74"/>
                  </a:lnTo>
                  <a:lnTo>
                    <a:pt x="160" y="74"/>
                  </a:lnTo>
                  <a:lnTo>
                    <a:pt x="163" y="76"/>
                  </a:lnTo>
                  <a:lnTo>
                    <a:pt x="163" y="76"/>
                  </a:lnTo>
                  <a:lnTo>
                    <a:pt x="167" y="77"/>
                  </a:lnTo>
                  <a:lnTo>
                    <a:pt x="167" y="77"/>
                  </a:lnTo>
                  <a:lnTo>
                    <a:pt x="171" y="79"/>
                  </a:lnTo>
                  <a:lnTo>
                    <a:pt x="171" y="79"/>
                  </a:lnTo>
                  <a:lnTo>
                    <a:pt x="175" y="82"/>
                  </a:lnTo>
                  <a:lnTo>
                    <a:pt x="175" y="82"/>
                  </a:lnTo>
                  <a:lnTo>
                    <a:pt x="179" y="83"/>
                  </a:lnTo>
                  <a:lnTo>
                    <a:pt x="179" y="83"/>
                  </a:lnTo>
                  <a:lnTo>
                    <a:pt x="183" y="85"/>
                  </a:lnTo>
                  <a:lnTo>
                    <a:pt x="183" y="85"/>
                  </a:lnTo>
                  <a:lnTo>
                    <a:pt x="187" y="87"/>
                  </a:lnTo>
                  <a:lnTo>
                    <a:pt x="187" y="87"/>
                  </a:lnTo>
                  <a:lnTo>
                    <a:pt x="191" y="89"/>
                  </a:lnTo>
                  <a:lnTo>
                    <a:pt x="191" y="89"/>
                  </a:lnTo>
                  <a:lnTo>
                    <a:pt x="194" y="90"/>
                  </a:lnTo>
                  <a:lnTo>
                    <a:pt x="194" y="90"/>
                  </a:lnTo>
                  <a:lnTo>
                    <a:pt x="198" y="92"/>
                  </a:lnTo>
                  <a:lnTo>
                    <a:pt x="198" y="92"/>
                  </a:lnTo>
                  <a:lnTo>
                    <a:pt x="202" y="94"/>
                  </a:lnTo>
                  <a:lnTo>
                    <a:pt x="202" y="94"/>
                  </a:lnTo>
                  <a:lnTo>
                    <a:pt x="206" y="96"/>
                  </a:lnTo>
                  <a:lnTo>
                    <a:pt x="206" y="96"/>
                  </a:lnTo>
                  <a:lnTo>
                    <a:pt x="210" y="97"/>
                  </a:lnTo>
                  <a:lnTo>
                    <a:pt x="210" y="97"/>
                  </a:lnTo>
                  <a:lnTo>
                    <a:pt x="214" y="99"/>
                  </a:lnTo>
                  <a:lnTo>
                    <a:pt x="214" y="99"/>
                  </a:lnTo>
                  <a:lnTo>
                    <a:pt x="218" y="101"/>
                  </a:lnTo>
                  <a:lnTo>
                    <a:pt x="218" y="101"/>
                  </a:lnTo>
                  <a:lnTo>
                    <a:pt x="221" y="103"/>
                  </a:lnTo>
                  <a:lnTo>
                    <a:pt x="221" y="103"/>
                  </a:lnTo>
                  <a:lnTo>
                    <a:pt x="226" y="105"/>
                  </a:lnTo>
                  <a:lnTo>
                    <a:pt x="226" y="105"/>
                  </a:lnTo>
                  <a:lnTo>
                    <a:pt x="230" y="106"/>
                  </a:lnTo>
                  <a:lnTo>
                    <a:pt x="230" y="106"/>
                  </a:lnTo>
                  <a:lnTo>
                    <a:pt x="233" y="108"/>
                  </a:lnTo>
                  <a:lnTo>
                    <a:pt x="233" y="108"/>
                  </a:lnTo>
                  <a:lnTo>
                    <a:pt x="237" y="110"/>
                  </a:lnTo>
                  <a:lnTo>
                    <a:pt x="237" y="110"/>
                  </a:lnTo>
                  <a:lnTo>
                    <a:pt x="241" y="112"/>
                  </a:lnTo>
                  <a:lnTo>
                    <a:pt x="241" y="112"/>
                  </a:lnTo>
                  <a:lnTo>
                    <a:pt x="245" y="114"/>
                  </a:lnTo>
                  <a:lnTo>
                    <a:pt x="245" y="114"/>
                  </a:lnTo>
                  <a:lnTo>
                    <a:pt x="249" y="116"/>
                  </a:lnTo>
                  <a:lnTo>
                    <a:pt x="249" y="116"/>
                  </a:lnTo>
                  <a:lnTo>
                    <a:pt x="253" y="118"/>
                  </a:lnTo>
                  <a:lnTo>
                    <a:pt x="253" y="118"/>
                  </a:lnTo>
                  <a:lnTo>
                    <a:pt x="257" y="119"/>
                  </a:lnTo>
                  <a:lnTo>
                    <a:pt x="257" y="119"/>
                  </a:lnTo>
                  <a:lnTo>
                    <a:pt x="260" y="121"/>
                  </a:lnTo>
                  <a:lnTo>
                    <a:pt x="260" y="121"/>
                  </a:lnTo>
                  <a:lnTo>
                    <a:pt x="264" y="123"/>
                  </a:lnTo>
                  <a:lnTo>
                    <a:pt x="264" y="123"/>
                  </a:lnTo>
                  <a:lnTo>
                    <a:pt x="269" y="125"/>
                  </a:lnTo>
                  <a:lnTo>
                    <a:pt x="269" y="125"/>
                  </a:lnTo>
                  <a:lnTo>
                    <a:pt x="272" y="126"/>
                  </a:lnTo>
                  <a:lnTo>
                    <a:pt x="272" y="126"/>
                  </a:lnTo>
                  <a:lnTo>
                    <a:pt x="276" y="128"/>
                  </a:lnTo>
                  <a:lnTo>
                    <a:pt x="276" y="128"/>
                  </a:lnTo>
                  <a:lnTo>
                    <a:pt x="280" y="130"/>
                  </a:lnTo>
                  <a:lnTo>
                    <a:pt x="280" y="130"/>
                  </a:lnTo>
                  <a:lnTo>
                    <a:pt x="284" y="132"/>
                  </a:lnTo>
                  <a:lnTo>
                    <a:pt x="284" y="132"/>
                  </a:lnTo>
                  <a:lnTo>
                    <a:pt x="288" y="133"/>
                  </a:lnTo>
                  <a:lnTo>
                    <a:pt x="288" y="133"/>
                  </a:lnTo>
                  <a:lnTo>
                    <a:pt x="292" y="135"/>
                  </a:lnTo>
                  <a:lnTo>
                    <a:pt x="292" y="135"/>
                  </a:lnTo>
                  <a:lnTo>
                    <a:pt x="296" y="137"/>
                  </a:lnTo>
                  <a:lnTo>
                    <a:pt x="296" y="137"/>
                  </a:lnTo>
                  <a:lnTo>
                    <a:pt x="299" y="139"/>
                  </a:lnTo>
                  <a:lnTo>
                    <a:pt x="299" y="139"/>
                  </a:lnTo>
                  <a:lnTo>
                    <a:pt x="303" y="141"/>
                  </a:lnTo>
                  <a:lnTo>
                    <a:pt x="303" y="141"/>
                  </a:lnTo>
                  <a:lnTo>
                    <a:pt x="307" y="143"/>
                  </a:lnTo>
                  <a:lnTo>
                    <a:pt x="307" y="143"/>
                  </a:lnTo>
                  <a:lnTo>
                    <a:pt x="311" y="145"/>
                  </a:lnTo>
                  <a:lnTo>
                    <a:pt x="311" y="145"/>
                  </a:lnTo>
                  <a:lnTo>
                    <a:pt x="315" y="146"/>
                  </a:lnTo>
                  <a:lnTo>
                    <a:pt x="315" y="146"/>
                  </a:lnTo>
                  <a:lnTo>
                    <a:pt x="319" y="148"/>
                  </a:lnTo>
                  <a:lnTo>
                    <a:pt x="319" y="148"/>
                  </a:lnTo>
                  <a:lnTo>
                    <a:pt x="323" y="150"/>
                  </a:lnTo>
                  <a:lnTo>
                    <a:pt x="323" y="150"/>
                  </a:lnTo>
                  <a:lnTo>
                    <a:pt x="327" y="152"/>
                  </a:lnTo>
                  <a:lnTo>
                    <a:pt x="327" y="152"/>
                  </a:lnTo>
                  <a:lnTo>
                    <a:pt x="330" y="153"/>
                  </a:lnTo>
                  <a:lnTo>
                    <a:pt x="330" y="153"/>
                  </a:lnTo>
                  <a:lnTo>
                    <a:pt x="335" y="155"/>
                  </a:lnTo>
                  <a:lnTo>
                    <a:pt x="335" y="155"/>
                  </a:lnTo>
                  <a:lnTo>
                    <a:pt x="338" y="157"/>
                  </a:lnTo>
                  <a:lnTo>
                    <a:pt x="338" y="157"/>
                  </a:lnTo>
                  <a:lnTo>
                    <a:pt x="342" y="159"/>
                  </a:lnTo>
                  <a:lnTo>
                    <a:pt x="342" y="159"/>
                  </a:lnTo>
                  <a:lnTo>
                    <a:pt x="346" y="161"/>
                  </a:lnTo>
                  <a:lnTo>
                    <a:pt x="346" y="161"/>
                  </a:lnTo>
                  <a:lnTo>
                    <a:pt x="350" y="162"/>
                  </a:lnTo>
                  <a:lnTo>
                    <a:pt x="350" y="162"/>
                  </a:lnTo>
                  <a:lnTo>
                    <a:pt x="354" y="164"/>
                  </a:lnTo>
                  <a:lnTo>
                    <a:pt x="354" y="164"/>
                  </a:lnTo>
                  <a:lnTo>
                    <a:pt x="358" y="166"/>
                  </a:lnTo>
                  <a:lnTo>
                    <a:pt x="358" y="166"/>
                  </a:lnTo>
                  <a:lnTo>
                    <a:pt x="362" y="168"/>
                  </a:lnTo>
                  <a:lnTo>
                    <a:pt x="362" y="168"/>
                  </a:lnTo>
                  <a:lnTo>
                    <a:pt x="366" y="169"/>
                  </a:lnTo>
                  <a:lnTo>
                    <a:pt x="366" y="169"/>
                  </a:lnTo>
                  <a:lnTo>
                    <a:pt x="369" y="171"/>
                  </a:lnTo>
                  <a:lnTo>
                    <a:pt x="369" y="171"/>
                  </a:lnTo>
                  <a:lnTo>
                    <a:pt x="373" y="174"/>
                  </a:lnTo>
                  <a:lnTo>
                    <a:pt x="373" y="174"/>
                  </a:lnTo>
                  <a:lnTo>
                    <a:pt x="377" y="175"/>
                  </a:lnTo>
                  <a:lnTo>
                    <a:pt x="377" y="175"/>
                  </a:lnTo>
                  <a:lnTo>
                    <a:pt x="381" y="177"/>
                  </a:lnTo>
                  <a:lnTo>
                    <a:pt x="381" y="177"/>
                  </a:lnTo>
                  <a:lnTo>
                    <a:pt x="385" y="179"/>
                  </a:lnTo>
                  <a:lnTo>
                    <a:pt x="385" y="179"/>
                  </a:lnTo>
                  <a:lnTo>
                    <a:pt x="389" y="181"/>
                  </a:lnTo>
                  <a:lnTo>
                    <a:pt x="389" y="181"/>
                  </a:lnTo>
                  <a:lnTo>
                    <a:pt x="393" y="182"/>
                  </a:lnTo>
                  <a:lnTo>
                    <a:pt x="393" y="182"/>
                  </a:lnTo>
                  <a:lnTo>
                    <a:pt x="396" y="184"/>
                  </a:lnTo>
                  <a:lnTo>
                    <a:pt x="396" y="184"/>
                  </a:lnTo>
                  <a:lnTo>
                    <a:pt x="401" y="186"/>
                  </a:lnTo>
                  <a:lnTo>
                    <a:pt x="401" y="186"/>
                  </a:lnTo>
                  <a:lnTo>
                    <a:pt x="405" y="188"/>
                  </a:lnTo>
                  <a:lnTo>
                    <a:pt x="405" y="188"/>
                  </a:lnTo>
                  <a:lnTo>
                    <a:pt x="408" y="189"/>
                  </a:lnTo>
                  <a:lnTo>
                    <a:pt x="408" y="189"/>
                  </a:lnTo>
                  <a:lnTo>
                    <a:pt x="412" y="191"/>
                  </a:lnTo>
                  <a:lnTo>
                    <a:pt x="412" y="191"/>
                  </a:lnTo>
                  <a:lnTo>
                    <a:pt x="416" y="193"/>
                  </a:lnTo>
                  <a:lnTo>
                    <a:pt x="416" y="193"/>
                  </a:lnTo>
                  <a:lnTo>
                    <a:pt x="420" y="195"/>
                  </a:lnTo>
                  <a:lnTo>
                    <a:pt x="420" y="195"/>
                  </a:lnTo>
                  <a:lnTo>
                    <a:pt x="424" y="197"/>
                  </a:lnTo>
                  <a:lnTo>
                    <a:pt x="424" y="197"/>
                  </a:lnTo>
                  <a:lnTo>
                    <a:pt x="428" y="198"/>
                  </a:lnTo>
                  <a:lnTo>
                    <a:pt x="428" y="198"/>
                  </a:lnTo>
                  <a:lnTo>
                    <a:pt x="432" y="200"/>
                  </a:lnTo>
                  <a:lnTo>
                    <a:pt x="432" y="200"/>
                  </a:lnTo>
                  <a:lnTo>
                    <a:pt x="436" y="202"/>
                  </a:lnTo>
                  <a:lnTo>
                    <a:pt x="436" y="202"/>
                  </a:lnTo>
                  <a:lnTo>
                    <a:pt x="439" y="204"/>
                  </a:lnTo>
                  <a:lnTo>
                    <a:pt x="439" y="204"/>
                  </a:lnTo>
                  <a:lnTo>
                    <a:pt x="444" y="206"/>
                  </a:lnTo>
                  <a:lnTo>
                    <a:pt x="444" y="206"/>
                  </a:lnTo>
                  <a:lnTo>
                    <a:pt x="447" y="208"/>
                  </a:lnTo>
                  <a:lnTo>
                    <a:pt x="447" y="208"/>
                  </a:lnTo>
                  <a:lnTo>
                    <a:pt x="451" y="209"/>
                  </a:lnTo>
                  <a:lnTo>
                    <a:pt x="451" y="209"/>
                  </a:lnTo>
                  <a:lnTo>
                    <a:pt x="455" y="211"/>
                  </a:lnTo>
                  <a:lnTo>
                    <a:pt x="455" y="211"/>
                  </a:lnTo>
                  <a:lnTo>
                    <a:pt x="459" y="213"/>
                  </a:lnTo>
                  <a:lnTo>
                    <a:pt x="459" y="213"/>
                  </a:lnTo>
                  <a:lnTo>
                    <a:pt x="463" y="215"/>
                  </a:lnTo>
                  <a:lnTo>
                    <a:pt x="463" y="215"/>
                  </a:lnTo>
                  <a:lnTo>
                    <a:pt x="467" y="217"/>
                  </a:lnTo>
                  <a:lnTo>
                    <a:pt x="467" y="217"/>
                  </a:lnTo>
                  <a:lnTo>
                    <a:pt x="471" y="218"/>
                  </a:lnTo>
                  <a:lnTo>
                    <a:pt x="471" y="218"/>
                  </a:lnTo>
                  <a:lnTo>
                    <a:pt x="475" y="220"/>
                  </a:lnTo>
                  <a:lnTo>
                    <a:pt x="475" y="220"/>
                  </a:lnTo>
                  <a:lnTo>
                    <a:pt x="478" y="222"/>
                  </a:lnTo>
                  <a:lnTo>
                    <a:pt x="478" y="222"/>
                  </a:lnTo>
                  <a:lnTo>
                    <a:pt x="482" y="224"/>
                  </a:lnTo>
                  <a:lnTo>
                    <a:pt x="482" y="224"/>
                  </a:lnTo>
                  <a:lnTo>
                    <a:pt x="486" y="225"/>
                  </a:lnTo>
                  <a:lnTo>
                    <a:pt x="486" y="225"/>
                  </a:lnTo>
                  <a:lnTo>
                    <a:pt x="490" y="227"/>
                  </a:lnTo>
                  <a:lnTo>
                    <a:pt x="490" y="227"/>
                  </a:lnTo>
                  <a:lnTo>
                    <a:pt x="494" y="229"/>
                  </a:lnTo>
                  <a:lnTo>
                    <a:pt x="494" y="229"/>
                  </a:lnTo>
                  <a:lnTo>
                    <a:pt x="498" y="231"/>
                  </a:lnTo>
                  <a:lnTo>
                    <a:pt x="498" y="231"/>
                  </a:lnTo>
                  <a:lnTo>
                    <a:pt x="502" y="232"/>
                  </a:lnTo>
                  <a:lnTo>
                    <a:pt x="502" y="232"/>
                  </a:lnTo>
                  <a:lnTo>
                    <a:pt x="505" y="235"/>
                  </a:lnTo>
                  <a:lnTo>
                    <a:pt x="505" y="235"/>
                  </a:lnTo>
                  <a:lnTo>
                    <a:pt x="510" y="237"/>
                  </a:lnTo>
                  <a:lnTo>
                    <a:pt x="510" y="237"/>
                  </a:lnTo>
                  <a:lnTo>
                    <a:pt x="514" y="238"/>
                  </a:lnTo>
                  <a:lnTo>
                    <a:pt x="514" y="238"/>
                  </a:lnTo>
                  <a:lnTo>
                    <a:pt x="517" y="240"/>
                  </a:lnTo>
                  <a:lnTo>
                    <a:pt x="517" y="240"/>
                  </a:lnTo>
                  <a:lnTo>
                    <a:pt x="521" y="242"/>
                  </a:lnTo>
                  <a:lnTo>
                    <a:pt x="521" y="242"/>
                  </a:lnTo>
                  <a:lnTo>
                    <a:pt x="525" y="244"/>
                  </a:lnTo>
                  <a:lnTo>
                    <a:pt x="525" y="244"/>
                  </a:lnTo>
                  <a:lnTo>
                    <a:pt x="529" y="245"/>
                  </a:lnTo>
                  <a:lnTo>
                    <a:pt x="529" y="245"/>
                  </a:lnTo>
                  <a:lnTo>
                    <a:pt x="533" y="247"/>
                  </a:lnTo>
                  <a:lnTo>
                    <a:pt x="533" y="247"/>
                  </a:lnTo>
                  <a:lnTo>
                    <a:pt x="537" y="249"/>
                  </a:lnTo>
                  <a:lnTo>
                    <a:pt x="537" y="249"/>
                  </a:lnTo>
                  <a:lnTo>
                    <a:pt x="541" y="251"/>
                  </a:lnTo>
                  <a:lnTo>
                    <a:pt x="541" y="251"/>
                  </a:lnTo>
                  <a:lnTo>
                    <a:pt x="544" y="252"/>
                  </a:lnTo>
                  <a:lnTo>
                    <a:pt x="544" y="252"/>
                  </a:lnTo>
                  <a:lnTo>
                    <a:pt x="548" y="254"/>
                  </a:lnTo>
                  <a:lnTo>
                    <a:pt x="548" y="254"/>
                  </a:lnTo>
                  <a:lnTo>
                    <a:pt x="553" y="256"/>
                  </a:lnTo>
                  <a:lnTo>
                    <a:pt x="553" y="256"/>
                  </a:lnTo>
                  <a:lnTo>
                    <a:pt x="556" y="258"/>
                  </a:lnTo>
                  <a:lnTo>
                    <a:pt x="556" y="258"/>
                  </a:lnTo>
                  <a:lnTo>
                    <a:pt x="560" y="260"/>
                  </a:lnTo>
                  <a:lnTo>
                    <a:pt x="560" y="260"/>
                  </a:lnTo>
                  <a:lnTo>
                    <a:pt x="564" y="261"/>
                  </a:lnTo>
                  <a:lnTo>
                    <a:pt x="564" y="261"/>
                  </a:lnTo>
                  <a:lnTo>
                    <a:pt x="568" y="263"/>
                  </a:lnTo>
                  <a:lnTo>
                    <a:pt x="568" y="263"/>
                  </a:lnTo>
                  <a:lnTo>
                    <a:pt x="572" y="265"/>
                  </a:lnTo>
                  <a:lnTo>
                    <a:pt x="572" y="265"/>
                  </a:lnTo>
                  <a:lnTo>
                    <a:pt x="576" y="267"/>
                  </a:lnTo>
                  <a:lnTo>
                    <a:pt x="576" y="267"/>
                  </a:lnTo>
                  <a:lnTo>
                    <a:pt x="580" y="269"/>
                  </a:lnTo>
                  <a:lnTo>
                    <a:pt x="580" y="269"/>
                  </a:lnTo>
                  <a:lnTo>
                    <a:pt x="583" y="271"/>
                  </a:lnTo>
                  <a:lnTo>
                    <a:pt x="583" y="271"/>
                  </a:lnTo>
                  <a:lnTo>
                    <a:pt x="587" y="273"/>
                  </a:lnTo>
                  <a:lnTo>
                    <a:pt x="587" y="273"/>
                  </a:lnTo>
                  <a:lnTo>
                    <a:pt x="591" y="274"/>
                  </a:lnTo>
                  <a:lnTo>
                    <a:pt x="591" y="274"/>
                  </a:lnTo>
                  <a:lnTo>
                    <a:pt x="595" y="276"/>
                  </a:lnTo>
                  <a:lnTo>
                    <a:pt x="595" y="276"/>
                  </a:lnTo>
                  <a:lnTo>
                    <a:pt x="599" y="278"/>
                  </a:lnTo>
                  <a:lnTo>
                    <a:pt x="599" y="278"/>
                  </a:lnTo>
                  <a:lnTo>
                    <a:pt x="603" y="280"/>
                  </a:lnTo>
                  <a:lnTo>
                    <a:pt x="603" y="280"/>
                  </a:lnTo>
                  <a:lnTo>
                    <a:pt x="607" y="281"/>
                  </a:lnTo>
                  <a:lnTo>
                    <a:pt x="607" y="281"/>
                  </a:lnTo>
                  <a:lnTo>
                    <a:pt x="611" y="283"/>
                  </a:lnTo>
                  <a:lnTo>
                    <a:pt x="611" y="283"/>
                  </a:lnTo>
                  <a:lnTo>
                    <a:pt x="614" y="285"/>
                  </a:lnTo>
                  <a:lnTo>
                    <a:pt x="614" y="285"/>
                  </a:lnTo>
                  <a:lnTo>
                    <a:pt x="619" y="287"/>
                  </a:lnTo>
                  <a:lnTo>
                    <a:pt x="619" y="287"/>
                  </a:lnTo>
                  <a:lnTo>
                    <a:pt x="622" y="288"/>
                  </a:lnTo>
                  <a:lnTo>
                    <a:pt x="622" y="288"/>
                  </a:lnTo>
                  <a:lnTo>
                    <a:pt x="626" y="290"/>
                  </a:lnTo>
                  <a:lnTo>
                    <a:pt x="626" y="290"/>
                  </a:lnTo>
                  <a:lnTo>
                    <a:pt x="630" y="292"/>
                  </a:lnTo>
                  <a:lnTo>
                    <a:pt x="630" y="292"/>
                  </a:lnTo>
                  <a:lnTo>
                    <a:pt x="634" y="294"/>
                  </a:lnTo>
                  <a:lnTo>
                    <a:pt x="634" y="294"/>
                  </a:lnTo>
                  <a:lnTo>
                    <a:pt x="638" y="296"/>
                  </a:lnTo>
                  <a:lnTo>
                    <a:pt x="638" y="296"/>
                  </a:lnTo>
                  <a:lnTo>
                    <a:pt x="642" y="298"/>
                  </a:lnTo>
                  <a:lnTo>
                    <a:pt x="642" y="298"/>
                  </a:lnTo>
                  <a:lnTo>
                    <a:pt x="646" y="300"/>
                  </a:lnTo>
                  <a:lnTo>
                    <a:pt x="646" y="300"/>
                  </a:lnTo>
                  <a:lnTo>
                    <a:pt x="650" y="301"/>
                  </a:lnTo>
                  <a:lnTo>
                    <a:pt x="650" y="301"/>
                  </a:lnTo>
                  <a:lnTo>
                    <a:pt x="653" y="303"/>
                  </a:lnTo>
                  <a:lnTo>
                    <a:pt x="653" y="303"/>
                  </a:lnTo>
                  <a:lnTo>
                    <a:pt x="657" y="305"/>
                  </a:lnTo>
                  <a:lnTo>
                    <a:pt x="657" y="305"/>
                  </a:lnTo>
                  <a:lnTo>
                    <a:pt x="661" y="307"/>
                  </a:lnTo>
                  <a:lnTo>
                    <a:pt x="661" y="307"/>
                  </a:lnTo>
                  <a:lnTo>
                    <a:pt x="665" y="308"/>
                  </a:lnTo>
                  <a:lnTo>
                    <a:pt x="665" y="308"/>
                  </a:lnTo>
                  <a:lnTo>
                    <a:pt x="669" y="310"/>
                  </a:lnTo>
                  <a:lnTo>
                    <a:pt x="669" y="310"/>
                  </a:lnTo>
                  <a:lnTo>
                    <a:pt x="673" y="312"/>
                  </a:lnTo>
                  <a:lnTo>
                    <a:pt x="673" y="312"/>
                  </a:lnTo>
                  <a:lnTo>
                    <a:pt x="677" y="314"/>
                  </a:lnTo>
                  <a:lnTo>
                    <a:pt x="677" y="314"/>
                  </a:lnTo>
                  <a:lnTo>
                    <a:pt x="680" y="316"/>
                  </a:lnTo>
                  <a:lnTo>
                    <a:pt x="680" y="316"/>
                  </a:lnTo>
                  <a:lnTo>
                    <a:pt x="685" y="317"/>
                  </a:lnTo>
                  <a:lnTo>
                    <a:pt x="685" y="317"/>
                  </a:lnTo>
                  <a:lnTo>
                    <a:pt x="689" y="319"/>
                  </a:lnTo>
                  <a:lnTo>
                    <a:pt x="689" y="319"/>
                  </a:lnTo>
                  <a:lnTo>
                    <a:pt x="692" y="321"/>
                  </a:lnTo>
                  <a:lnTo>
                    <a:pt x="692" y="321"/>
                  </a:lnTo>
                  <a:lnTo>
                    <a:pt x="696" y="323"/>
                  </a:lnTo>
                  <a:lnTo>
                    <a:pt x="696" y="323"/>
                  </a:lnTo>
                  <a:lnTo>
                    <a:pt x="700" y="324"/>
                  </a:lnTo>
                  <a:lnTo>
                    <a:pt x="700" y="324"/>
                  </a:lnTo>
                  <a:lnTo>
                    <a:pt x="704" y="327"/>
                  </a:lnTo>
                  <a:lnTo>
                    <a:pt x="704" y="327"/>
                  </a:lnTo>
                  <a:lnTo>
                    <a:pt x="708" y="329"/>
                  </a:lnTo>
                  <a:lnTo>
                    <a:pt x="708" y="329"/>
                  </a:lnTo>
                  <a:lnTo>
                    <a:pt x="712" y="330"/>
                  </a:lnTo>
                  <a:lnTo>
                    <a:pt x="712" y="330"/>
                  </a:lnTo>
                  <a:lnTo>
                    <a:pt x="716" y="332"/>
                  </a:lnTo>
                  <a:lnTo>
                    <a:pt x="716" y="332"/>
                  </a:lnTo>
                  <a:lnTo>
                    <a:pt x="719" y="334"/>
                  </a:lnTo>
                  <a:lnTo>
                    <a:pt x="719" y="334"/>
                  </a:lnTo>
                  <a:lnTo>
                    <a:pt x="723" y="336"/>
                  </a:lnTo>
                  <a:lnTo>
                    <a:pt x="723" y="336"/>
                  </a:lnTo>
                  <a:lnTo>
                    <a:pt x="728" y="337"/>
                  </a:lnTo>
                  <a:lnTo>
                    <a:pt x="728" y="337"/>
                  </a:lnTo>
                  <a:lnTo>
                    <a:pt x="731" y="339"/>
                  </a:lnTo>
                  <a:lnTo>
                    <a:pt x="731" y="339"/>
                  </a:lnTo>
                  <a:lnTo>
                    <a:pt x="735" y="341"/>
                  </a:lnTo>
                  <a:lnTo>
                    <a:pt x="735" y="341"/>
                  </a:lnTo>
                  <a:lnTo>
                    <a:pt x="739" y="343"/>
                  </a:lnTo>
                  <a:lnTo>
                    <a:pt x="739" y="343"/>
                  </a:lnTo>
                  <a:lnTo>
                    <a:pt x="743" y="344"/>
                  </a:lnTo>
                  <a:lnTo>
                    <a:pt x="743" y="344"/>
                  </a:lnTo>
                  <a:lnTo>
                    <a:pt x="747" y="346"/>
                  </a:lnTo>
                  <a:lnTo>
                    <a:pt x="747" y="346"/>
                  </a:lnTo>
                  <a:lnTo>
                    <a:pt x="751" y="348"/>
                  </a:lnTo>
                  <a:lnTo>
                    <a:pt x="751" y="348"/>
                  </a:lnTo>
                  <a:lnTo>
                    <a:pt x="755" y="350"/>
                  </a:lnTo>
                  <a:lnTo>
                    <a:pt x="755" y="350"/>
                  </a:lnTo>
                  <a:lnTo>
                    <a:pt x="758" y="352"/>
                  </a:lnTo>
                  <a:lnTo>
                    <a:pt x="758" y="352"/>
                  </a:lnTo>
                  <a:lnTo>
                    <a:pt x="762" y="353"/>
                  </a:lnTo>
                  <a:lnTo>
                    <a:pt x="762" y="353"/>
                  </a:lnTo>
                  <a:lnTo>
                    <a:pt x="766" y="355"/>
                  </a:lnTo>
                  <a:lnTo>
                    <a:pt x="766" y="355"/>
                  </a:lnTo>
                  <a:lnTo>
                    <a:pt x="770" y="357"/>
                  </a:lnTo>
                  <a:lnTo>
                    <a:pt x="770" y="357"/>
                  </a:lnTo>
                  <a:lnTo>
                    <a:pt x="774" y="359"/>
                  </a:lnTo>
                  <a:lnTo>
                    <a:pt x="774" y="359"/>
                  </a:lnTo>
                  <a:lnTo>
                    <a:pt x="778" y="361"/>
                  </a:lnTo>
                </a:path>
              </a:pathLst>
            </a:custGeom>
            <a:noFill/>
            <a:ln w="63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3" name="Line 1926"/>
            <p:cNvSpPr>
              <a:spLocks noChangeShapeType="1"/>
            </p:cNvSpPr>
            <p:nvPr/>
          </p:nvSpPr>
          <p:spPr bwMode="auto">
            <a:xfrm>
              <a:off x="4571069" y="2116868"/>
              <a:ext cx="0" cy="29514"/>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4" name="Line 1927"/>
            <p:cNvSpPr>
              <a:spLocks noChangeShapeType="1"/>
            </p:cNvSpPr>
            <p:nvPr/>
          </p:nvSpPr>
          <p:spPr bwMode="auto">
            <a:xfrm flipV="1">
              <a:off x="4571069" y="2187701"/>
              <a:ext cx="0" cy="29514"/>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5" name="Line 1928"/>
            <p:cNvSpPr>
              <a:spLocks noChangeShapeType="1"/>
            </p:cNvSpPr>
            <p:nvPr/>
          </p:nvSpPr>
          <p:spPr bwMode="auto">
            <a:xfrm>
              <a:off x="4550914" y="2116868"/>
              <a:ext cx="40311"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6" name="Line 1929"/>
            <p:cNvSpPr>
              <a:spLocks noChangeShapeType="1"/>
            </p:cNvSpPr>
            <p:nvPr/>
          </p:nvSpPr>
          <p:spPr bwMode="auto">
            <a:xfrm>
              <a:off x="4550914" y="2217215"/>
              <a:ext cx="40311"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7" name="Line 1930"/>
            <p:cNvSpPr>
              <a:spLocks noChangeShapeType="1"/>
            </p:cNvSpPr>
            <p:nvPr/>
          </p:nvSpPr>
          <p:spPr bwMode="auto">
            <a:xfrm>
              <a:off x="4468853" y="2069646"/>
              <a:ext cx="0" cy="14757"/>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8" name="Line 1931"/>
            <p:cNvSpPr>
              <a:spLocks noChangeShapeType="1"/>
            </p:cNvSpPr>
            <p:nvPr/>
          </p:nvSpPr>
          <p:spPr bwMode="auto">
            <a:xfrm flipV="1">
              <a:off x="4468853" y="2125722"/>
              <a:ext cx="0" cy="14757"/>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199" name="Line 1932"/>
            <p:cNvSpPr>
              <a:spLocks noChangeShapeType="1"/>
            </p:cNvSpPr>
            <p:nvPr/>
          </p:nvSpPr>
          <p:spPr bwMode="auto">
            <a:xfrm>
              <a:off x="4448698" y="2069646"/>
              <a:ext cx="40311"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0" name="Line 1933"/>
            <p:cNvSpPr>
              <a:spLocks noChangeShapeType="1"/>
            </p:cNvSpPr>
            <p:nvPr/>
          </p:nvSpPr>
          <p:spPr bwMode="auto">
            <a:xfrm>
              <a:off x="4448698" y="2140479"/>
              <a:ext cx="40311" cy="0"/>
            </a:xfrm>
            <a:prstGeom prst="line">
              <a:avLst/>
            </a:prstGeom>
            <a:noFill/>
            <a:ln w="635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1" name="Oval 1934"/>
            <p:cNvSpPr>
              <a:spLocks noChangeArrowheads="1"/>
            </p:cNvSpPr>
            <p:nvPr/>
          </p:nvSpPr>
          <p:spPr bwMode="auto">
            <a:xfrm>
              <a:off x="5568757" y="2565478"/>
              <a:ext cx="40311" cy="41319"/>
            </a:xfrm>
            <a:prstGeom prst="ellipse">
              <a:avLst/>
            </a:pr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2" name="Oval 1935"/>
            <p:cNvSpPr>
              <a:spLocks noChangeArrowheads="1"/>
            </p:cNvSpPr>
            <p:nvPr/>
          </p:nvSpPr>
          <p:spPr bwMode="auto">
            <a:xfrm>
              <a:off x="5228996" y="2530062"/>
              <a:ext cx="41750" cy="41319"/>
            </a:xfrm>
            <a:prstGeom prst="ellipse">
              <a:avLst/>
            </a:pr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3" name="Oval 1936"/>
            <p:cNvSpPr>
              <a:spLocks noChangeArrowheads="1"/>
            </p:cNvSpPr>
            <p:nvPr/>
          </p:nvSpPr>
          <p:spPr bwMode="auto">
            <a:xfrm>
              <a:off x="4890675" y="2465131"/>
              <a:ext cx="40311" cy="41319"/>
            </a:xfrm>
            <a:prstGeom prst="ellipse">
              <a:avLst/>
            </a:pr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4" name="Oval 1937"/>
            <p:cNvSpPr>
              <a:spLocks noChangeArrowheads="1"/>
            </p:cNvSpPr>
            <p:nvPr/>
          </p:nvSpPr>
          <p:spPr bwMode="auto">
            <a:xfrm>
              <a:off x="4550914" y="2146382"/>
              <a:ext cx="40311" cy="41319"/>
            </a:xfrm>
            <a:prstGeom prst="ellipse">
              <a:avLst/>
            </a:pr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5" name="Oval 1938"/>
            <p:cNvSpPr>
              <a:spLocks noChangeArrowheads="1"/>
            </p:cNvSpPr>
            <p:nvPr/>
          </p:nvSpPr>
          <p:spPr bwMode="auto">
            <a:xfrm>
              <a:off x="4448698" y="2084403"/>
              <a:ext cx="40311" cy="41319"/>
            </a:xfrm>
            <a:prstGeom prst="ellipse">
              <a:avLst/>
            </a:pr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600">
                <a:latin typeface="Arial" panose="020B0604020202020204" pitchFamily="34" charset="0"/>
                <a:cs typeface="Arial" panose="020B0604020202020204" pitchFamily="34" charset="0"/>
              </a:endParaRPr>
            </a:p>
          </p:txBody>
        </p:sp>
        <p:sp>
          <p:nvSpPr>
            <p:cNvPr id="2206" name="Rectangle 1940"/>
            <p:cNvSpPr>
              <a:spLocks noChangeArrowheads="1"/>
            </p:cNvSpPr>
            <p:nvPr/>
          </p:nvSpPr>
          <p:spPr bwMode="auto">
            <a:xfrm rot="16200000">
              <a:off x="3711989" y="2332411"/>
              <a:ext cx="41517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700" b="1" dirty="0">
                  <a:solidFill>
                    <a:srgbClr val="000000"/>
                  </a:solidFill>
                  <a:cs typeface="Arial" panose="020B0604020202020204" pitchFamily="34" charset="0"/>
                </a:rPr>
                <a:t>TTP (</a:t>
              </a:r>
              <a:r>
                <a:rPr lang="en-US" altLang="en-US" sz="700" b="1" dirty="0" smtClean="0">
                  <a:solidFill>
                    <a:srgbClr val="000000"/>
                  </a:solidFill>
                  <a:cs typeface="Arial" panose="020B0604020202020204" pitchFamily="34" charset="0"/>
                </a:rPr>
                <a:t>min)</a:t>
              </a:r>
              <a:endParaRPr lang="en-US" altLang="en-US" sz="700" dirty="0">
                <a:cs typeface="Arial" panose="020B0604020202020204" pitchFamily="34" charset="0"/>
              </a:endParaRPr>
            </a:p>
          </p:txBody>
        </p:sp>
        <p:sp>
          <p:nvSpPr>
            <p:cNvPr id="2246" name="Rectangle 1980"/>
            <p:cNvSpPr>
              <a:spLocks noChangeArrowheads="1"/>
            </p:cNvSpPr>
            <p:nvPr/>
          </p:nvSpPr>
          <p:spPr bwMode="auto">
            <a:xfrm>
              <a:off x="4450069" y="3030977"/>
              <a:ext cx="734175"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600" b="1" dirty="0">
                  <a:solidFill>
                    <a:srgbClr val="000000"/>
                  </a:solidFill>
                  <a:cs typeface="Arial" panose="020B0604020202020204" pitchFamily="34" charset="0"/>
                </a:rPr>
                <a:t>Copies WT </a:t>
              </a:r>
              <a:r>
                <a:rPr lang="en-US" altLang="en-US" sz="600" b="1" dirty="0" smtClean="0">
                  <a:solidFill>
                    <a:srgbClr val="000000"/>
                  </a:solidFill>
                  <a:cs typeface="Arial" panose="020B0604020202020204" pitchFamily="34" charset="0"/>
                </a:rPr>
                <a:t>template</a:t>
              </a:r>
              <a:endParaRPr lang="en-US" altLang="en-US" sz="600" b="1" dirty="0">
                <a:solidFill>
                  <a:srgbClr val="000000"/>
                </a:solidFill>
                <a:cs typeface="Arial" panose="020B0604020202020204" pitchFamily="34" charset="0"/>
              </a:endParaRPr>
            </a:p>
          </p:txBody>
        </p:sp>
      </p:grpSp>
      <p:sp>
        <p:nvSpPr>
          <p:cNvPr id="2247" name="TextBox 2246"/>
          <p:cNvSpPr txBox="1"/>
          <p:nvPr/>
        </p:nvSpPr>
        <p:spPr>
          <a:xfrm>
            <a:off x="664139" y="2913528"/>
            <a:ext cx="3332396" cy="246349"/>
          </a:xfrm>
          <a:prstGeom prst="rect">
            <a:avLst/>
          </a:prstGeom>
          <a:noFill/>
        </p:spPr>
        <p:txBody>
          <a:bodyPr wrap="square" rtlCol="0">
            <a:spAutoFit/>
          </a:bodyPr>
          <a:lstStyle/>
          <a:p>
            <a:r>
              <a:rPr lang="en-GB" sz="1001" b="1" dirty="0">
                <a:latin typeface="Arial" panose="020B0604020202020204" pitchFamily="34" charset="0"/>
                <a:cs typeface="Arial" panose="020B0604020202020204" pitchFamily="34" charset="0"/>
              </a:rPr>
              <a:t>(B) </a:t>
            </a:r>
          </a:p>
        </p:txBody>
      </p:sp>
      <p:sp>
        <p:nvSpPr>
          <p:cNvPr id="2248" name="AutoShape 1025"/>
          <p:cNvSpPr>
            <a:spLocks noChangeAspect="1" noChangeArrowheads="1" noTextEdit="1"/>
          </p:cNvSpPr>
          <p:nvPr/>
        </p:nvSpPr>
        <p:spPr bwMode="auto">
          <a:xfrm>
            <a:off x="743182" y="2624017"/>
            <a:ext cx="2672297" cy="16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t" anchorCtr="0" compatLnSpc="1">
            <a:prstTxWarp prst="textNoShape">
              <a:avLst/>
            </a:prstTxWarp>
          </a:bodyPr>
          <a:lstStyle/>
          <a:p>
            <a:endParaRPr lang="en-GB" sz="1801"/>
          </a:p>
        </p:txBody>
      </p:sp>
      <p:grpSp>
        <p:nvGrpSpPr>
          <p:cNvPr id="3" name="Group 2"/>
          <p:cNvGrpSpPr>
            <a:grpSpLocks noChangeAspect="1"/>
          </p:cNvGrpSpPr>
          <p:nvPr/>
        </p:nvGrpSpPr>
        <p:grpSpPr>
          <a:xfrm>
            <a:off x="763978" y="1073621"/>
            <a:ext cx="2934000" cy="1764181"/>
            <a:chOff x="763978" y="1612636"/>
            <a:chExt cx="2431922" cy="1462287"/>
          </a:xfrm>
        </p:grpSpPr>
        <p:sp>
          <p:nvSpPr>
            <p:cNvPr id="5304" name="Rectangle 906"/>
            <p:cNvSpPr>
              <a:spLocks noChangeArrowheads="1"/>
            </p:cNvSpPr>
            <p:nvPr/>
          </p:nvSpPr>
          <p:spPr bwMode="auto">
            <a:xfrm>
              <a:off x="1414288"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20</a:t>
              </a:r>
              <a:endParaRPr lang="en-US" altLang="en-US" sz="1001"/>
            </a:p>
          </p:txBody>
        </p:sp>
        <p:sp>
          <p:nvSpPr>
            <p:cNvPr id="5305" name="Rectangle 907"/>
            <p:cNvSpPr>
              <a:spLocks noChangeArrowheads="1"/>
            </p:cNvSpPr>
            <p:nvPr/>
          </p:nvSpPr>
          <p:spPr bwMode="auto">
            <a:xfrm>
              <a:off x="1685767"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30</a:t>
              </a:r>
              <a:endParaRPr lang="en-US" altLang="en-US" sz="1001"/>
            </a:p>
          </p:txBody>
        </p:sp>
        <p:sp>
          <p:nvSpPr>
            <p:cNvPr id="5306" name="Rectangle 908"/>
            <p:cNvSpPr>
              <a:spLocks noChangeArrowheads="1"/>
            </p:cNvSpPr>
            <p:nvPr/>
          </p:nvSpPr>
          <p:spPr bwMode="auto">
            <a:xfrm>
              <a:off x="1958940"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40</a:t>
              </a:r>
              <a:endParaRPr lang="en-US" altLang="en-US" sz="1001"/>
            </a:p>
          </p:txBody>
        </p:sp>
        <p:sp>
          <p:nvSpPr>
            <p:cNvPr id="5307" name="Rectangle 909"/>
            <p:cNvSpPr>
              <a:spLocks noChangeArrowheads="1"/>
            </p:cNvSpPr>
            <p:nvPr/>
          </p:nvSpPr>
          <p:spPr bwMode="auto">
            <a:xfrm>
              <a:off x="2232108"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50</a:t>
              </a:r>
              <a:endParaRPr lang="en-US" altLang="en-US" sz="1001" dirty="0"/>
            </a:p>
          </p:txBody>
        </p:sp>
        <p:sp>
          <p:nvSpPr>
            <p:cNvPr id="5308" name="Rectangle 910"/>
            <p:cNvSpPr>
              <a:spLocks noChangeArrowheads="1"/>
            </p:cNvSpPr>
            <p:nvPr/>
          </p:nvSpPr>
          <p:spPr bwMode="auto">
            <a:xfrm>
              <a:off x="2505281"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60</a:t>
              </a:r>
              <a:endParaRPr lang="en-US" altLang="en-US" sz="1001" dirty="0"/>
            </a:p>
          </p:txBody>
        </p:sp>
        <p:sp>
          <p:nvSpPr>
            <p:cNvPr id="5309" name="Rectangle 911"/>
            <p:cNvSpPr>
              <a:spLocks noChangeArrowheads="1"/>
            </p:cNvSpPr>
            <p:nvPr/>
          </p:nvSpPr>
          <p:spPr bwMode="auto">
            <a:xfrm>
              <a:off x="2776759"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70</a:t>
              </a:r>
              <a:endParaRPr lang="en-US" altLang="en-US" sz="1001"/>
            </a:p>
          </p:txBody>
        </p:sp>
        <p:sp>
          <p:nvSpPr>
            <p:cNvPr id="5310" name="Rectangle 912"/>
            <p:cNvSpPr>
              <a:spLocks noChangeArrowheads="1"/>
            </p:cNvSpPr>
            <p:nvPr/>
          </p:nvSpPr>
          <p:spPr bwMode="auto">
            <a:xfrm>
              <a:off x="3051630" y="2790982"/>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80</a:t>
              </a:r>
              <a:endParaRPr lang="en-US" altLang="en-US" sz="1001"/>
            </a:p>
          </p:txBody>
        </p:sp>
        <p:sp>
          <p:nvSpPr>
            <p:cNvPr id="5311" name="Freeform 913"/>
            <p:cNvSpPr>
              <a:spLocks noEditPoints="1"/>
            </p:cNvSpPr>
            <p:nvPr/>
          </p:nvSpPr>
          <p:spPr bwMode="auto">
            <a:xfrm>
              <a:off x="1188625" y="2719719"/>
              <a:ext cx="1922388" cy="54295"/>
            </a:xfrm>
            <a:custGeom>
              <a:avLst/>
              <a:gdLst>
                <a:gd name="T0" fmla="*/ 0 w 1133"/>
                <a:gd name="T1" fmla="*/ 0 h 32"/>
                <a:gd name="T2" fmla="*/ 1133 w 1133"/>
                <a:gd name="T3" fmla="*/ 0 h 32"/>
                <a:gd name="T4" fmla="*/ 164 w 1133"/>
                <a:gd name="T5" fmla="*/ 0 h 32"/>
                <a:gd name="T6" fmla="*/ 164 w 1133"/>
                <a:gd name="T7" fmla="*/ 32 h 32"/>
                <a:gd name="T8" fmla="*/ 325 w 1133"/>
                <a:gd name="T9" fmla="*/ 0 h 32"/>
                <a:gd name="T10" fmla="*/ 325 w 1133"/>
                <a:gd name="T11" fmla="*/ 32 h 32"/>
                <a:gd name="T12" fmla="*/ 486 w 1133"/>
                <a:gd name="T13" fmla="*/ 0 h 32"/>
                <a:gd name="T14" fmla="*/ 486 w 1133"/>
                <a:gd name="T15" fmla="*/ 32 h 32"/>
                <a:gd name="T16" fmla="*/ 647 w 1133"/>
                <a:gd name="T17" fmla="*/ 0 h 32"/>
                <a:gd name="T18" fmla="*/ 647 w 1133"/>
                <a:gd name="T19" fmla="*/ 32 h 32"/>
                <a:gd name="T20" fmla="*/ 808 w 1133"/>
                <a:gd name="T21" fmla="*/ 0 h 32"/>
                <a:gd name="T22" fmla="*/ 808 w 1133"/>
                <a:gd name="T23" fmla="*/ 32 h 32"/>
                <a:gd name="T24" fmla="*/ 968 w 1133"/>
                <a:gd name="T25" fmla="*/ 0 h 32"/>
                <a:gd name="T26" fmla="*/ 968 w 1133"/>
                <a:gd name="T27" fmla="*/ 32 h 32"/>
                <a:gd name="T28" fmla="*/ 1130 w 1133"/>
                <a:gd name="T29" fmla="*/ 0 h 32"/>
                <a:gd name="T30" fmla="*/ 1130 w 1133"/>
                <a:gd name="T3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3" h="32">
                  <a:moveTo>
                    <a:pt x="0" y="0"/>
                  </a:moveTo>
                  <a:lnTo>
                    <a:pt x="1133" y="0"/>
                  </a:lnTo>
                  <a:moveTo>
                    <a:pt x="164" y="0"/>
                  </a:moveTo>
                  <a:lnTo>
                    <a:pt x="164" y="32"/>
                  </a:lnTo>
                  <a:moveTo>
                    <a:pt x="325" y="0"/>
                  </a:moveTo>
                  <a:lnTo>
                    <a:pt x="325" y="32"/>
                  </a:lnTo>
                  <a:moveTo>
                    <a:pt x="486" y="0"/>
                  </a:moveTo>
                  <a:lnTo>
                    <a:pt x="486" y="32"/>
                  </a:lnTo>
                  <a:moveTo>
                    <a:pt x="647" y="0"/>
                  </a:moveTo>
                  <a:lnTo>
                    <a:pt x="647" y="32"/>
                  </a:lnTo>
                  <a:moveTo>
                    <a:pt x="808" y="0"/>
                  </a:moveTo>
                  <a:lnTo>
                    <a:pt x="808" y="32"/>
                  </a:lnTo>
                  <a:moveTo>
                    <a:pt x="968" y="0"/>
                  </a:moveTo>
                  <a:lnTo>
                    <a:pt x="968" y="32"/>
                  </a:lnTo>
                  <a:moveTo>
                    <a:pt x="1130" y="0"/>
                  </a:moveTo>
                  <a:lnTo>
                    <a:pt x="1130" y="32"/>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12" name="Rectangle 914"/>
            <p:cNvSpPr>
              <a:spLocks noChangeArrowheads="1"/>
            </p:cNvSpPr>
            <p:nvPr/>
          </p:nvSpPr>
          <p:spPr bwMode="auto">
            <a:xfrm>
              <a:off x="934115" y="2653547"/>
              <a:ext cx="179536" cy="1540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0.0</a:t>
              </a:r>
              <a:endParaRPr lang="en-US" altLang="en-US" sz="1001" dirty="0"/>
            </a:p>
          </p:txBody>
        </p:sp>
        <p:sp>
          <p:nvSpPr>
            <p:cNvPr id="5313" name="Rectangle 915"/>
            <p:cNvSpPr>
              <a:spLocks noChangeArrowheads="1"/>
            </p:cNvSpPr>
            <p:nvPr/>
          </p:nvSpPr>
          <p:spPr bwMode="auto">
            <a:xfrm>
              <a:off x="934115" y="2456727"/>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0.2</a:t>
              </a:r>
              <a:endParaRPr lang="en-US" altLang="en-US" sz="1001" dirty="0"/>
            </a:p>
          </p:txBody>
        </p:sp>
        <p:sp>
          <p:nvSpPr>
            <p:cNvPr id="5314" name="Rectangle 916"/>
            <p:cNvSpPr>
              <a:spLocks noChangeArrowheads="1"/>
            </p:cNvSpPr>
            <p:nvPr/>
          </p:nvSpPr>
          <p:spPr bwMode="auto">
            <a:xfrm>
              <a:off x="934115" y="2261605"/>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0.4</a:t>
              </a:r>
              <a:endParaRPr lang="en-US" altLang="en-US" sz="1001"/>
            </a:p>
          </p:txBody>
        </p:sp>
        <p:sp>
          <p:nvSpPr>
            <p:cNvPr id="5315" name="Rectangle 917"/>
            <p:cNvSpPr>
              <a:spLocks noChangeArrowheads="1"/>
            </p:cNvSpPr>
            <p:nvPr/>
          </p:nvSpPr>
          <p:spPr bwMode="auto">
            <a:xfrm>
              <a:off x="934115" y="2064785"/>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0.6</a:t>
              </a:r>
              <a:endParaRPr lang="en-US" altLang="en-US" sz="1001"/>
            </a:p>
          </p:txBody>
        </p:sp>
        <p:sp>
          <p:nvSpPr>
            <p:cNvPr id="5316" name="Rectangle 918"/>
            <p:cNvSpPr>
              <a:spLocks noChangeArrowheads="1"/>
            </p:cNvSpPr>
            <p:nvPr/>
          </p:nvSpPr>
          <p:spPr bwMode="auto">
            <a:xfrm>
              <a:off x="934115" y="1867965"/>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0.8</a:t>
              </a:r>
              <a:endParaRPr lang="en-US" altLang="en-US" sz="1001" dirty="0"/>
            </a:p>
          </p:txBody>
        </p:sp>
        <p:sp>
          <p:nvSpPr>
            <p:cNvPr id="5317" name="Rectangle 919"/>
            <p:cNvSpPr>
              <a:spLocks noChangeArrowheads="1"/>
            </p:cNvSpPr>
            <p:nvPr/>
          </p:nvSpPr>
          <p:spPr bwMode="auto">
            <a:xfrm>
              <a:off x="934115" y="1672844"/>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1.0</a:t>
              </a:r>
              <a:endParaRPr lang="en-US" altLang="en-US" sz="1001" dirty="0"/>
            </a:p>
          </p:txBody>
        </p:sp>
        <p:sp>
          <p:nvSpPr>
            <p:cNvPr id="5318" name="Freeform 920"/>
            <p:cNvSpPr>
              <a:spLocks noEditPoints="1"/>
            </p:cNvSpPr>
            <p:nvPr/>
          </p:nvSpPr>
          <p:spPr bwMode="auto">
            <a:xfrm>
              <a:off x="1141117" y="1633818"/>
              <a:ext cx="54295" cy="1287811"/>
            </a:xfrm>
            <a:custGeom>
              <a:avLst/>
              <a:gdLst>
                <a:gd name="T0" fmla="*/ 32 w 32"/>
                <a:gd name="T1" fmla="*/ 759 h 759"/>
                <a:gd name="T2" fmla="*/ 32 w 32"/>
                <a:gd name="T3" fmla="*/ 0 h 759"/>
                <a:gd name="T4" fmla="*/ 32 w 32"/>
                <a:gd name="T5" fmla="*/ 640 h 759"/>
                <a:gd name="T6" fmla="*/ 0 w 32"/>
                <a:gd name="T7" fmla="*/ 640 h 759"/>
                <a:gd name="T8" fmla="*/ 32 w 32"/>
                <a:gd name="T9" fmla="*/ 524 h 759"/>
                <a:gd name="T10" fmla="*/ 0 w 32"/>
                <a:gd name="T11" fmla="*/ 524 h 759"/>
                <a:gd name="T12" fmla="*/ 32 w 32"/>
                <a:gd name="T13" fmla="*/ 409 h 759"/>
                <a:gd name="T14" fmla="*/ 0 w 32"/>
                <a:gd name="T15" fmla="*/ 409 h 759"/>
                <a:gd name="T16" fmla="*/ 32 w 32"/>
                <a:gd name="T17" fmla="*/ 293 h 759"/>
                <a:gd name="T18" fmla="*/ 0 w 32"/>
                <a:gd name="T19" fmla="*/ 293 h 759"/>
                <a:gd name="T20" fmla="*/ 32 w 32"/>
                <a:gd name="T21" fmla="*/ 178 h 759"/>
                <a:gd name="T22" fmla="*/ 0 w 32"/>
                <a:gd name="T23" fmla="*/ 178 h 759"/>
                <a:gd name="T24" fmla="*/ 32 w 32"/>
                <a:gd name="T25" fmla="*/ 62 h 759"/>
                <a:gd name="T26" fmla="*/ 0 w 32"/>
                <a:gd name="T27" fmla="*/ 62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759">
                  <a:moveTo>
                    <a:pt x="32" y="759"/>
                  </a:moveTo>
                  <a:lnTo>
                    <a:pt x="32" y="0"/>
                  </a:lnTo>
                  <a:moveTo>
                    <a:pt x="32" y="640"/>
                  </a:moveTo>
                  <a:lnTo>
                    <a:pt x="0" y="640"/>
                  </a:lnTo>
                  <a:moveTo>
                    <a:pt x="32" y="524"/>
                  </a:moveTo>
                  <a:lnTo>
                    <a:pt x="0" y="524"/>
                  </a:lnTo>
                  <a:moveTo>
                    <a:pt x="32" y="409"/>
                  </a:moveTo>
                  <a:lnTo>
                    <a:pt x="0" y="409"/>
                  </a:lnTo>
                  <a:moveTo>
                    <a:pt x="32" y="293"/>
                  </a:moveTo>
                  <a:lnTo>
                    <a:pt x="0" y="293"/>
                  </a:lnTo>
                  <a:moveTo>
                    <a:pt x="32" y="178"/>
                  </a:moveTo>
                  <a:lnTo>
                    <a:pt x="0" y="178"/>
                  </a:lnTo>
                  <a:moveTo>
                    <a:pt x="32" y="62"/>
                  </a:moveTo>
                  <a:lnTo>
                    <a:pt x="0" y="62"/>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19" name="Rectangle 1784"/>
            <p:cNvSpPr>
              <a:spLocks noChangeArrowheads="1"/>
            </p:cNvSpPr>
            <p:nvPr/>
          </p:nvSpPr>
          <p:spPr bwMode="auto">
            <a:xfrm rot="16200000">
              <a:off x="215591" y="2161023"/>
              <a:ext cx="12198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800" b="1" dirty="0">
                  <a:solidFill>
                    <a:srgbClr val="000000"/>
                  </a:solidFill>
                </a:rPr>
                <a:t>Normalized fluorescence</a:t>
              </a:r>
              <a:endParaRPr lang="en-US" altLang="en-US" sz="1801" dirty="0"/>
            </a:p>
          </p:txBody>
        </p:sp>
        <p:sp>
          <p:nvSpPr>
            <p:cNvPr id="5320" name="Freeform 19"/>
            <p:cNvSpPr>
              <a:spLocks/>
            </p:cNvSpPr>
            <p:nvPr/>
          </p:nvSpPr>
          <p:spPr bwMode="auto">
            <a:xfrm>
              <a:off x="1206677" y="2512708"/>
              <a:ext cx="1891055" cy="194418"/>
            </a:xfrm>
            <a:custGeom>
              <a:avLst/>
              <a:gdLst>
                <a:gd name="T0" fmla="*/ 0 w 1329"/>
                <a:gd name="T1" fmla="*/ 138 h 138"/>
                <a:gd name="T2" fmla="*/ 38 w 1329"/>
                <a:gd name="T3" fmla="*/ 138 h 138"/>
                <a:gd name="T4" fmla="*/ 57 w 1329"/>
                <a:gd name="T5" fmla="*/ 138 h 138"/>
                <a:gd name="T6" fmla="*/ 95 w 1329"/>
                <a:gd name="T7" fmla="*/ 138 h 138"/>
                <a:gd name="T8" fmla="*/ 114 w 1329"/>
                <a:gd name="T9" fmla="*/ 138 h 138"/>
                <a:gd name="T10" fmla="*/ 151 w 1329"/>
                <a:gd name="T11" fmla="*/ 138 h 138"/>
                <a:gd name="T12" fmla="*/ 171 w 1329"/>
                <a:gd name="T13" fmla="*/ 138 h 138"/>
                <a:gd name="T14" fmla="*/ 208 w 1329"/>
                <a:gd name="T15" fmla="*/ 138 h 138"/>
                <a:gd name="T16" fmla="*/ 228 w 1329"/>
                <a:gd name="T17" fmla="*/ 138 h 138"/>
                <a:gd name="T18" fmla="*/ 266 w 1329"/>
                <a:gd name="T19" fmla="*/ 138 h 138"/>
                <a:gd name="T20" fmla="*/ 284 w 1329"/>
                <a:gd name="T21" fmla="*/ 138 h 138"/>
                <a:gd name="T22" fmla="*/ 323 w 1329"/>
                <a:gd name="T23" fmla="*/ 138 h 138"/>
                <a:gd name="T24" fmla="*/ 341 w 1329"/>
                <a:gd name="T25" fmla="*/ 138 h 138"/>
                <a:gd name="T26" fmla="*/ 380 w 1329"/>
                <a:gd name="T27" fmla="*/ 138 h 138"/>
                <a:gd name="T28" fmla="*/ 399 w 1329"/>
                <a:gd name="T29" fmla="*/ 138 h 138"/>
                <a:gd name="T30" fmla="*/ 437 w 1329"/>
                <a:gd name="T31" fmla="*/ 138 h 138"/>
                <a:gd name="T32" fmla="*/ 456 w 1329"/>
                <a:gd name="T33" fmla="*/ 138 h 138"/>
                <a:gd name="T34" fmla="*/ 493 w 1329"/>
                <a:gd name="T35" fmla="*/ 138 h 138"/>
                <a:gd name="T36" fmla="*/ 513 w 1329"/>
                <a:gd name="T37" fmla="*/ 138 h 138"/>
                <a:gd name="T38" fmla="*/ 550 w 1329"/>
                <a:gd name="T39" fmla="*/ 138 h 138"/>
                <a:gd name="T40" fmla="*/ 569 w 1329"/>
                <a:gd name="T41" fmla="*/ 138 h 138"/>
                <a:gd name="T42" fmla="*/ 607 w 1329"/>
                <a:gd name="T43" fmla="*/ 138 h 138"/>
                <a:gd name="T44" fmla="*/ 626 w 1329"/>
                <a:gd name="T45" fmla="*/ 138 h 138"/>
                <a:gd name="T46" fmla="*/ 665 w 1329"/>
                <a:gd name="T47" fmla="*/ 138 h 138"/>
                <a:gd name="T48" fmla="*/ 683 w 1329"/>
                <a:gd name="T49" fmla="*/ 138 h 138"/>
                <a:gd name="T50" fmla="*/ 722 w 1329"/>
                <a:gd name="T51" fmla="*/ 138 h 138"/>
                <a:gd name="T52" fmla="*/ 740 w 1329"/>
                <a:gd name="T53" fmla="*/ 138 h 138"/>
                <a:gd name="T54" fmla="*/ 779 w 1329"/>
                <a:gd name="T55" fmla="*/ 138 h 138"/>
                <a:gd name="T56" fmla="*/ 798 w 1329"/>
                <a:gd name="T57" fmla="*/ 138 h 138"/>
                <a:gd name="T58" fmla="*/ 835 w 1329"/>
                <a:gd name="T59" fmla="*/ 138 h 138"/>
                <a:gd name="T60" fmla="*/ 855 w 1329"/>
                <a:gd name="T61" fmla="*/ 138 h 138"/>
                <a:gd name="T62" fmla="*/ 892 w 1329"/>
                <a:gd name="T63" fmla="*/ 138 h 138"/>
                <a:gd name="T64" fmla="*/ 911 w 1329"/>
                <a:gd name="T65" fmla="*/ 138 h 138"/>
                <a:gd name="T66" fmla="*/ 949 w 1329"/>
                <a:gd name="T67" fmla="*/ 138 h 138"/>
                <a:gd name="T68" fmla="*/ 968 w 1329"/>
                <a:gd name="T69" fmla="*/ 138 h 138"/>
                <a:gd name="T70" fmla="*/ 1006 w 1329"/>
                <a:gd name="T71" fmla="*/ 138 h 138"/>
                <a:gd name="T72" fmla="*/ 1025 w 1329"/>
                <a:gd name="T73" fmla="*/ 138 h 138"/>
                <a:gd name="T74" fmla="*/ 1064 w 1329"/>
                <a:gd name="T75" fmla="*/ 138 h 138"/>
                <a:gd name="T76" fmla="*/ 1082 w 1329"/>
                <a:gd name="T77" fmla="*/ 138 h 138"/>
                <a:gd name="T78" fmla="*/ 1120 w 1329"/>
                <a:gd name="T79" fmla="*/ 138 h 138"/>
                <a:gd name="T80" fmla="*/ 1139 w 1329"/>
                <a:gd name="T81" fmla="*/ 137 h 138"/>
                <a:gd name="T82" fmla="*/ 1177 w 1329"/>
                <a:gd name="T83" fmla="*/ 136 h 138"/>
                <a:gd name="T84" fmla="*/ 1197 w 1329"/>
                <a:gd name="T85" fmla="*/ 133 h 138"/>
                <a:gd name="T86" fmla="*/ 1234 w 1329"/>
                <a:gd name="T87" fmla="*/ 122 h 138"/>
                <a:gd name="T88" fmla="*/ 1253 w 1329"/>
                <a:gd name="T89" fmla="*/ 113 h 138"/>
                <a:gd name="T90" fmla="*/ 1291 w 1329"/>
                <a:gd name="T91" fmla="*/ 74 h 138"/>
                <a:gd name="T92" fmla="*/ 1310 w 1329"/>
                <a:gd name="T93" fmla="*/ 4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9" h="138">
                  <a:moveTo>
                    <a:pt x="0" y="138"/>
                  </a:moveTo>
                  <a:lnTo>
                    <a:pt x="0" y="138"/>
                  </a:lnTo>
                  <a:lnTo>
                    <a:pt x="0" y="138"/>
                  </a:lnTo>
                  <a:lnTo>
                    <a:pt x="19" y="138"/>
                  </a:lnTo>
                  <a:lnTo>
                    <a:pt x="19" y="138"/>
                  </a:lnTo>
                  <a:lnTo>
                    <a:pt x="38" y="138"/>
                  </a:lnTo>
                  <a:lnTo>
                    <a:pt x="38" y="138"/>
                  </a:lnTo>
                  <a:lnTo>
                    <a:pt x="57" y="138"/>
                  </a:lnTo>
                  <a:lnTo>
                    <a:pt x="57" y="138"/>
                  </a:lnTo>
                  <a:lnTo>
                    <a:pt x="75" y="138"/>
                  </a:lnTo>
                  <a:lnTo>
                    <a:pt x="75" y="138"/>
                  </a:lnTo>
                  <a:lnTo>
                    <a:pt x="95" y="138"/>
                  </a:lnTo>
                  <a:lnTo>
                    <a:pt x="95" y="138"/>
                  </a:lnTo>
                  <a:lnTo>
                    <a:pt x="114" y="138"/>
                  </a:lnTo>
                  <a:lnTo>
                    <a:pt x="114" y="138"/>
                  </a:lnTo>
                  <a:lnTo>
                    <a:pt x="133" y="138"/>
                  </a:lnTo>
                  <a:lnTo>
                    <a:pt x="133" y="138"/>
                  </a:lnTo>
                  <a:lnTo>
                    <a:pt x="151" y="138"/>
                  </a:lnTo>
                  <a:lnTo>
                    <a:pt x="151" y="138"/>
                  </a:lnTo>
                  <a:lnTo>
                    <a:pt x="171" y="138"/>
                  </a:lnTo>
                  <a:lnTo>
                    <a:pt x="171" y="138"/>
                  </a:lnTo>
                  <a:lnTo>
                    <a:pt x="190" y="138"/>
                  </a:lnTo>
                  <a:lnTo>
                    <a:pt x="190" y="138"/>
                  </a:lnTo>
                  <a:lnTo>
                    <a:pt x="208" y="138"/>
                  </a:lnTo>
                  <a:lnTo>
                    <a:pt x="208" y="138"/>
                  </a:lnTo>
                  <a:lnTo>
                    <a:pt x="228" y="138"/>
                  </a:lnTo>
                  <a:lnTo>
                    <a:pt x="228" y="138"/>
                  </a:lnTo>
                  <a:lnTo>
                    <a:pt x="247" y="138"/>
                  </a:lnTo>
                  <a:lnTo>
                    <a:pt x="247" y="138"/>
                  </a:lnTo>
                  <a:lnTo>
                    <a:pt x="266" y="138"/>
                  </a:lnTo>
                  <a:lnTo>
                    <a:pt x="266" y="138"/>
                  </a:lnTo>
                  <a:lnTo>
                    <a:pt x="284" y="138"/>
                  </a:lnTo>
                  <a:lnTo>
                    <a:pt x="284" y="138"/>
                  </a:lnTo>
                  <a:lnTo>
                    <a:pt x="304" y="138"/>
                  </a:lnTo>
                  <a:lnTo>
                    <a:pt x="304" y="138"/>
                  </a:lnTo>
                  <a:lnTo>
                    <a:pt x="323" y="138"/>
                  </a:lnTo>
                  <a:lnTo>
                    <a:pt x="323" y="138"/>
                  </a:lnTo>
                  <a:lnTo>
                    <a:pt x="341" y="138"/>
                  </a:lnTo>
                  <a:lnTo>
                    <a:pt x="341" y="138"/>
                  </a:lnTo>
                  <a:lnTo>
                    <a:pt x="360" y="138"/>
                  </a:lnTo>
                  <a:lnTo>
                    <a:pt x="360" y="138"/>
                  </a:lnTo>
                  <a:lnTo>
                    <a:pt x="380" y="138"/>
                  </a:lnTo>
                  <a:lnTo>
                    <a:pt x="380" y="138"/>
                  </a:lnTo>
                  <a:lnTo>
                    <a:pt x="399" y="138"/>
                  </a:lnTo>
                  <a:lnTo>
                    <a:pt x="399" y="138"/>
                  </a:lnTo>
                  <a:lnTo>
                    <a:pt x="417" y="138"/>
                  </a:lnTo>
                  <a:lnTo>
                    <a:pt x="417" y="138"/>
                  </a:lnTo>
                  <a:lnTo>
                    <a:pt x="437" y="138"/>
                  </a:lnTo>
                  <a:lnTo>
                    <a:pt x="437" y="138"/>
                  </a:lnTo>
                  <a:lnTo>
                    <a:pt x="456" y="138"/>
                  </a:lnTo>
                  <a:lnTo>
                    <a:pt x="456" y="138"/>
                  </a:lnTo>
                  <a:lnTo>
                    <a:pt x="474" y="138"/>
                  </a:lnTo>
                  <a:lnTo>
                    <a:pt x="474" y="138"/>
                  </a:lnTo>
                  <a:lnTo>
                    <a:pt x="493" y="138"/>
                  </a:lnTo>
                  <a:lnTo>
                    <a:pt x="493" y="138"/>
                  </a:lnTo>
                  <a:lnTo>
                    <a:pt x="513" y="138"/>
                  </a:lnTo>
                  <a:lnTo>
                    <a:pt x="513" y="138"/>
                  </a:lnTo>
                  <a:lnTo>
                    <a:pt x="532" y="138"/>
                  </a:lnTo>
                  <a:lnTo>
                    <a:pt x="532" y="138"/>
                  </a:lnTo>
                  <a:lnTo>
                    <a:pt x="550" y="138"/>
                  </a:lnTo>
                  <a:lnTo>
                    <a:pt x="550" y="138"/>
                  </a:lnTo>
                  <a:lnTo>
                    <a:pt x="569" y="138"/>
                  </a:lnTo>
                  <a:lnTo>
                    <a:pt x="569" y="138"/>
                  </a:lnTo>
                  <a:lnTo>
                    <a:pt x="589" y="138"/>
                  </a:lnTo>
                  <a:lnTo>
                    <a:pt x="589" y="138"/>
                  </a:lnTo>
                  <a:lnTo>
                    <a:pt x="607" y="138"/>
                  </a:lnTo>
                  <a:lnTo>
                    <a:pt x="607" y="138"/>
                  </a:lnTo>
                  <a:lnTo>
                    <a:pt x="626" y="138"/>
                  </a:lnTo>
                  <a:lnTo>
                    <a:pt x="626" y="138"/>
                  </a:lnTo>
                  <a:lnTo>
                    <a:pt x="646" y="138"/>
                  </a:lnTo>
                  <a:lnTo>
                    <a:pt x="646" y="138"/>
                  </a:lnTo>
                  <a:lnTo>
                    <a:pt x="665" y="138"/>
                  </a:lnTo>
                  <a:lnTo>
                    <a:pt x="665" y="138"/>
                  </a:lnTo>
                  <a:lnTo>
                    <a:pt x="683" y="138"/>
                  </a:lnTo>
                  <a:lnTo>
                    <a:pt x="683" y="138"/>
                  </a:lnTo>
                  <a:lnTo>
                    <a:pt x="702" y="138"/>
                  </a:lnTo>
                  <a:lnTo>
                    <a:pt x="702" y="138"/>
                  </a:lnTo>
                  <a:lnTo>
                    <a:pt x="722" y="138"/>
                  </a:lnTo>
                  <a:lnTo>
                    <a:pt x="722" y="138"/>
                  </a:lnTo>
                  <a:lnTo>
                    <a:pt x="740" y="138"/>
                  </a:lnTo>
                  <a:lnTo>
                    <a:pt x="740" y="138"/>
                  </a:lnTo>
                  <a:lnTo>
                    <a:pt x="759" y="138"/>
                  </a:lnTo>
                  <a:lnTo>
                    <a:pt x="759" y="138"/>
                  </a:lnTo>
                  <a:lnTo>
                    <a:pt x="779" y="138"/>
                  </a:lnTo>
                  <a:lnTo>
                    <a:pt x="779" y="138"/>
                  </a:lnTo>
                  <a:lnTo>
                    <a:pt x="798" y="138"/>
                  </a:lnTo>
                  <a:lnTo>
                    <a:pt x="798" y="138"/>
                  </a:lnTo>
                  <a:lnTo>
                    <a:pt x="816" y="138"/>
                  </a:lnTo>
                  <a:lnTo>
                    <a:pt x="816" y="138"/>
                  </a:lnTo>
                  <a:lnTo>
                    <a:pt x="835" y="138"/>
                  </a:lnTo>
                  <a:lnTo>
                    <a:pt x="835" y="138"/>
                  </a:lnTo>
                  <a:lnTo>
                    <a:pt x="855" y="138"/>
                  </a:lnTo>
                  <a:lnTo>
                    <a:pt x="855" y="138"/>
                  </a:lnTo>
                  <a:lnTo>
                    <a:pt x="873" y="138"/>
                  </a:lnTo>
                  <a:lnTo>
                    <a:pt x="873" y="138"/>
                  </a:lnTo>
                  <a:lnTo>
                    <a:pt x="892" y="138"/>
                  </a:lnTo>
                  <a:lnTo>
                    <a:pt x="892" y="138"/>
                  </a:lnTo>
                  <a:lnTo>
                    <a:pt x="911" y="138"/>
                  </a:lnTo>
                  <a:lnTo>
                    <a:pt x="911" y="138"/>
                  </a:lnTo>
                  <a:lnTo>
                    <a:pt x="931" y="138"/>
                  </a:lnTo>
                  <a:lnTo>
                    <a:pt x="931" y="138"/>
                  </a:lnTo>
                  <a:lnTo>
                    <a:pt x="949" y="138"/>
                  </a:lnTo>
                  <a:lnTo>
                    <a:pt x="949" y="138"/>
                  </a:lnTo>
                  <a:lnTo>
                    <a:pt x="968" y="138"/>
                  </a:lnTo>
                  <a:lnTo>
                    <a:pt x="968" y="138"/>
                  </a:lnTo>
                  <a:lnTo>
                    <a:pt x="988" y="138"/>
                  </a:lnTo>
                  <a:lnTo>
                    <a:pt x="988" y="138"/>
                  </a:lnTo>
                  <a:lnTo>
                    <a:pt x="1006" y="138"/>
                  </a:lnTo>
                  <a:lnTo>
                    <a:pt x="1006" y="138"/>
                  </a:lnTo>
                  <a:lnTo>
                    <a:pt x="1025" y="138"/>
                  </a:lnTo>
                  <a:lnTo>
                    <a:pt x="1025" y="138"/>
                  </a:lnTo>
                  <a:lnTo>
                    <a:pt x="1044" y="138"/>
                  </a:lnTo>
                  <a:lnTo>
                    <a:pt x="1044" y="138"/>
                  </a:lnTo>
                  <a:lnTo>
                    <a:pt x="1064" y="138"/>
                  </a:lnTo>
                  <a:lnTo>
                    <a:pt x="1064" y="138"/>
                  </a:lnTo>
                  <a:lnTo>
                    <a:pt x="1082" y="138"/>
                  </a:lnTo>
                  <a:lnTo>
                    <a:pt x="1082" y="138"/>
                  </a:lnTo>
                  <a:lnTo>
                    <a:pt x="1101" y="138"/>
                  </a:lnTo>
                  <a:lnTo>
                    <a:pt x="1101" y="138"/>
                  </a:lnTo>
                  <a:lnTo>
                    <a:pt x="1120" y="138"/>
                  </a:lnTo>
                  <a:lnTo>
                    <a:pt x="1120" y="138"/>
                  </a:lnTo>
                  <a:lnTo>
                    <a:pt x="1139" y="137"/>
                  </a:lnTo>
                  <a:lnTo>
                    <a:pt x="1139" y="137"/>
                  </a:lnTo>
                  <a:lnTo>
                    <a:pt x="1158" y="136"/>
                  </a:lnTo>
                  <a:lnTo>
                    <a:pt x="1158" y="136"/>
                  </a:lnTo>
                  <a:lnTo>
                    <a:pt x="1177" y="136"/>
                  </a:lnTo>
                  <a:lnTo>
                    <a:pt x="1177" y="136"/>
                  </a:lnTo>
                  <a:lnTo>
                    <a:pt x="1197" y="133"/>
                  </a:lnTo>
                  <a:lnTo>
                    <a:pt x="1197" y="133"/>
                  </a:lnTo>
                  <a:lnTo>
                    <a:pt x="1215" y="129"/>
                  </a:lnTo>
                  <a:lnTo>
                    <a:pt x="1215" y="129"/>
                  </a:lnTo>
                  <a:lnTo>
                    <a:pt x="1234" y="122"/>
                  </a:lnTo>
                  <a:lnTo>
                    <a:pt x="1234" y="122"/>
                  </a:lnTo>
                  <a:lnTo>
                    <a:pt x="1253" y="113"/>
                  </a:lnTo>
                  <a:lnTo>
                    <a:pt x="1253" y="113"/>
                  </a:lnTo>
                  <a:lnTo>
                    <a:pt x="1272" y="97"/>
                  </a:lnTo>
                  <a:lnTo>
                    <a:pt x="1272" y="97"/>
                  </a:lnTo>
                  <a:lnTo>
                    <a:pt x="1291" y="74"/>
                  </a:lnTo>
                  <a:lnTo>
                    <a:pt x="1291" y="74"/>
                  </a:lnTo>
                  <a:lnTo>
                    <a:pt x="1310" y="43"/>
                  </a:lnTo>
                  <a:lnTo>
                    <a:pt x="1310" y="43"/>
                  </a:lnTo>
                  <a:lnTo>
                    <a:pt x="1329" y="0"/>
                  </a:lnTo>
                </a:path>
              </a:pathLst>
            </a:custGeom>
            <a:noFill/>
            <a:ln w="6350" cap="flat">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1" name="Line 20"/>
            <p:cNvSpPr>
              <a:spLocks noChangeShapeType="1"/>
            </p:cNvSpPr>
            <p:nvPr/>
          </p:nvSpPr>
          <p:spPr bwMode="auto">
            <a:xfrm>
              <a:off x="120667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2" name="Line 21"/>
            <p:cNvSpPr>
              <a:spLocks noChangeShapeType="1"/>
            </p:cNvSpPr>
            <p:nvPr/>
          </p:nvSpPr>
          <p:spPr bwMode="auto">
            <a:xfrm>
              <a:off x="1188180"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3" name="Line 22"/>
            <p:cNvSpPr>
              <a:spLocks noChangeShapeType="1"/>
            </p:cNvSpPr>
            <p:nvPr/>
          </p:nvSpPr>
          <p:spPr bwMode="auto">
            <a:xfrm>
              <a:off x="1193872"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4" name="Line 23"/>
            <p:cNvSpPr>
              <a:spLocks noChangeShapeType="1"/>
            </p:cNvSpPr>
            <p:nvPr/>
          </p:nvSpPr>
          <p:spPr bwMode="auto">
            <a:xfrm flipV="1">
              <a:off x="1193872"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5" name="Line 24"/>
            <p:cNvSpPr>
              <a:spLocks noChangeShapeType="1"/>
            </p:cNvSpPr>
            <p:nvPr/>
          </p:nvSpPr>
          <p:spPr bwMode="auto">
            <a:xfrm>
              <a:off x="1233713"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6" name="Line 25"/>
            <p:cNvSpPr>
              <a:spLocks noChangeShapeType="1"/>
            </p:cNvSpPr>
            <p:nvPr/>
          </p:nvSpPr>
          <p:spPr bwMode="auto">
            <a:xfrm>
              <a:off x="1213792"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7" name="Line 26"/>
            <p:cNvSpPr>
              <a:spLocks noChangeShapeType="1"/>
            </p:cNvSpPr>
            <p:nvPr/>
          </p:nvSpPr>
          <p:spPr bwMode="auto">
            <a:xfrm>
              <a:off x="1220907"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8" name="Line 27"/>
            <p:cNvSpPr>
              <a:spLocks noChangeShapeType="1"/>
            </p:cNvSpPr>
            <p:nvPr/>
          </p:nvSpPr>
          <p:spPr bwMode="auto">
            <a:xfrm flipV="1">
              <a:off x="1220907"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29" name="Line 28"/>
            <p:cNvSpPr>
              <a:spLocks noChangeShapeType="1"/>
            </p:cNvSpPr>
            <p:nvPr/>
          </p:nvSpPr>
          <p:spPr bwMode="auto">
            <a:xfrm>
              <a:off x="1260748"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0" name="Line 29"/>
            <p:cNvSpPr>
              <a:spLocks noChangeShapeType="1"/>
            </p:cNvSpPr>
            <p:nvPr/>
          </p:nvSpPr>
          <p:spPr bwMode="auto">
            <a:xfrm>
              <a:off x="1240827"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1" name="Line 30"/>
            <p:cNvSpPr>
              <a:spLocks noChangeShapeType="1"/>
            </p:cNvSpPr>
            <p:nvPr/>
          </p:nvSpPr>
          <p:spPr bwMode="auto">
            <a:xfrm>
              <a:off x="1247942"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2" name="Line 31"/>
            <p:cNvSpPr>
              <a:spLocks noChangeShapeType="1"/>
            </p:cNvSpPr>
            <p:nvPr/>
          </p:nvSpPr>
          <p:spPr bwMode="auto">
            <a:xfrm flipV="1">
              <a:off x="1247942"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3" name="Line 32"/>
            <p:cNvSpPr>
              <a:spLocks noChangeShapeType="1"/>
            </p:cNvSpPr>
            <p:nvPr/>
          </p:nvSpPr>
          <p:spPr bwMode="auto">
            <a:xfrm>
              <a:off x="1287784"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4" name="Line 33"/>
            <p:cNvSpPr>
              <a:spLocks noChangeShapeType="1"/>
            </p:cNvSpPr>
            <p:nvPr/>
          </p:nvSpPr>
          <p:spPr bwMode="auto">
            <a:xfrm>
              <a:off x="1269286"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5" name="Line 34"/>
            <p:cNvSpPr>
              <a:spLocks noChangeShapeType="1"/>
            </p:cNvSpPr>
            <p:nvPr/>
          </p:nvSpPr>
          <p:spPr bwMode="auto">
            <a:xfrm>
              <a:off x="1274977"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6" name="Line 35"/>
            <p:cNvSpPr>
              <a:spLocks noChangeShapeType="1"/>
            </p:cNvSpPr>
            <p:nvPr/>
          </p:nvSpPr>
          <p:spPr bwMode="auto">
            <a:xfrm flipV="1">
              <a:off x="1274977"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7" name="Line 36"/>
            <p:cNvSpPr>
              <a:spLocks noChangeShapeType="1"/>
            </p:cNvSpPr>
            <p:nvPr/>
          </p:nvSpPr>
          <p:spPr bwMode="auto">
            <a:xfrm>
              <a:off x="131339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8" name="Line 37"/>
            <p:cNvSpPr>
              <a:spLocks noChangeShapeType="1"/>
            </p:cNvSpPr>
            <p:nvPr/>
          </p:nvSpPr>
          <p:spPr bwMode="auto">
            <a:xfrm>
              <a:off x="1294898"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39" name="Line 38"/>
            <p:cNvSpPr>
              <a:spLocks noChangeShapeType="1"/>
            </p:cNvSpPr>
            <p:nvPr/>
          </p:nvSpPr>
          <p:spPr bwMode="auto">
            <a:xfrm>
              <a:off x="1302013"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0" name="Line 39"/>
            <p:cNvSpPr>
              <a:spLocks noChangeShapeType="1"/>
            </p:cNvSpPr>
            <p:nvPr/>
          </p:nvSpPr>
          <p:spPr bwMode="auto">
            <a:xfrm flipV="1">
              <a:off x="1302013"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1" name="Line 40"/>
            <p:cNvSpPr>
              <a:spLocks noChangeShapeType="1"/>
            </p:cNvSpPr>
            <p:nvPr/>
          </p:nvSpPr>
          <p:spPr bwMode="auto">
            <a:xfrm>
              <a:off x="1341855"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2" name="Line 41"/>
            <p:cNvSpPr>
              <a:spLocks noChangeShapeType="1"/>
            </p:cNvSpPr>
            <p:nvPr/>
          </p:nvSpPr>
          <p:spPr bwMode="auto">
            <a:xfrm>
              <a:off x="1321934"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3" name="Line 42"/>
            <p:cNvSpPr>
              <a:spLocks noChangeShapeType="1"/>
            </p:cNvSpPr>
            <p:nvPr/>
          </p:nvSpPr>
          <p:spPr bwMode="auto">
            <a:xfrm>
              <a:off x="1329048"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4" name="Line 43"/>
            <p:cNvSpPr>
              <a:spLocks noChangeShapeType="1"/>
            </p:cNvSpPr>
            <p:nvPr/>
          </p:nvSpPr>
          <p:spPr bwMode="auto">
            <a:xfrm flipV="1">
              <a:off x="1329048"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5" name="Line 44"/>
            <p:cNvSpPr>
              <a:spLocks noChangeShapeType="1"/>
            </p:cNvSpPr>
            <p:nvPr/>
          </p:nvSpPr>
          <p:spPr bwMode="auto">
            <a:xfrm>
              <a:off x="1368890"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6" name="Line 45"/>
            <p:cNvSpPr>
              <a:spLocks noChangeShapeType="1"/>
            </p:cNvSpPr>
            <p:nvPr/>
          </p:nvSpPr>
          <p:spPr bwMode="auto">
            <a:xfrm>
              <a:off x="1350392"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7" name="Line 46"/>
            <p:cNvSpPr>
              <a:spLocks noChangeShapeType="1"/>
            </p:cNvSpPr>
            <p:nvPr/>
          </p:nvSpPr>
          <p:spPr bwMode="auto">
            <a:xfrm>
              <a:off x="1356084"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8" name="Line 47"/>
            <p:cNvSpPr>
              <a:spLocks noChangeShapeType="1"/>
            </p:cNvSpPr>
            <p:nvPr/>
          </p:nvSpPr>
          <p:spPr bwMode="auto">
            <a:xfrm flipV="1">
              <a:off x="1356084"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49" name="Line 48"/>
            <p:cNvSpPr>
              <a:spLocks noChangeShapeType="1"/>
            </p:cNvSpPr>
            <p:nvPr/>
          </p:nvSpPr>
          <p:spPr bwMode="auto">
            <a:xfrm>
              <a:off x="1395926"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0" name="Line 49"/>
            <p:cNvSpPr>
              <a:spLocks noChangeShapeType="1"/>
            </p:cNvSpPr>
            <p:nvPr/>
          </p:nvSpPr>
          <p:spPr bwMode="auto">
            <a:xfrm>
              <a:off x="1377427"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1" name="Line 50"/>
            <p:cNvSpPr>
              <a:spLocks noChangeShapeType="1"/>
            </p:cNvSpPr>
            <p:nvPr/>
          </p:nvSpPr>
          <p:spPr bwMode="auto">
            <a:xfrm>
              <a:off x="1383119"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2" name="Line 51"/>
            <p:cNvSpPr>
              <a:spLocks noChangeShapeType="1"/>
            </p:cNvSpPr>
            <p:nvPr/>
          </p:nvSpPr>
          <p:spPr bwMode="auto">
            <a:xfrm flipV="1">
              <a:off x="1383119"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3" name="Line 52"/>
            <p:cNvSpPr>
              <a:spLocks noChangeShapeType="1"/>
            </p:cNvSpPr>
            <p:nvPr/>
          </p:nvSpPr>
          <p:spPr bwMode="auto">
            <a:xfrm>
              <a:off x="1421538"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4" name="Line 53"/>
            <p:cNvSpPr>
              <a:spLocks noChangeShapeType="1"/>
            </p:cNvSpPr>
            <p:nvPr/>
          </p:nvSpPr>
          <p:spPr bwMode="auto">
            <a:xfrm>
              <a:off x="1403040"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5" name="Line 54"/>
            <p:cNvSpPr>
              <a:spLocks noChangeShapeType="1"/>
            </p:cNvSpPr>
            <p:nvPr/>
          </p:nvSpPr>
          <p:spPr bwMode="auto">
            <a:xfrm>
              <a:off x="1410155"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6" name="Line 55"/>
            <p:cNvSpPr>
              <a:spLocks noChangeShapeType="1"/>
            </p:cNvSpPr>
            <p:nvPr/>
          </p:nvSpPr>
          <p:spPr bwMode="auto">
            <a:xfrm flipV="1">
              <a:off x="1410155"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7" name="Line 56"/>
            <p:cNvSpPr>
              <a:spLocks noChangeShapeType="1"/>
            </p:cNvSpPr>
            <p:nvPr/>
          </p:nvSpPr>
          <p:spPr bwMode="auto">
            <a:xfrm>
              <a:off x="1449996"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8" name="Line 57"/>
            <p:cNvSpPr>
              <a:spLocks noChangeShapeType="1"/>
            </p:cNvSpPr>
            <p:nvPr/>
          </p:nvSpPr>
          <p:spPr bwMode="auto">
            <a:xfrm>
              <a:off x="1430076"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59" name="Line 58"/>
            <p:cNvSpPr>
              <a:spLocks noChangeShapeType="1"/>
            </p:cNvSpPr>
            <p:nvPr/>
          </p:nvSpPr>
          <p:spPr bwMode="auto">
            <a:xfrm>
              <a:off x="1437190"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0" name="Line 59"/>
            <p:cNvSpPr>
              <a:spLocks noChangeShapeType="1"/>
            </p:cNvSpPr>
            <p:nvPr/>
          </p:nvSpPr>
          <p:spPr bwMode="auto">
            <a:xfrm flipV="1">
              <a:off x="1437190"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1" name="Line 60"/>
            <p:cNvSpPr>
              <a:spLocks noChangeShapeType="1"/>
            </p:cNvSpPr>
            <p:nvPr/>
          </p:nvSpPr>
          <p:spPr bwMode="auto">
            <a:xfrm>
              <a:off x="1477031"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2" name="Line 61"/>
            <p:cNvSpPr>
              <a:spLocks noChangeShapeType="1"/>
            </p:cNvSpPr>
            <p:nvPr/>
          </p:nvSpPr>
          <p:spPr bwMode="auto">
            <a:xfrm>
              <a:off x="1458534"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3" name="Line 62"/>
            <p:cNvSpPr>
              <a:spLocks noChangeShapeType="1"/>
            </p:cNvSpPr>
            <p:nvPr/>
          </p:nvSpPr>
          <p:spPr bwMode="auto">
            <a:xfrm>
              <a:off x="1464226"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4" name="Line 63"/>
            <p:cNvSpPr>
              <a:spLocks noChangeShapeType="1"/>
            </p:cNvSpPr>
            <p:nvPr/>
          </p:nvSpPr>
          <p:spPr bwMode="auto">
            <a:xfrm flipV="1">
              <a:off x="1464226"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5" name="Line 64"/>
            <p:cNvSpPr>
              <a:spLocks noChangeShapeType="1"/>
            </p:cNvSpPr>
            <p:nvPr/>
          </p:nvSpPr>
          <p:spPr bwMode="auto">
            <a:xfrm>
              <a:off x="1502644"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6" name="Line 65"/>
            <p:cNvSpPr>
              <a:spLocks noChangeShapeType="1"/>
            </p:cNvSpPr>
            <p:nvPr/>
          </p:nvSpPr>
          <p:spPr bwMode="auto">
            <a:xfrm>
              <a:off x="1484146"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7" name="Line 66"/>
            <p:cNvSpPr>
              <a:spLocks noChangeShapeType="1"/>
            </p:cNvSpPr>
            <p:nvPr/>
          </p:nvSpPr>
          <p:spPr bwMode="auto">
            <a:xfrm>
              <a:off x="1489838"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8" name="Line 67"/>
            <p:cNvSpPr>
              <a:spLocks noChangeShapeType="1"/>
            </p:cNvSpPr>
            <p:nvPr/>
          </p:nvSpPr>
          <p:spPr bwMode="auto">
            <a:xfrm flipV="1">
              <a:off x="1489838"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69" name="Line 68"/>
            <p:cNvSpPr>
              <a:spLocks noChangeShapeType="1"/>
            </p:cNvSpPr>
            <p:nvPr/>
          </p:nvSpPr>
          <p:spPr bwMode="auto">
            <a:xfrm>
              <a:off x="1531102"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0" name="Line 69"/>
            <p:cNvSpPr>
              <a:spLocks noChangeShapeType="1"/>
            </p:cNvSpPr>
            <p:nvPr/>
          </p:nvSpPr>
          <p:spPr bwMode="auto">
            <a:xfrm>
              <a:off x="1511181"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1" name="Line 70"/>
            <p:cNvSpPr>
              <a:spLocks noChangeShapeType="1"/>
            </p:cNvSpPr>
            <p:nvPr/>
          </p:nvSpPr>
          <p:spPr bwMode="auto">
            <a:xfrm>
              <a:off x="1518296"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2" name="Line 71"/>
            <p:cNvSpPr>
              <a:spLocks noChangeShapeType="1"/>
            </p:cNvSpPr>
            <p:nvPr/>
          </p:nvSpPr>
          <p:spPr bwMode="auto">
            <a:xfrm flipV="1">
              <a:off x="1518296"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3" name="Line 72"/>
            <p:cNvSpPr>
              <a:spLocks noChangeShapeType="1"/>
            </p:cNvSpPr>
            <p:nvPr/>
          </p:nvSpPr>
          <p:spPr bwMode="auto">
            <a:xfrm>
              <a:off x="1558138"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4" name="Line 73"/>
            <p:cNvSpPr>
              <a:spLocks noChangeShapeType="1"/>
            </p:cNvSpPr>
            <p:nvPr/>
          </p:nvSpPr>
          <p:spPr bwMode="auto">
            <a:xfrm>
              <a:off x="1538217"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5" name="Line 74"/>
            <p:cNvSpPr>
              <a:spLocks noChangeShapeType="1"/>
            </p:cNvSpPr>
            <p:nvPr/>
          </p:nvSpPr>
          <p:spPr bwMode="auto">
            <a:xfrm>
              <a:off x="1545331"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6" name="Line 75"/>
            <p:cNvSpPr>
              <a:spLocks noChangeShapeType="1"/>
            </p:cNvSpPr>
            <p:nvPr/>
          </p:nvSpPr>
          <p:spPr bwMode="auto">
            <a:xfrm flipV="1">
              <a:off x="1545331"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7" name="Line 76"/>
            <p:cNvSpPr>
              <a:spLocks noChangeShapeType="1"/>
            </p:cNvSpPr>
            <p:nvPr/>
          </p:nvSpPr>
          <p:spPr bwMode="auto">
            <a:xfrm>
              <a:off x="1585173"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8" name="Line 77"/>
            <p:cNvSpPr>
              <a:spLocks noChangeShapeType="1"/>
            </p:cNvSpPr>
            <p:nvPr/>
          </p:nvSpPr>
          <p:spPr bwMode="auto">
            <a:xfrm>
              <a:off x="1566675"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79" name="Line 78"/>
            <p:cNvSpPr>
              <a:spLocks noChangeShapeType="1"/>
            </p:cNvSpPr>
            <p:nvPr/>
          </p:nvSpPr>
          <p:spPr bwMode="auto">
            <a:xfrm>
              <a:off x="1572367"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0" name="Line 79"/>
            <p:cNvSpPr>
              <a:spLocks noChangeShapeType="1"/>
            </p:cNvSpPr>
            <p:nvPr/>
          </p:nvSpPr>
          <p:spPr bwMode="auto">
            <a:xfrm flipV="1">
              <a:off x="1572367"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1" name="Line 80"/>
            <p:cNvSpPr>
              <a:spLocks noChangeShapeType="1"/>
            </p:cNvSpPr>
            <p:nvPr/>
          </p:nvSpPr>
          <p:spPr bwMode="auto">
            <a:xfrm>
              <a:off x="1610785"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2" name="Line 81"/>
            <p:cNvSpPr>
              <a:spLocks noChangeShapeType="1"/>
            </p:cNvSpPr>
            <p:nvPr/>
          </p:nvSpPr>
          <p:spPr bwMode="auto">
            <a:xfrm>
              <a:off x="1592288"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3" name="Line 82"/>
            <p:cNvSpPr>
              <a:spLocks noChangeShapeType="1"/>
            </p:cNvSpPr>
            <p:nvPr/>
          </p:nvSpPr>
          <p:spPr bwMode="auto">
            <a:xfrm>
              <a:off x="1599402"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4" name="Line 83"/>
            <p:cNvSpPr>
              <a:spLocks noChangeShapeType="1"/>
            </p:cNvSpPr>
            <p:nvPr/>
          </p:nvSpPr>
          <p:spPr bwMode="auto">
            <a:xfrm flipV="1">
              <a:off x="1599402"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5" name="Line 84"/>
            <p:cNvSpPr>
              <a:spLocks noChangeShapeType="1"/>
            </p:cNvSpPr>
            <p:nvPr/>
          </p:nvSpPr>
          <p:spPr bwMode="auto">
            <a:xfrm>
              <a:off x="1639244"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6" name="Line 85"/>
            <p:cNvSpPr>
              <a:spLocks noChangeShapeType="1"/>
            </p:cNvSpPr>
            <p:nvPr/>
          </p:nvSpPr>
          <p:spPr bwMode="auto">
            <a:xfrm>
              <a:off x="1619323"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7" name="Line 86"/>
            <p:cNvSpPr>
              <a:spLocks noChangeShapeType="1"/>
            </p:cNvSpPr>
            <p:nvPr/>
          </p:nvSpPr>
          <p:spPr bwMode="auto">
            <a:xfrm>
              <a:off x="1626438"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8" name="Line 87"/>
            <p:cNvSpPr>
              <a:spLocks noChangeShapeType="1"/>
            </p:cNvSpPr>
            <p:nvPr/>
          </p:nvSpPr>
          <p:spPr bwMode="auto">
            <a:xfrm flipV="1">
              <a:off x="1626438"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89" name="Line 88"/>
            <p:cNvSpPr>
              <a:spLocks noChangeShapeType="1"/>
            </p:cNvSpPr>
            <p:nvPr/>
          </p:nvSpPr>
          <p:spPr bwMode="auto">
            <a:xfrm>
              <a:off x="1666280"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0" name="Line 89"/>
            <p:cNvSpPr>
              <a:spLocks noChangeShapeType="1"/>
            </p:cNvSpPr>
            <p:nvPr/>
          </p:nvSpPr>
          <p:spPr bwMode="auto">
            <a:xfrm>
              <a:off x="1647781"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1" name="Line 90"/>
            <p:cNvSpPr>
              <a:spLocks noChangeShapeType="1"/>
            </p:cNvSpPr>
            <p:nvPr/>
          </p:nvSpPr>
          <p:spPr bwMode="auto">
            <a:xfrm>
              <a:off x="1653473"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2" name="Line 91"/>
            <p:cNvSpPr>
              <a:spLocks noChangeShapeType="1"/>
            </p:cNvSpPr>
            <p:nvPr/>
          </p:nvSpPr>
          <p:spPr bwMode="auto">
            <a:xfrm flipV="1">
              <a:off x="1653473"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3" name="Line 92"/>
            <p:cNvSpPr>
              <a:spLocks noChangeShapeType="1"/>
            </p:cNvSpPr>
            <p:nvPr/>
          </p:nvSpPr>
          <p:spPr bwMode="auto">
            <a:xfrm>
              <a:off x="1691892"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4" name="Line 93"/>
            <p:cNvSpPr>
              <a:spLocks noChangeShapeType="1"/>
            </p:cNvSpPr>
            <p:nvPr/>
          </p:nvSpPr>
          <p:spPr bwMode="auto">
            <a:xfrm>
              <a:off x="1673394"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5" name="Line 94"/>
            <p:cNvSpPr>
              <a:spLocks noChangeShapeType="1"/>
            </p:cNvSpPr>
            <p:nvPr/>
          </p:nvSpPr>
          <p:spPr bwMode="auto">
            <a:xfrm>
              <a:off x="1679085"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6" name="Line 95"/>
            <p:cNvSpPr>
              <a:spLocks noChangeShapeType="1"/>
            </p:cNvSpPr>
            <p:nvPr/>
          </p:nvSpPr>
          <p:spPr bwMode="auto">
            <a:xfrm flipV="1">
              <a:off x="1679085"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7" name="Line 96"/>
            <p:cNvSpPr>
              <a:spLocks noChangeShapeType="1"/>
            </p:cNvSpPr>
            <p:nvPr/>
          </p:nvSpPr>
          <p:spPr bwMode="auto">
            <a:xfrm>
              <a:off x="171892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8" name="Line 97"/>
            <p:cNvSpPr>
              <a:spLocks noChangeShapeType="1"/>
            </p:cNvSpPr>
            <p:nvPr/>
          </p:nvSpPr>
          <p:spPr bwMode="auto">
            <a:xfrm>
              <a:off x="1700429"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99" name="Line 98"/>
            <p:cNvSpPr>
              <a:spLocks noChangeShapeType="1"/>
            </p:cNvSpPr>
            <p:nvPr/>
          </p:nvSpPr>
          <p:spPr bwMode="auto">
            <a:xfrm>
              <a:off x="1707544"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0" name="Line 99"/>
            <p:cNvSpPr>
              <a:spLocks noChangeShapeType="1"/>
            </p:cNvSpPr>
            <p:nvPr/>
          </p:nvSpPr>
          <p:spPr bwMode="auto">
            <a:xfrm flipV="1">
              <a:off x="1707544"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1" name="Line 100"/>
            <p:cNvSpPr>
              <a:spLocks noChangeShapeType="1"/>
            </p:cNvSpPr>
            <p:nvPr/>
          </p:nvSpPr>
          <p:spPr bwMode="auto">
            <a:xfrm>
              <a:off x="1747385"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2" name="Line 101"/>
            <p:cNvSpPr>
              <a:spLocks noChangeShapeType="1"/>
            </p:cNvSpPr>
            <p:nvPr/>
          </p:nvSpPr>
          <p:spPr bwMode="auto">
            <a:xfrm>
              <a:off x="1727464"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3" name="Line 102"/>
            <p:cNvSpPr>
              <a:spLocks noChangeShapeType="1"/>
            </p:cNvSpPr>
            <p:nvPr/>
          </p:nvSpPr>
          <p:spPr bwMode="auto">
            <a:xfrm>
              <a:off x="1734579"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4" name="Line 103"/>
            <p:cNvSpPr>
              <a:spLocks noChangeShapeType="1"/>
            </p:cNvSpPr>
            <p:nvPr/>
          </p:nvSpPr>
          <p:spPr bwMode="auto">
            <a:xfrm flipV="1">
              <a:off x="1734579"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5" name="Line 104"/>
            <p:cNvSpPr>
              <a:spLocks noChangeShapeType="1"/>
            </p:cNvSpPr>
            <p:nvPr/>
          </p:nvSpPr>
          <p:spPr bwMode="auto">
            <a:xfrm>
              <a:off x="1774421"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6" name="Line 105"/>
            <p:cNvSpPr>
              <a:spLocks noChangeShapeType="1"/>
            </p:cNvSpPr>
            <p:nvPr/>
          </p:nvSpPr>
          <p:spPr bwMode="auto">
            <a:xfrm>
              <a:off x="1755923"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7" name="Line 106"/>
            <p:cNvSpPr>
              <a:spLocks noChangeShapeType="1"/>
            </p:cNvSpPr>
            <p:nvPr/>
          </p:nvSpPr>
          <p:spPr bwMode="auto">
            <a:xfrm>
              <a:off x="1761614"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8" name="Line 107"/>
            <p:cNvSpPr>
              <a:spLocks noChangeShapeType="1"/>
            </p:cNvSpPr>
            <p:nvPr/>
          </p:nvSpPr>
          <p:spPr bwMode="auto">
            <a:xfrm flipV="1">
              <a:off x="1761614"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09" name="Line 108"/>
            <p:cNvSpPr>
              <a:spLocks noChangeShapeType="1"/>
            </p:cNvSpPr>
            <p:nvPr/>
          </p:nvSpPr>
          <p:spPr bwMode="auto">
            <a:xfrm>
              <a:off x="1800034"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0" name="Line 109"/>
            <p:cNvSpPr>
              <a:spLocks noChangeShapeType="1"/>
            </p:cNvSpPr>
            <p:nvPr/>
          </p:nvSpPr>
          <p:spPr bwMode="auto">
            <a:xfrm>
              <a:off x="1781535"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1" name="Line 110"/>
            <p:cNvSpPr>
              <a:spLocks noChangeShapeType="1"/>
            </p:cNvSpPr>
            <p:nvPr/>
          </p:nvSpPr>
          <p:spPr bwMode="auto">
            <a:xfrm>
              <a:off x="1787227"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2" name="Line 111"/>
            <p:cNvSpPr>
              <a:spLocks noChangeShapeType="1"/>
            </p:cNvSpPr>
            <p:nvPr/>
          </p:nvSpPr>
          <p:spPr bwMode="auto">
            <a:xfrm flipV="1">
              <a:off x="1787227"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3" name="Line 112"/>
            <p:cNvSpPr>
              <a:spLocks noChangeShapeType="1"/>
            </p:cNvSpPr>
            <p:nvPr/>
          </p:nvSpPr>
          <p:spPr bwMode="auto">
            <a:xfrm>
              <a:off x="1828492"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4" name="Line 113"/>
            <p:cNvSpPr>
              <a:spLocks noChangeShapeType="1"/>
            </p:cNvSpPr>
            <p:nvPr/>
          </p:nvSpPr>
          <p:spPr bwMode="auto">
            <a:xfrm>
              <a:off x="1808571"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5" name="Line 114"/>
            <p:cNvSpPr>
              <a:spLocks noChangeShapeType="1"/>
            </p:cNvSpPr>
            <p:nvPr/>
          </p:nvSpPr>
          <p:spPr bwMode="auto">
            <a:xfrm>
              <a:off x="1815685"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6" name="Line 115"/>
            <p:cNvSpPr>
              <a:spLocks noChangeShapeType="1"/>
            </p:cNvSpPr>
            <p:nvPr/>
          </p:nvSpPr>
          <p:spPr bwMode="auto">
            <a:xfrm flipV="1">
              <a:off x="1815685"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7" name="Line 116"/>
            <p:cNvSpPr>
              <a:spLocks noChangeShapeType="1"/>
            </p:cNvSpPr>
            <p:nvPr/>
          </p:nvSpPr>
          <p:spPr bwMode="auto">
            <a:xfrm>
              <a:off x="185552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8" name="Line 117"/>
            <p:cNvSpPr>
              <a:spLocks noChangeShapeType="1"/>
            </p:cNvSpPr>
            <p:nvPr/>
          </p:nvSpPr>
          <p:spPr bwMode="auto">
            <a:xfrm>
              <a:off x="1835606"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19" name="Line 118"/>
            <p:cNvSpPr>
              <a:spLocks noChangeShapeType="1"/>
            </p:cNvSpPr>
            <p:nvPr/>
          </p:nvSpPr>
          <p:spPr bwMode="auto">
            <a:xfrm>
              <a:off x="1842721"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0" name="Line 119"/>
            <p:cNvSpPr>
              <a:spLocks noChangeShapeType="1"/>
            </p:cNvSpPr>
            <p:nvPr/>
          </p:nvSpPr>
          <p:spPr bwMode="auto">
            <a:xfrm flipV="1">
              <a:off x="1842721"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1" name="Line 120"/>
            <p:cNvSpPr>
              <a:spLocks noChangeShapeType="1"/>
            </p:cNvSpPr>
            <p:nvPr/>
          </p:nvSpPr>
          <p:spPr bwMode="auto">
            <a:xfrm>
              <a:off x="1881139"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2" name="Line 121"/>
            <p:cNvSpPr>
              <a:spLocks noChangeShapeType="1"/>
            </p:cNvSpPr>
            <p:nvPr/>
          </p:nvSpPr>
          <p:spPr bwMode="auto">
            <a:xfrm>
              <a:off x="1862642"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3" name="Line 122"/>
            <p:cNvSpPr>
              <a:spLocks noChangeShapeType="1"/>
            </p:cNvSpPr>
            <p:nvPr/>
          </p:nvSpPr>
          <p:spPr bwMode="auto">
            <a:xfrm>
              <a:off x="1868333"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4" name="Line 123"/>
            <p:cNvSpPr>
              <a:spLocks noChangeShapeType="1"/>
            </p:cNvSpPr>
            <p:nvPr/>
          </p:nvSpPr>
          <p:spPr bwMode="auto">
            <a:xfrm flipV="1">
              <a:off x="1868333"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5" name="Line 124"/>
            <p:cNvSpPr>
              <a:spLocks noChangeShapeType="1"/>
            </p:cNvSpPr>
            <p:nvPr/>
          </p:nvSpPr>
          <p:spPr bwMode="auto">
            <a:xfrm>
              <a:off x="1908175"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6" name="Line 125"/>
            <p:cNvSpPr>
              <a:spLocks noChangeShapeType="1"/>
            </p:cNvSpPr>
            <p:nvPr/>
          </p:nvSpPr>
          <p:spPr bwMode="auto">
            <a:xfrm>
              <a:off x="1889677"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7" name="Line 126"/>
            <p:cNvSpPr>
              <a:spLocks noChangeShapeType="1"/>
            </p:cNvSpPr>
            <p:nvPr/>
          </p:nvSpPr>
          <p:spPr bwMode="auto">
            <a:xfrm>
              <a:off x="1896792"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8" name="Line 127"/>
            <p:cNvSpPr>
              <a:spLocks noChangeShapeType="1"/>
            </p:cNvSpPr>
            <p:nvPr/>
          </p:nvSpPr>
          <p:spPr bwMode="auto">
            <a:xfrm flipV="1">
              <a:off x="1896792"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29" name="Line 128"/>
            <p:cNvSpPr>
              <a:spLocks noChangeShapeType="1"/>
            </p:cNvSpPr>
            <p:nvPr/>
          </p:nvSpPr>
          <p:spPr bwMode="auto">
            <a:xfrm>
              <a:off x="1936633"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0" name="Line 129"/>
            <p:cNvSpPr>
              <a:spLocks noChangeShapeType="1"/>
            </p:cNvSpPr>
            <p:nvPr/>
          </p:nvSpPr>
          <p:spPr bwMode="auto">
            <a:xfrm>
              <a:off x="1916713"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1" name="Line 130"/>
            <p:cNvSpPr>
              <a:spLocks noChangeShapeType="1"/>
            </p:cNvSpPr>
            <p:nvPr/>
          </p:nvSpPr>
          <p:spPr bwMode="auto">
            <a:xfrm>
              <a:off x="1923827"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2" name="Line 131"/>
            <p:cNvSpPr>
              <a:spLocks noChangeShapeType="1"/>
            </p:cNvSpPr>
            <p:nvPr/>
          </p:nvSpPr>
          <p:spPr bwMode="auto">
            <a:xfrm flipV="1">
              <a:off x="1923827"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3" name="Line 132"/>
            <p:cNvSpPr>
              <a:spLocks noChangeShapeType="1"/>
            </p:cNvSpPr>
            <p:nvPr/>
          </p:nvSpPr>
          <p:spPr bwMode="auto">
            <a:xfrm>
              <a:off x="1963668"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4" name="Line 133"/>
            <p:cNvSpPr>
              <a:spLocks noChangeShapeType="1"/>
            </p:cNvSpPr>
            <p:nvPr/>
          </p:nvSpPr>
          <p:spPr bwMode="auto">
            <a:xfrm>
              <a:off x="1945171"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5" name="Line 134"/>
            <p:cNvSpPr>
              <a:spLocks noChangeShapeType="1"/>
            </p:cNvSpPr>
            <p:nvPr/>
          </p:nvSpPr>
          <p:spPr bwMode="auto">
            <a:xfrm>
              <a:off x="1950863"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6" name="Line 135"/>
            <p:cNvSpPr>
              <a:spLocks noChangeShapeType="1"/>
            </p:cNvSpPr>
            <p:nvPr/>
          </p:nvSpPr>
          <p:spPr bwMode="auto">
            <a:xfrm flipV="1">
              <a:off x="1950863"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7" name="Line 136"/>
            <p:cNvSpPr>
              <a:spLocks noChangeShapeType="1"/>
            </p:cNvSpPr>
            <p:nvPr/>
          </p:nvSpPr>
          <p:spPr bwMode="auto">
            <a:xfrm>
              <a:off x="1989281"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8" name="Line 137"/>
            <p:cNvSpPr>
              <a:spLocks noChangeShapeType="1"/>
            </p:cNvSpPr>
            <p:nvPr/>
          </p:nvSpPr>
          <p:spPr bwMode="auto">
            <a:xfrm>
              <a:off x="1970783"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39" name="Line 138"/>
            <p:cNvSpPr>
              <a:spLocks noChangeShapeType="1"/>
            </p:cNvSpPr>
            <p:nvPr/>
          </p:nvSpPr>
          <p:spPr bwMode="auto">
            <a:xfrm>
              <a:off x="1976475"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0" name="Line 139"/>
            <p:cNvSpPr>
              <a:spLocks noChangeShapeType="1"/>
            </p:cNvSpPr>
            <p:nvPr/>
          </p:nvSpPr>
          <p:spPr bwMode="auto">
            <a:xfrm flipV="1">
              <a:off x="1976475"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1" name="Line 140"/>
            <p:cNvSpPr>
              <a:spLocks noChangeShapeType="1"/>
            </p:cNvSpPr>
            <p:nvPr/>
          </p:nvSpPr>
          <p:spPr bwMode="auto">
            <a:xfrm>
              <a:off x="201631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2" name="Line 141"/>
            <p:cNvSpPr>
              <a:spLocks noChangeShapeType="1"/>
            </p:cNvSpPr>
            <p:nvPr/>
          </p:nvSpPr>
          <p:spPr bwMode="auto">
            <a:xfrm>
              <a:off x="1997818"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3" name="Line 142"/>
            <p:cNvSpPr>
              <a:spLocks noChangeShapeType="1"/>
            </p:cNvSpPr>
            <p:nvPr/>
          </p:nvSpPr>
          <p:spPr bwMode="auto">
            <a:xfrm>
              <a:off x="2004933"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4" name="Line 143"/>
            <p:cNvSpPr>
              <a:spLocks noChangeShapeType="1"/>
            </p:cNvSpPr>
            <p:nvPr/>
          </p:nvSpPr>
          <p:spPr bwMode="auto">
            <a:xfrm flipV="1">
              <a:off x="2004933"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5" name="Line 144"/>
            <p:cNvSpPr>
              <a:spLocks noChangeShapeType="1"/>
            </p:cNvSpPr>
            <p:nvPr/>
          </p:nvSpPr>
          <p:spPr bwMode="auto">
            <a:xfrm>
              <a:off x="2044775"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6" name="Line 145"/>
            <p:cNvSpPr>
              <a:spLocks noChangeShapeType="1"/>
            </p:cNvSpPr>
            <p:nvPr/>
          </p:nvSpPr>
          <p:spPr bwMode="auto">
            <a:xfrm>
              <a:off x="2024854"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7" name="Line 146"/>
            <p:cNvSpPr>
              <a:spLocks noChangeShapeType="1"/>
            </p:cNvSpPr>
            <p:nvPr/>
          </p:nvSpPr>
          <p:spPr bwMode="auto">
            <a:xfrm>
              <a:off x="2031968"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8" name="Line 147"/>
            <p:cNvSpPr>
              <a:spLocks noChangeShapeType="1"/>
            </p:cNvSpPr>
            <p:nvPr/>
          </p:nvSpPr>
          <p:spPr bwMode="auto">
            <a:xfrm flipV="1">
              <a:off x="2031968"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49" name="Line 148"/>
            <p:cNvSpPr>
              <a:spLocks noChangeShapeType="1"/>
            </p:cNvSpPr>
            <p:nvPr/>
          </p:nvSpPr>
          <p:spPr bwMode="auto">
            <a:xfrm>
              <a:off x="207038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0" name="Line 149"/>
            <p:cNvSpPr>
              <a:spLocks noChangeShapeType="1"/>
            </p:cNvSpPr>
            <p:nvPr/>
          </p:nvSpPr>
          <p:spPr bwMode="auto">
            <a:xfrm>
              <a:off x="2051889"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1" name="Line 150"/>
            <p:cNvSpPr>
              <a:spLocks noChangeShapeType="1"/>
            </p:cNvSpPr>
            <p:nvPr/>
          </p:nvSpPr>
          <p:spPr bwMode="auto">
            <a:xfrm>
              <a:off x="2057581"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2" name="Line 151"/>
            <p:cNvSpPr>
              <a:spLocks noChangeShapeType="1"/>
            </p:cNvSpPr>
            <p:nvPr/>
          </p:nvSpPr>
          <p:spPr bwMode="auto">
            <a:xfrm flipV="1">
              <a:off x="2057581"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3" name="Line 152"/>
            <p:cNvSpPr>
              <a:spLocks noChangeShapeType="1"/>
            </p:cNvSpPr>
            <p:nvPr/>
          </p:nvSpPr>
          <p:spPr bwMode="auto">
            <a:xfrm>
              <a:off x="2097422"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4" name="Line 153"/>
            <p:cNvSpPr>
              <a:spLocks noChangeShapeType="1"/>
            </p:cNvSpPr>
            <p:nvPr/>
          </p:nvSpPr>
          <p:spPr bwMode="auto">
            <a:xfrm>
              <a:off x="2078925"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5" name="Line 154"/>
            <p:cNvSpPr>
              <a:spLocks noChangeShapeType="1"/>
            </p:cNvSpPr>
            <p:nvPr/>
          </p:nvSpPr>
          <p:spPr bwMode="auto">
            <a:xfrm>
              <a:off x="2086039"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6" name="Line 155"/>
            <p:cNvSpPr>
              <a:spLocks noChangeShapeType="1"/>
            </p:cNvSpPr>
            <p:nvPr/>
          </p:nvSpPr>
          <p:spPr bwMode="auto">
            <a:xfrm flipV="1">
              <a:off x="2086039"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7" name="Line 156"/>
            <p:cNvSpPr>
              <a:spLocks noChangeShapeType="1"/>
            </p:cNvSpPr>
            <p:nvPr/>
          </p:nvSpPr>
          <p:spPr bwMode="auto">
            <a:xfrm>
              <a:off x="2125881"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8" name="Line 157"/>
            <p:cNvSpPr>
              <a:spLocks noChangeShapeType="1"/>
            </p:cNvSpPr>
            <p:nvPr/>
          </p:nvSpPr>
          <p:spPr bwMode="auto">
            <a:xfrm>
              <a:off x="2105960"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59" name="Line 158"/>
            <p:cNvSpPr>
              <a:spLocks noChangeShapeType="1"/>
            </p:cNvSpPr>
            <p:nvPr/>
          </p:nvSpPr>
          <p:spPr bwMode="auto">
            <a:xfrm>
              <a:off x="2113075"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0" name="Line 159"/>
            <p:cNvSpPr>
              <a:spLocks noChangeShapeType="1"/>
            </p:cNvSpPr>
            <p:nvPr/>
          </p:nvSpPr>
          <p:spPr bwMode="auto">
            <a:xfrm flipV="1">
              <a:off x="2113075"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1" name="Line 160"/>
            <p:cNvSpPr>
              <a:spLocks noChangeShapeType="1"/>
            </p:cNvSpPr>
            <p:nvPr/>
          </p:nvSpPr>
          <p:spPr bwMode="auto">
            <a:xfrm>
              <a:off x="2152917"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2" name="Line 161"/>
            <p:cNvSpPr>
              <a:spLocks noChangeShapeType="1"/>
            </p:cNvSpPr>
            <p:nvPr/>
          </p:nvSpPr>
          <p:spPr bwMode="auto">
            <a:xfrm>
              <a:off x="2132996"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3" name="Line 162"/>
            <p:cNvSpPr>
              <a:spLocks noChangeShapeType="1"/>
            </p:cNvSpPr>
            <p:nvPr/>
          </p:nvSpPr>
          <p:spPr bwMode="auto">
            <a:xfrm>
              <a:off x="2140110"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4" name="Line 163"/>
            <p:cNvSpPr>
              <a:spLocks noChangeShapeType="1"/>
            </p:cNvSpPr>
            <p:nvPr/>
          </p:nvSpPr>
          <p:spPr bwMode="auto">
            <a:xfrm flipV="1">
              <a:off x="2140110"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5" name="Line 164"/>
            <p:cNvSpPr>
              <a:spLocks noChangeShapeType="1"/>
            </p:cNvSpPr>
            <p:nvPr/>
          </p:nvSpPr>
          <p:spPr bwMode="auto">
            <a:xfrm>
              <a:off x="2178529"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6" name="Line 165"/>
            <p:cNvSpPr>
              <a:spLocks noChangeShapeType="1"/>
            </p:cNvSpPr>
            <p:nvPr/>
          </p:nvSpPr>
          <p:spPr bwMode="auto">
            <a:xfrm>
              <a:off x="2160031"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7" name="Line 166"/>
            <p:cNvSpPr>
              <a:spLocks noChangeShapeType="1"/>
            </p:cNvSpPr>
            <p:nvPr/>
          </p:nvSpPr>
          <p:spPr bwMode="auto">
            <a:xfrm>
              <a:off x="2165722"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8" name="Line 167"/>
            <p:cNvSpPr>
              <a:spLocks noChangeShapeType="1"/>
            </p:cNvSpPr>
            <p:nvPr/>
          </p:nvSpPr>
          <p:spPr bwMode="auto">
            <a:xfrm flipV="1">
              <a:off x="2165722"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69" name="Line 168"/>
            <p:cNvSpPr>
              <a:spLocks noChangeShapeType="1"/>
            </p:cNvSpPr>
            <p:nvPr/>
          </p:nvSpPr>
          <p:spPr bwMode="auto">
            <a:xfrm>
              <a:off x="2205564"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0" name="Line 169"/>
            <p:cNvSpPr>
              <a:spLocks noChangeShapeType="1"/>
            </p:cNvSpPr>
            <p:nvPr/>
          </p:nvSpPr>
          <p:spPr bwMode="auto">
            <a:xfrm>
              <a:off x="2187066"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1" name="Line 170"/>
            <p:cNvSpPr>
              <a:spLocks noChangeShapeType="1"/>
            </p:cNvSpPr>
            <p:nvPr/>
          </p:nvSpPr>
          <p:spPr bwMode="auto">
            <a:xfrm>
              <a:off x="2194181"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2" name="Line 171"/>
            <p:cNvSpPr>
              <a:spLocks noChangeShapeType="1"/>
            </p:cNvSpPr>
            <p:nvPr/>
          </p:nvSpPr>
          <p:spPr bwMode="auto">
            <a:xfrm flipV="1">
              <a:off x="2194181"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3" name="Line 172"/>
            <p:cNvSpPr>
              <a:spLocks noChangeShapeType="1"/>
            </p:cNvSpPr>
            <p:nvPr/>
          </p:nvSpPr>
          <p:spPr bwMode="auto">
            <a:xfrm>
              <a:off x="2234022"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4" name="Line 173"/>
            <p:cNvSpPr>
              <a:spLocks noChangeShapeType="1"/>
            </p:cNvSpPr>
            <p:nvPr/>
          </p:nvSpPr>
          <p:spPr bwMode="auto">
            <a:xfrm>
              <a:off x="2214101"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5" name="Line 174"/>
            <p:cNvSpPr>
              <a:spLocks noChangeShapeType="1"/>
            </p:cNvSpPr>
            <p:nvPr/>
          </p:nvSpPr>
          <p:spPr bwMode="auto">
            <a:xfrm>
              <a:off x="2221216"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6" name="Line 175"/>
            <p:cNvSpPr>
              <a:spLocks noChangeShapeType="1"/>
            </p:cNvSpPr>
            <p:nvPr/>
          </p:nvSpPr>
          <p:spPr bwMode="auto">
            <a:xfrm flipV="1">
              <a:off x="2221216"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7" name="Line 176"/>
            <p:cNvSpPr>
              <a:spLocks noChangeShapeType="1"/>
            </p:cNvSpPr>
            <p:nvPr/>
          </p:nvSpPr>
          <p:spPr bwMode="auto">
            <a:xfrm>
              <a:off x="2259635"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8" name="Line 177"/>
            <p:cNvSpPr>
              <a:spLocks noChangeShapeType="1"/>
            </p:cNvSpPr>
            <p:nvPr/>
          </p:nvSpPr>
          <p:spPr bwMode="auto">
            <a:xfrm>
              <a:off x="2241137"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79" name="Line 178"/>
            <p:cNvSpPr>
              <a:spLocks noChangeShapeType="1"/>
            </p:cNvSpPr>
            <p:nvPr/>
          </p:nvSpPr>
          <p:spPr bwMode="auto">
            <a:xfrm>
              <a:off x="2246829"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0" name="Line 179"/>
            <p:cNvSpPr>
              <a:spLocks noChangeShapeType="1"/>
            </p:cNvSpPr>
            <p:nvPr/>
          </p:nvSpPr>
          <p:spPr bwMode="auto">
            <a:xfrm flipV="1">
              <a:off x="2246829"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1" name="Line 180"/>
            <p:cNvSpPr>
              <a:spLocks noChangeShapeType="1"/>
            </p:cNvSpPr>
            <p:nvPr/>
          </p:nvSpPr>
          <p:spPr bwMode="auto">
            <a:xfrm>
              <a:off x="2286671"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2" name="Line 181"/>
            <p:cNvSpPr>
              <a:spLocks noChangeShapeType="1"/>
            </p:cNvSpPr>
            <p:nvPr/>
          </p:nvSpPr>
          <p:spPr bwMode="auto">
            <a:xfrm>
              <a:off x="2268172"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3" name="Line 182"/>
            <p:cNvSpPr>
              <a:spLocks noChangeShapeType="1"/>
            </p:cNvSpPr>
            <p:nvPr/>
          </p:nvSpPr>
          <p:spPr bwMode="auto">
            <a:xfrm>
              <a:off x="2273864"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4" name="Line 183"/>
            <p:cNvSpPr>
              <a:spLocks noChangeShapeType="1"/>
            </p:cNvSpPr>
            <p:nvPr/>
          </p:nvSpPr>
          <p:spPr bwMode="auto">
            <a:xfrm flipV="1">
              <a:off x="2273864"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5" name="Line 184"/>
            <p:cNvSpPr>
              <a:spLocks noChangeShapeType="1"/>
            </p:cNvSpPr>
            <p:nvPr/>
          </p:nvSpPr>
          <p:spPr bwMode="auto">
            <a:xfrm>
              <a:off x="2315129"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6" name="Line 185"/>
            <p:cNvSpPr>
              <a:spLocks noChangeShapeType="1"/>
            </p:cNvSpPr>
            <p:nvPr/>
          </p:nvSpPr>
          <p:spPr bwMode="auto">
            <a:xfrm>
              <a:off x="2295208"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7" name="Line 186"/>
            <p:cNvSpPr>
              <a:spLocks noChangeShapeType="1"/>
            </p:cNvSpPr>
            <p:nvPr/>
          </p:nvSpPr>
          <p:spPr bwMode="auto">
            <a:xfrm>
              <a:off x="2302322"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8" name="Line 187"/>
            <p:cNvSpPr>
              <a:spLocks noChangeShapeType="1"/>
            </p:cNvSpPr>
            <p:nvPr/>
          </p:nvSpPr>
          <p:spPr bwMode="auto">
            <a:xfrm flipV="1">
              <a:off x="2302322"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89" name="Line 188"/>
            <p:cNvSpPr>
              <a:spLocks noChangeShapeType="1"/>
            </p:cNvSpPr>
            <p:nvPr/>
          </p:nvSpPr>
          <p:spPr bwMode="auto">
            <a:xfrm>
              <a:off x="2342164"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0" name="Line 189"/>
            <p:cNvSpPr>
              <a:spLocks noChangeShapeType="1"/>
            </p:cNvSpPr>
            <p:nvPr/>
          </p:nvSpPr>
          <p:spPr bwMode="auto">
            <a:xfrm>
              <a:off x="2322243"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1" name="Line 190"/>
            <p:cNvSpPr>
              <a:spLocks noChangeShapeType="1"/>
            </p:cNvSpPr>
            <p:nvPr/>
          </p:nvSpPr>
          <p:spPr bwMode="auto">
            <a:xfrm>
              <a:off x="2329358"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2" name="Line 191"/>
            <p:cNvSpPr>
              <a:spLocks noChangeShapeType="1"/>
            </p:cNvSpPr>
            <p:nvPr/>
          </p:nvSpPr>
          <p:spPr bwMode="auto">
            <a:xfrm flipV="1">
              <a:off x="2329358"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3" name="Line 192"/>
            <p:cNvSpPr>
              <a:spLocks noChangeShapeType="1"/>
            </p:cNvSpPr>
            <p:nvPr/>
          </p:nvSpPr>
          <p:spPr bwMode="auto">
            <a:xfrm>
              <a:off x="2367776"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4" name="Line 193"/>
            <p:cNvSpPr>
              <a:spLocks noChangeShapeType="1"/>
            </p:cNvSpPr>
            <p:nvPr/>
          </p:nvSpPr>
          <p:spPr bwMode="auto">
            <a:xfrm>
              <a:off x="2349279" y="2707126"/>
              <a:ext cx="36996"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5" name="Line 194"/>
            <p:cNvSpPr>
              <a:spLocks noChangeShapeType="1"/>
            </p:cNvSpPr>
            <p:nvPr/>
          </p:nvSpPr>
          <p:spPr bwMode="auto">
            <a:xfrm>
              <a:off x="2354970"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6" name="Line 195"/>
            <p:cNvSpPr>
              <a:spLocks noChangeShapeType="1"/>
            </p:cNvSpPr>
            <p:nvPr/>
          </p:nvSpPr>
          <p:spPr bwMode="auto">
            <a:xfrm flipV="1">
              <a:off x="2354970" y="2694446"/>
              <a:ext cx="25612"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7" name="Line 196"/>
            <p:cNvSpPr>
              <a:spLocks noChangeShapeType="1"/>
            </p:cNvSpPr>
            <p:nvPr/>
          </p:nvSpPr>
          <p:spPr bwMode="auto">
            <a:xfrm>
              <a:off x="2394812"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8" name="Line 197"/>
            <p:cNvSpPr>
              <a:spLocks noChangeShapeType="1"/>
            </p:cNvSpPr>
            <p:nvPr/>
          </p:nvSpPr>
          <p:spPr bwMode="auto">
            <a:xfrm>
              <a:off x="2376314"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499" name="Line 198"/>
            <p:cNvSpPr>
              <a:spLocks noChangeShapeType="1"/>
            </p:cNvSpPr>
            <p:nvPr/>
          </p:nvSpPr>
          <p:spPr bwMode="auto">
            <a:xfrm>
              <a:off x="2383429"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0" name="Line 199"/>
            <p:cNvSpPr>
              <a:spLocks noChangeShapeType="1"/>
            </p:cNvSpPr>
            <p:nvPr/>
          </p:nvSpPr>
          <p:spPr bwMode="auto">
            <a:xfrm flipV="1">
              <a:off x="2383429"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1" name="Line 200"/>
            <p:cNvSpPr>
              <a:spLocks noChangeShapeType="1"/>
            </p:cNvSpPr>
            <p:nvPr/>
          </p:nvSpPr>
          <p:spPr bwMode="auto">
            <a:xfrm>
              <a:off x="2423270" y="2688811"/>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2" name="Line 201"/>
            <p:cNvSpPr>
              <a:spLocks noChangeShapeType="1"/>
            </p:cNvSpPr>
            <p:nvPr/>
          </p:nvSpPr>
          <p:spPr bwMode="auto">
            <a:xfrm>
              <a:off x="2403350" y="2707126"/>
              <a:ext cx="38419"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3" name="Line 202"/>
            <p:cNvSpPr>
              <a:spLocks noChangeShapeType="1"/>
            </p:cNvSpPr>
            <p:nvPr/>
          </p:nvSpPr>
          <p:spPr bwMode="auto">
            <a:xfrm>
              <a:off x="2410464"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4" name="Line 203"/>
            <p:cNvSpPr>
              <a:spLocks noChangeShapeType="1"/>
            </p:cNvSpPr>
            <p:nvPr/>
          </p:nvSpPr>
          <p:spPr bwMode="auto">
            <a:xfrm flipV="1">
              <a:off x="2410464" y="2694446"/>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5" name="Line 205"/>
            <p:cNvSpPr>
              <a:spLocks noChangeShapeType="1"/>
            </p:cNvSpPr>
            <p:nvPr/>
          </p:nvSpPr>
          <p:spPr bwMode="auto">
            <a:xfrm>
              <a:off x="2449041" y="2688804"/>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6" name="Line 206"/>
            <p:cNvSpPr>
              <a:spLocks noChangeShapeType="1"/>
            </p:cNvSpPr>
            <p:nvPr/>
          </p:nvSpPr>
          <p:spPr bwMode="auto">
            <a:xfrm>
              <a:off x="2430543" y="2707118"/>
              <a:ext cx="36997"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7" name="Line 207"/>
            <p:cNvSpPr>
              <a:spLocks noChangeShapeType="1"/>
            </p:cNvSpPr>
            <p:nvPr/>
          </p:nvSpPr>
          <p:spPr bwMode="auto">
            <a:xfrm>
              <a:off x="2436234" y="2694439"/>
              <a:ext cx="25613"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8" name="Line 208"/>
            <p:cNvSpPr>
              <a:spLocks noChangeShapeType="1"/>
            </p:cNvSpPr>
            <p:nvPr/>
          </p:nvSpPr>
          <p:spPr bwMode="auto">
            <a:xfrm flipV="1">
              <a:off x="2436234" y="2694439"/>
              <a:ext cx="25613"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09" name="Line 209"/>
            <p:cNvSpPr>
              <a:spLocks noChangeShapeType="1"/>
            </p:cNvSpPr>
            <p:nvPr/>
          </p:nvSpPr>
          <p:spPr bwMode="auto">
            <a:xfrm>
              <a:off x="2476077" y="2688804"/>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0" name="Line 210"/>
            <p:cNvSpPr>
              <a:spLocks noChangeShapeType="1"/>
            </p:cNvSpPr>
            <p:nvPr/>
          </p:nvSpPr>
          <p:spPr bwMode="auto">
            <a:xfrm>
              <a:off x="2457579" y="2707118"/>
              <a:ext cx="384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1" name="Line 211"/>
            <p:cNvSpPr>
              <a:spLocks noChangeShapeType="1"/>
            </p:cNvSpPr>
            <p:nvPr/>
          </p:nvSpPr>
          <p:spPr bwMode="auto">
            <a:xfrm>
              <a:off x="2463270" y="2694439"/>
              <a:ext cx="25613"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2" name="Line 212"/>
            <p:cNvSpPr>
              <a:spLocks noChangeShapeType="1"/>
            </p:cNvSpPr>
            <p:nvPr/>
          </p:nvSpPr>
          <p:spPr bwMode="auto">
            <a:xfrm flipV="1">
              <a:off x="2463270" y="2694439"/>
              <a:ext cx="25613"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3" name="Line 213"/>
            <p:cNvSpPr>
              <a:spLocks noChangeShapeType="1"/>
            </p:cNvSpPr>
            <p:nvPr/>
          </p:nvSpPr>
          <p:spPr bwMode="auto">
            <a:xfrm>
              <a:off x="2503113" y="2688804"/>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4" name="Line 214"/>
            <p:cNvSpPr>
              <a:spLocks noChangeShapeType="1"/>
            </p:cNvSpPr>
            <p:nvPr/>
          </p:nvSpPr>
          <p:spPr bwMode="auto">
            <a:xfrm>
              <a:off x="2484615" y="2707118"/>
              <a:ext cx="384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5" name="Line 215"/>
            <p:cNvSpPr>
              <a:spLocks noChangeShapeType="1"/>
            </p:cNvSpPr>
            <p:nvPr/>
          </p:nvSpPr>
          <p:spPr bwMode="auto">
            <a:xfrm>
              <a:off x="2491729" y="2694439"/>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6" name="Line 216"/>
            <p:cNvSpPr>
              <a:spLocks noChangeShapeType="1"/>
            </p:cNvSpPr>
            <p:nvPr/>
          </p:nvSpPr>
          <p:spPr bwMode="auto">
            <a:xfrm flipV="1">
              <a:off x="2491729" y="2694439"/>
              <a:ext cx="24190"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7" name="Line 217"/>
            <p:cNvSpPr>
              <a:spLocks noChangeShapeType="1"/>
            </p:cNvSpPr>
            <p:nvPr/>
          </p:nvSpPr>
          <p:spPr bwMode="auto">
            <a:xfrm>
              <a:off x="2531572" y="2688804"/>
              <a:ext cx="0" cy="3662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8" name="Line 218"/>
            <p:cNvSpPr>
              <a:spLocks noChangeShapeType="1"/>
            </p:cNvSpPr>
            <p:nvPr/>
          </p:nvSpPr>
          <p:spPr bwMode="auto">
            <a:xfrm>
              <a:off x="2511651"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19" name="Line 219"/>
            <p:cNvSpPr>
              <a:spLocks noChangeShapeType="1"/>
            </p:cNvSpPr>
            <p:nvPr/>
          </p:nvSpPr>
          <p:spPr bwMode="auto">
            <a:xfrm>
              <a:off x="2518765" y="2694439"/>
              <a:ext cx="25613"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0" name="Line 220"/>
            <p:cNvSpPr>
              <a:spLocks noChangeShapeType="1"/>
            </p:cNvSpPr>
            <p:nvPr/>
          </p:nvSpPr>
          <p:spPr bwMode="auto">
            <a:xfrm flipV="1">
              <a:off x="2518765" y="2694439"/>
              <a:ext cx="25613" cy="25359"/>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1" name="Line 221"/>
            <p:cNvSpPr>
              <a:spLocks noChangeShapeType="1"/>
            </p:cNvSpPr>
            <p:nvPr/>
          </p:nvSpPr>
          <p:spPr bwMode="auto">
            <a:xfrm>
              <a:off x="2557185"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2" name="Line 222"/>
            <p:cNvSpPr>
              <a:spLocks noChangeShapeType="1"/>
            </p:cNvSpPr>
            <p:nvPr/>
          </p:nvSpPr>
          <p:spPr bwMode="auto">
            <a:xfrm>
              <a:off x="2538687" y="2707118"/>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3" name="Line 223"/>
            <p:cNvSpPr>
              <a:spLocks noChangeShapeType="1"/>
            </p:cNvSpPr>
            <p:nvPr/>
          </p:nvSpPr>
          <p:spPr bwMode="auto">
            <a:xfrm>
              <a:off x="2544378"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4" name="Line 224"/>
            <p:cNvSpPr>
              <a:spLocks noChangeShapeType="1"/>
            </p:cNvSpPr>
            <p:nvPr/>
          </p:nvSpPr>
          <p:spPr bwMode="auto">
            <a:xfrm flipV="1">
              <a:off x="2544378"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5" name="Line 225"/>
            <p:cNvSpPr>
              <a:spLocks noChangeShapeType="1"/>
            </p:cNvSpPr>
            <p:nvPr/>
          </p:nvSpPr>
          <p:spPr bwMode="auto">
            <a:xfrm>
              <a:off x="2584221"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6" name="Line 226"/>
            <p:cNvSpPr>
              <a:spLocks noChangeShapeType="1"/>
            </p:cNvSpPr>
            <p:nvPr/>
          </p:nvSpPr>
          <p:spPr bwMode="auto">
            <a:xfrm>
              <a:off x="2565723"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7" name="Line 227"/>
            <p:cNvSpPr>
              <a:spLocks noChangeShapeType="1"/>
            </p:cNvSpPr>
            <p:nvPr/>
          </p:nvSpPr>
          <p:spPr bwMode="auto">
            <a:xfrm>
              <a:off x="2571414"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8" name="Line 228"/>
            <p:cNvSpPr>
              <a:spLocks noChangeShapeType="1"/>
            </p:cNvSpPr>
            <p:nvPr/>
          </p:nvSpPr>
          <p:spPr bwMode="auto">
            <a:xfrm flipV="1">
              <a:off x="2571414"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29" name="Line 229"/>
            <p:cNvSpPr>
              <a:spLocks noChangeShapeType="1"/>
            </p:cNvSpPr>
            <p:nvPr/>
          </p:nvSpPr>
          <p:spPr bwMode="auto">
            <a:xfrm>
              <a:off x="2612680"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0" name="Line 230"/>
            <p:cNvSpPr>
              <a:spLocks noChangeShapeType="1"/>
            </p:cNvSpPr>
            <p:nvPr/>
          </p:nvSpPr>
          <p:spPr bwMode="auto">
            <a:xfrm>
              <a:off x="2592759"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1" name="Line 231"/>
            <p:cNvSpPr>
              <a:spLocks noChangeShapeType="1"/>
            </p:cNvSpPr>
            <p:nvPr/>
          </p:nvSpPr>
          <p:spPr bwMode="auto">
            <a:xfrm>
              <a:off x="2599873"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2" name="Line 232"/>
            <p:cNvSpPr>
              <a:spLocks noChangeShapeType="1"/>
            </p:cNvSpPr>
            <p:nvPr/>
          </p:nvSpPr>
          <p:spPr bwMode="auto">
            <a:xfrm flipV="1">
              <a:off x="2599873"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3" name="Line 233"/>
            <p:cNvSpPr>
              <a:spLocks noChangeShapeType="1"/>
            </p:cNvSpPr>
            <p:nvPr/>
          </p:nvSpPr>
          <p:spPr bwMode="auto">
            <a:xfrm>
              <a:off x="2638293"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4" name="Line 234"/>
            <p:cNvSpPr>
              <a:spLocks noChangeShapeType="1"/>
            </p:cNvSpPr>
            <p:nvPr/>
          </p:nvSpPr>
          <p:spPr bwMode="auto">
            <a:xfrm>
              <a:off x="2619795" y="2707118"/>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5" name="Line 235"/>
            <p:cNvSpPr>
              <a:spLocks noChangeShapeType="1"/>
            </p:cNvSpPr>
            <p:nvPr/>
          </p:nvSpPr>
          <p:spPr bwMode="auto">
            <a:xfrm>
              <a:off x="2625486"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6" name="Line 236"/>
            <p:cNvSpPr>
              <a:spLocks noChangeShapeType="1"/>
            </p:cNvSpPr>
            <p:nvPr/>
          </p:nvSpPr>
          <p:spPr bwMode="auto">
            <a:xfrm flipV="1">
              <a:off x="2625486"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7" name="Line 237"/>
            <p:cNvSpPr>
              <a:spLocks noChangeShapeType="1"/>
            </p:cNvSpPr>
            <p:nvPr/>
          </p:nvSpPr>
          <p:spPr bwMode="auto">
            <a:xfrm>
              <a:off x="2665329"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8" name="Line 238"/>
            <p:cNvSpPr>
              <a:spLocks noChangeShapeType="1"/>
            </p:cNvSpPr>
            <p:nvPr/>
          </p:nvSpPr>
          <p:spPr bwMode="auto">
            <a:xfrm>
              <a:off x="2646831" y="2707118"/>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39" name="Line 239"/>
            <p:cNvSpPr>
              <a:spLocks noChangeShapeType="1"/>
            </p:cNvSpPr>
            <p:nvPr/>
          </p:nvSpPr>
          <p:spPr bwMode="auto">
            <a:xfrm>
              <a:off x="2652522"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0" name="Line 240"/>
            <p:cNvSpPr>
              <a:spLocks noChangeShapeType="1"/>
            </p:cNvSpPr>
            <p:nvPr/>
          </p:nvSpPr>
          <p:spPr bwMode="auto">
            <a:xfrm flipV="1">
              <a:off x="2652522"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1" name="Line 241"/>
            <p:cNvSpPr>
              <a:spLocks noChangeShapeType="1"/>
            </p:cNvSpPr>
            <p:nvPr/>
          </p:nvSpPr>
          <p:spPr bwMode="auto">
            <a:xfrm>
              <a:off x="2692365"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2" name="Line 242"/>
            <p:cNvSpPr>
              <a:spLocks noChangeShapeType="1"/>
            </p:cNvSpPr>
            <p:nvPr/>
          </p:nvSpPr>
          <p:spPr bwMode="auto">
            <a:xfrm>
              <a:off x="2673867"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3" name="Line 243"/>
            <p:cNvSpPr>
              <a:spLocks noChangeShapeType="1"/>
            </p:cNvSpPr>
            <p:nvPr/>
          </p:nvSpPr>
          <p:spPr bwMode="auto">
            <a:xfrm>
              <a:off x="2680981"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4" name="Line 244"/>
            <p:cNvSpPr>
              <a:spLocks noChangeShapeType="1"/>
            </p:cNvSpPr>
            <p:nvPr/>
          </p:nvSpPr>
          <p:spPr bwMode="auto">
            <a:xfrm flipV="1">
              <a:off x="2680981"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5" name="Line 245"/>
            <p:cNvSpPr>
              <a:spLocks noChangeShapeType="1"/>
            </p:cNvSpPr>
            <p:nvPr/>
          </p:nvSpPr>
          <p:spPr bwMode="auto">
            <a:xfrm>
              <a:off x="2720824"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6" name="Line 246"/>
            <p:cNvSpPr>
              <a:spLocks noChangeShapeType="1"/>
            </p:cNvSpPr>
            <p:nvPr/>
          </p:nvSpPr>
          <p:spPr bwMode="auto">
            <a:xfrm>
              <a:off x="2700903"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7" name="Line 247"/>
            <p:cNvSpPr>
              <a:spLocks noChangeShapeType="1"/>
            </p:cNvSpPr>
            <p:nvPr/>
          </p:nvSpPr>
          <p:spPr bwMode="auto">
            <a:xfrm>
              <a:off x="2708017"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8" name="Line 248"/>
            <p:cNvSpPr>
              <a:spLocks noChangeShapeType="1"/>
            </p:cNvSpPr>
            <p:nvPr/>
          </p:nvSpPr>
          <p:spPr bwMode="auto">
            <a:xfrm flipV="1">
              <a:off x="2708017"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49" name="Line 249"/>
            <p:cNvSpPr>
              <a:spLocks noChangeShapeType="1"/>
            </p:cNvSpPr>
            <p:nvPr/>
          </p:nvSpPr>
          <p:spPr bwMode="auto">
            <a:xfrm>
              <a:off x="2746437"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0" name="Line 250"/>
            <p:cNvSpPr>
              <a:spLocks noChangeShapeType="1"/>
            </p:cNvSpPr>
            <p:nvPr/>
          </p:nvSpPr>
          <p:spPr bwMode="auto">
            <a:xfrm>
              <a:off x="2727939" y="2707118"/>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1" name="Line 251"/>
            <p:cNvSpPr>
              <a:spLocks noChangeShapeType="1"/>
            </p:cNvSpPr>
            <p:nvPr/>
          </p:nvSpPr>
          <p:spPr bwMode="auto">
            <a:xfrm>
              <a:off x="2733630"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2" name="Line 252"/>
            <p:cNvSpPr>
              <a:spLocks noChangeShapeType="1"/>
            </p:cNvSpPr>
            <p:nvPr/>
          </p:nvSpPr>
          <p:spPr bwMode="auto">
            <a:xfrm flipV="1">
              <a:off x="2733630"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3" name="Line 253"/>
            <p:cNvSpPr>
              <a:spLocks noChangeShapeType="1"/>
            </p:cNvSpPr>
            <p:nvPr/>
          </p:nvSpPr>
          <p:spPr bwMode="auto">
            <a:xfrm>
              <a:off x="2773473"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4" name="Line 254"/>
            <p:cNvSpPr>
              <a:spLocks noChangeShapeType="1"/>
            </p:cNvSpPr>
            <p:nvPr/>
          </p:nvSpPr>
          <p:spPr bwMode="auto">
            <a:xfrm>
              <a:off x="2754975"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5" name="Line 255"/>
            <p:cNvSpPr>
              <a:spLocks noChangeShapeType="1"/>
            </p:cNvSpPr>
            <p:nvPr/>
          </p:nvSpPr>
          <p:spPr bwMode="auto">
            <a:xfrm>
              <a:off x="2760666"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6" name="Line 256"/>
            <p:cNvSpPr>
              <a:spLocks noChangeShapeType="1"/>
            </p:cNvSpPr>
            <p:nvPr/>
          </p:nvSpPr>
          <p:spPr bwMode="auto">
            <a:xfrm flipV="1">
              <a:off x="2760666" y="2694439"/>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7" name="Line 257"/>
            <p:cNvSpPr>
              <a:spLocks noChangeShapeType="1"/>
            </p:cNvSpPr>
            <p:nvPr/>
          </p:nvSpPr>
          <p:spPr bwMode="auto">
            <a:xfrm>
              <a:off x="2800509" y="268880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8" name="Line 258"/>
            <p:cNvSpPr>
              <a:spLocks noChangeShapeType="1"/>
            </p:cNvSpPr>
            <p:nvPr/>
          </p:nvSpPr>
          <p:spPr bwMode="auto">
            <a:xfrm>
              <a:off x="2782011" y="270711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59" name="Line 259"/>
            <p:cNvSpPr>
              <a:spLocks noChangeShapeType="1"/>
            </p:cNvSpPr>
            <p:nvPr/>
          </p:nvSpPr>
          <p:spPr bwMode="auto">
            <a:xfrm>
              <a:off x="2789125"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0" name="Line 260"/>
            <p:cNvSpPr>
              <a:spLocks noChangeShapeType="1"/>
            </p:cNvSpPr>
            <p:nvPr/>
          </p:nvSpPr>
          <p:spPr bwMode="auto">
            <a:xfrm flipV="1">
              <a:off x="2789125" y="2694439"/>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1" name="Line 261"/>
            <p:cNvSpPr>
              <a:spLocks noChangeShapeType="1"/>
            </p:cNvSpPr>
            <p:nvPr/>
          </p:nvSpPr>
          <p:spPr bwMode="auto">
            <a:xfrm>
              <a:off x="2827545" y="2687395"/>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2" name="Line 262"/>
            <p:cNvSpPr>
              <a:spLocks noChangeShapeType="1"/>
            </p:cNvSpPr>
            <p:nvPr/>
          </p:nvSpPr>
          <p:spPr bwMode="auto">
            <a:xfrm>
              <a:off x="2809047" y="2705710"/>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3" name="Line 263"/>
            <p:cNvSpPr>
              <a:spLocks noChangeShapeType="1"/>
            </p:cNvSpPr>
            <p:nvPr/>
          </p:nvSpPr>
          <p:spPr bwMode="auto">
            <a:xfrm>
              <a:off x="2814738" y="2693030"/>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4" name="Line 264"/>
            <p:cNvSpPr>
              <a:spLocks noChangeShapeType="1"/>
            </p:cNvSpPr>
            <p:nvPr/>
          </p:nvSpPr>
          <p:spPr bwMode="auto">
            <a:xfrm flipV="1">
              <a:off x="2814738" y="2693030"/>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5" name="Line 265"/>
            <p:cNvSpPr>
              <a:spLocks noChangeShapeType="1"/>
            </p:cNvSpPr>
            <p:nvPr/>
          </p:nvSpPr>
          <p:spPr bwMode="auto">
            <a:xfrm>
              <a:off x="2854581" y="2685986"/>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6" name="Line 266"/>
            <p:cNvSpPr>
              <a:spLocks noChangeShapeType="1"/>
            </p:cNvSpPr>
            <p:nvPr/>
          </p:nvSpPr>
          <p:spPr bwMode="auto">
            <a:xfrm>
              <a:off x="2836083" y="2704301"/>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7" name="Line 267"/>
            <p:cNvSpPr>
              <a:spLocks noChangeShapeType="1"/>
            </p:cNvSpPr>
            <p:nvPr/>
          </p:nvSpPr>
          <p:spPr bwMode="auto">
            <a:xfrm>
              <a:off x="2841774" y="2691621"/>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8" name="Line 268"/>
            <p:cNvSpPr>
              <a:spLocks noChangeShapeType="1"/>
            </p:cNvSpPr>
            <p:nvPr/>
          </p:nvSpPr>
          <p:spPr bwMode="auto">
            <a:xfrm flipV="1">
              <a:off x="2841774" y="2691621"/>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69" name="Line 269"/>
            <p:cNvSpPr>
              <a:spLocks noChangeShapeType="1"/>
            </p:cNvSpPr>
            <p:nvPr/>
          </p:nvSpPr>
          <p:spPr bwMode="auto">
            <a:xfrm>
              <a:off x="2881617" y="2684577"/>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0" name="Line 270"/>
            <p:cNvSpPr>
              <a:spLocks noChangeShapeType="1"/>
            </p:cNvSpPr>
            <p:nvPr/>
          </p:nvSpPr>
          <p:spPr bwMode="auto">
            <a:xfrm>
              <a:off x="2863119" y="2704301"/>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1" name="Line 271"/>
            <p:cNvSpPr>
              <a:spLocks noChangeShapeType="1"/>
            </p:cNvSpPr>
            <p:nvPr/>
          </p:nvSpPr>
          <p:spPr bwMode="auto">
            <a:xfrm>
              <a:off x="2868810" y="2691621"/>
              <a:ext cx="25613" cy="2395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2" name="Line 272"/>
            <p:cNvSpPr>
              <a:spLocks noChangeShapeType="1"/>
            </p:cNvSpPr>
            <p:nvPr/>
          </p:nvSpPr>
          <p:spPr bwMode="auto">
            <a:xfrm flipV="1">
              <a:off x="2868810" y="2691621"/>
              <a:ext cx="25613" cy="2395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3" name="Line 273"/>
            <p:cNvSpPr>
              <a:spLocks noChangeShapeType="1"/>
            </p:cNvSpPr>
            <p:nvPr/>
          </p:nvSpPr>
          <p:spPr bwMode="auto">
            <a:xfrm>
              <a:off x="2910076" y="2680351"/>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4" name="Line 274"/>
            <p:cNvSpPr>
              <a:spLocks noChangeShapeType="1"/>
            </p:cNvSpPr>
            <p:nvPr/>
          </p:nvSpPr>
          <p:spPr bwMode="auto">
            <a:xfrm>
              <a:off x="2890154" y="2700074"/>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5" name="Line 275"/>
            <p:cNvSpPr>
              <a:spLocks noChangeShapeType="1"/>
            </p:cNvSpPr>
            <p:nvPr/>
          </p:nvSpPr>
          <p:spPr bwMode="auto">
            <a:xfrm>
              <a:off x="2897269" y="2687395"/>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6" name="Line 276"/>
            <p:cNvSpPr>
              <a:spLocks noChangeShapeType="1"/>
            </p:cNvSpPr>
            <p:nvPr/>
          </p:nvSpPr>
          <p:spPr bwMode="auto">
            <a:xfrm flipV="1">
              <a:off x="2897269" y="2687395"/>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7" name="Line 277"/>
            <p:cNvSpPr>
              <a:spLocks noChangeShapeType="1"/>
            </p:cNvSpPr>
            <p:nvPr/>
          </p:nvSpPr>
          <p:spPr bwMode="auto">
            <a:xfrm>
              <a:off x="2935689" y="2676124"/>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8" name="Line 278"/>
            <p:cNvSpPr>
              <a:spLocks noChangeShapeType="1"/>
            </p:cNvSpPr>
            <p:nvPr/>
          </p:nvSpPr>
          <p:spPr bwMode="auto">
            <a:xfrm>
              <a:off x="2917190" y="2694439"/>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79" name="Line 279"/>
            <p:cNvSpPr>
              <a:spLocks noChangeShapeType="1"/>
            </p:cNvSpPr>
            <p:nvPr/>
          </p:nvSpPr>
          <p:spPr bwMode="auto">
            <a:xfrm>
              <a:off x="2922882" y="2681760"/>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0" name="Line 280"/>
            <p:cNvSpPr>
              <a:spLocks noChangeShapeType="1"/>
            </p:cNvSpPr>
            <p:nvPr/>
          </p:nvSpPr>
          <p:spPr bwMode="auto">
            <a:xfrm flipV="1">
              <a:off x="2922882" y="2681760"/>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1" name="Line 281"/>
            <p:cNvSpPr>
              <a:spLocks noChangeShapeType="1"/>
            </p:cNvSpPr>
            <p:nvPr/>
          </p:nvSpPr>
          <p:spPr bwMode="auto">
            <a:xfrm>
              <a:off x="2962725" y="2666263"/>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2" name="Line 282"/>
            <p:cNvSpPr>
              <a:spLocks noChangeShapeType="1"/>
            </p:cNvSpPr>
            <p:nvPr/>
          </p:nvSpPr>
          <p:spPr bwMode="auto">
            <a:xfrm>
              <a:off x="2944226" y="2684577"/>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3" name="Line 283"/>
            <p:cNvSpPr>
              <a:spLocks noChangeShapeType="1"/>
            </p:cNvSpPr>
            <p:nvPr/>
          </p:nvSpPr>
          <p:spPr bwMode="auto">
            <a:xfrm>
              <a:off x="2949918" y="2671898"/>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4" name="Line 284"/>
            <p:cNvSpPr>
              <a:spLocks noChangeShapeType="1"/>
            </p:cNvSpPr>
            <p:nvPr/>
          </p:nvSpPr>
          <p:spPr bwMode="auto">
            <a:xfrm flipV="1">
              <a:off x="2949918" y="2671898"/>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5" name="Line 285"/>
            <p:cNvSpPr>
              <a:spLocks noChangeShapeType="1"/>
            </p:cNvSpPr>
            <p:nvPr/>
          </p:nvSpPr>
          <p:spPr bwMode="auto">
            <a:xfrm>
              <a:off x="2989761" y="2652174"/>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6" name="Line 286"/>
            <p:cNvSpPr>
              <a:spLocks noChangeShapeType="1"/>
            </p:cNvSpPr>
            <p:nvPr/>
          </p:nvSpPr>
          <p:spPr bwMode="auto">
            <a:xfrm>
              <a:off x="2971262" y="2671898"/>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7" name="Line 287"/>
            <p:cNvSpPr>
              <a:spLocks noChangeShapeType="1"/>
            </p:cNvSpPr>
            <p:nvPr/>
          </p:nvSpPr>
          <p:spPr bwMode="auto">
            <a:xfrm>
              <a:off x="2978377" y="2659218"/>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8" name="Line 288"/>
            <p:cNvSpPr>
              <a:spLocks noChangeShapeType="1"/>
            </p:cNvSpPr>
            <p:nvPr/>
          </p:nvSpPr>
          <p:spPr bwMode="auto">
            <a:xfrm flipV="1">
              <a:off x="2978377" y="2659218"/>
              <a:ext cx="24190"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89" name="Line 289"/>
            <p:cNvSpPr>
              <a:spLocks noChangeShapeType="1"/>
            </p:cNvSpPr>
            <p:nvPr/>
          </p:nvSpPr>
          <p:spPr bwMode="auto">
            <a:xfrm>
              <a:off x="3016797" y="2631042"/>
              <a:ext cx="0" cy="3662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0" name="Line 290"/>
            <p:cNvSpPr>
              <a:spLocks noChangeShapeType="1"/>
            </p:cNvSpPr>
            <p:nvPr/>
          </p:nvSpPr>
          <p:spPr bwMode="auto">
            <a:xfrm>
              <a:off x="2998298" y="2649357"/>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1" name="Line 291"/>
            <p:cNvSpPr>
              <a:spLocks noChangeShapeType="1"/>
            </p:cNvSpPr>
            <p:nvPr/>
          </p:nvSpPr>
          <p:spPr bwMode="auto">
            <a:xfrm>
              <a:off x="3003990" y="2636677"/>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2" name="Line 292"/>
            <p:cNvSpPr>
              <a:spLocks noChangeShapeType="1"/>
            </p:cNvSpPr>
            <p:nvPr/>
          </p:nvSpPr>
          <p:spPr bwMode="auto">
            <a:xfrm flipV="1">
              <a:off x="3003990" y="2636677"/>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3" name="Line 293"/>
            <p:cNvSpPr>
              <a:spLocks noChangeShapeType="1"/>
            </p:cNvSpPr>
            <p:nvPr/>
          </p:nvSpPr>
          <p:spPr bwMode="auto">
            <a:xfrm>
              <a:off x="3043833" y="2598639"/>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4" name="Line 294"/>
            <p:cNvSpPr>
              <a:spLocks noChangeShapeType="1"/>
            </p:cNvSpPr>
            <p:nvPr/>
          </p:nvSpPr>
          <p:spPr bwMode="auto">
            <a:xfrm>
              <a:off x="3025334" y="2616954"/>
              <a:ext cx="36997"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5" name="Line 295"/>
            <p:cNvSpPr>
              <a:spLocks noChangeShapeType="1"/>
            </p:cNvSpPr>
            <p:nvPr/>
          </p:nvSpPr>
          <p:spPr bwMode="auto">
            <a:xfrm>
              <a:off x="3031026" y="2604274"/>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6" name="Line 296"/>
            <p:cNvSpPr>
              <a:spLocks noChangeShapeType="1"/>
            </p:cNvSpPr>
            <p:nvPr/>
          </p:nvSpPr>
          <p:spPr bwMode="auto">
            <a:xfrm flipV="1">
              <a:off x="3031026" y="2604274"/>
              <a:ext cx="25613" cy="25359"/>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7" name="Line 297"/>
            <p:cNvSpPr>
              <a:spLocks noChangeShapeType="1"/>
            </p:cNvSpPr>
            <p:nvPr/>
          </p:nvSpPr>
          <p:spPr bwMode="auto">
            <a:xfrm>
              <a:off x="3070869" y="2553557"/>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8" name="Line 298"/>
            <p:cNvSpPr>
              <a:spLocks noChangeShapeType="1"/>
            </p:cNvSpPr>
            <p:nvPr/>
          </p:nvSpPr>
          <p:spPr bwMode="auto">
            <a:xfrm>
              <a:off x="3052370" y="2573280"/>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599" name="Line 299"/>
            <p:cNvSpPr>
              <a:spLocks noChangeShapeType="1"/>
            </p:cNvSpPr>
            <p:nvPr/>
          </p:nvSpPr>
          <p:spPr bwMode="auto">
            <a:xfrm>
              <a:off x="3058062" y="2560601"/>
              <a:ext cx="25613" cy="2395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0" name="Line 300"/>
            <p:cNvSpPr>
              <a:spLocks noChangeShapeType="1"/>
            </p:cNvSpPr>
            <p:nvPr/>
          </p:nvSpPr>
          <p:spPr bwMode="auto">
            <a:xfrm flipV="1">
              <a:off x="3058062" y="2560601"/>
              <a:ext cx="25613" cy="2395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1" name="Line 301"/>
            <p:cNvSpPr>
              <a:spLocks noChangeShapeType="1"/>
            </p:cNvSpPr>
            <p:nvPr/>
          </p:nvSpPr>
          <p:spPr bwMode="auto">
            <a:xfrm>
              <a:off x="3097905" y="2494386"/>
              <a:ext cx="0" cy="38038"/>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2" name="Line 302"/>
            <p:cNvSpPr>
              <a:spLocks noChangeShapeType="1"/>
            </p:cNvSpPr>
            <p:nvPr/>
          </p:nvSpPr>
          <p:spPr bwMode="auto">
            <a:xfrm>
              <a:off x="3079406" y="2512701"/>
              <a:ext cx="384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3" name="Line 303"/>
            <p:cNvSpPr>
              <a:spLocks noChangeShapeType="1"/>
            </p:cNvSpPr>
            <p:nvPr/>
          </p:nvSpPr>
          <p:spPr bwMode="auto">
            <a:xfrm>
              <a:off x="3086521" y="2501430"/>
              <a:ext cx="24190" cy="2395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4" name="Line 304"/>
            <p:cNvSpPr>
              <a:spLocks noChangeShapeType="1"/>
            </p:cNvSpPr>
            <p:nvPr/>
          </p:nvSpPr>
          <p:spPr bwMode="auto">
            <a:xfrm flipV="1">
              <a:off x="3086521" y="2501430"/>
              <a:ext cx="24190" cy="2395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5" name="Freeform 305"/>
            <p:cNvSpPr>
              <a:spLocks/>
            </p:cNvSpPr>
            <p:nvPr/>
          </p:nvSpPr>
          <p:spPr bwMode="auto">
            <a:xfrm>
              <a:off x="1206808" y="1898455"/>
              <a:ext cx="1891096" cy="808663"/>
            </a:xfrm>
            <a:custGeom>
              <a:avLst/>
              <a:gdLst>
                <a:gd name="T0" fmla="*/ 0 w 1329"/>
                <a:gd name="T1" fmla="*/ 574 h 574"/>
                <a:gd name="T2" fmla="*/ 38 w 1329"/>
                <a:gd name="T3" fmla="*/ 574 h 574"/>
                <a:gd name="T4" fmla="*/ 57 w 1329"/>
                <a:gd name="T5" fmla="*/ 574 h 574"/>
                <a:gd name="T6" fmla="*/ 95 w 1329"/>
                <a:gd name="T7" fmla="*/ 574 h 574"/>
                <a:gd name="T8" fmla="*/ 114 w 1329"/>
                <a:gd name="T9" fmla="*/ 574 h 574"/>
                <a:gd name="T10" fmla="*/ 151 w 1329"/>
                <a:gd name="T11" fmla="*/ 574 h 574"/>
                <a:gd name="T12" fmla="*/ 171 w 1329"/>
                <a:gd name="T13" fmla="*/ 574 h 574"/>
                <a:gd name="T14" fmla="*/ 208 w 1329"/>
                <a:gd name="T15" fmla="*/ 574 h 574"/>
                <a:gd name="T16" fmla="*/ 228 w 1329"/>
                <a:gd name="T17" fmla="*/ 574 h 574"/>
                <a:gd name="T18" fmla="*/ 266 w 1329"/>
                <a:gd name="T19" fmla="*/ 574 h 574"/>
                <a:gd name="T20" fmla="*/ 284 w 1329"/>
                <a:gd name="T21" fmla="*/ 574 h 574"/>
                <a:gd name="T22" fmla="*/ 323 w 1329"/>
                <a:gd name="T23" fmla="*/ 574 h 574"/>
                <a:gd name="T24" fmla="*/ 341 w 1329"/>
                <a:gd name="T25" fmla="*/ 574 h 574"/>
                <a:gd name="T26" fmla="*/ 380 w 1329"/>
                <a:gd name="T27" fmla="*/ 574 h 574"/>
                <a:gd name="T28" fmla="*/ 399 w 1329"/>
                <a:gd name="T29" fmla="*/ 574 h 574"/>
                <a:gd name="T30" fmla="*/ 437 w 1329"/>
                <a:gd name="T31" fmla="*/ 574 h 574"/>
                <a:gd name="T32" fmla="*/ 456 w 1329"/>
                <a:gd name="T33" fmla="*/ 574 h 574"/>
                <a:gd name="T34" fmla="*/ 493 w 1329"/>
                <a:gd name="T35" fmla="*/ 574 h 574"/>
                <a:gd name="T36" fmla="*/ 513 w 1329"/>
                <a:gd name="T37" fmla="*/ 574 h 574"/>
                <a:gd name="T38" fmla="*/ 550 w 1329"/>
                <a:gd name="T39" fmla="*/ 574 h 574"/>
                <a:gd name="T40" fmla="*/ 569 w 1329"/>
                <a:gd name="T41" fmla="*/ 574 h 574"/>
                <a:gd name="T42" fmla="*/ 607 w 1329"/>
                <a:gd name="T43" fmla="*/ 574 h 574"/>
                <a:gd name="T44" fmla="*/ 626 w 1329"/>
                <a:gd name="T45" fmla="*/ 574 h 574"/>
                <a:gd name="T46" fmla="*/ 665 w 1329"/>
                <a:gd name="T47" fmla="*/ 574 h 574"/>
                <a:gd name="T48" fmla="*/ 683 w 1329"/>
                <a:gd name="T49" fmla="*/ 574 h 574"/>
                <a:gd name="T50" fmla="*/ 722 w 1329"/>
                <a:gd name="T51" fmla="*/ 574 h 574"/>
                <a:gd name="T52" fmla="*/ 740 w 1329"/>
                <a:gd name="T53" fmla="*/ 574 h 574"/>
                <a:gd name="T54" fmla="*/ 779 w 1329"/>
                <a:gd name="T55" fmla="*/ 574 h 574"/>
                <a:gd name="T56" fmla="*/ 798 w 1329"/>
                <a:gd name="T57" fmla="*/ 574 h 574"/>
                <a:gd name="T58" fmla="*/ 835 w 1329"/>
                <a:gd name="T59" fmla="*/ 574 h 574"/>
                <a:gd name="T60" fmla="*/ 855 w 1329"/>
                <a:gd name="T61" fmla="*/ 574 h 574"/>
                <a:gd name="T62" fmla="*/ 892 w 1329"/>
                <a:gd name="T63" fmla="*/ 574 h 574"/>
                <a:gd name="T64" fmla="*/ 911 w 1329"/>
                <a:gd name="T65" fmla="*/ 573 h 574"/>
                <a:gd name="T66" fmla="*/ 949 w 1329"/>
                <a:gd name="T67" fmla="*/ 572 h 574"/>
                <a:gd name="T68" fmla="*/ 968 w 1329"/>
                <a:gd name="T69" fmla="*/ 569 h 574"/>
                <a:gd name="T70" fmla="*/ 1006 w 1329"/>
                <a:gd name="T71" fmla="*/ 561 h 574"/>
                <a:gd name="T72" fmla="*/ 1025 w 1329"/>
                <a:gd name="T73" fmla="*/ 553 h 574"/>
                <a:gd name="T74" fmla="*/ 1064 w 1329"/>
                <a:gd name="T75" fmla="*/ 527 h 574"/>
                <a:gd name="T76" fmla="*/ 1082 w 1329"/>
                <a:gd name="T77" fmla="*/ 504 h 574"/>
                <a:gd name="T78" fmla="*/ 1120 w 1329"/>
                <a:gd name="T79" fmla="*/ 434 h 574"/>
                <a:gd name="T80" fmla="*/ 1139 w 1329"/>
                <a:gd name="T81" fmla="*/ 387 h 574"/>
                <a:gd name="T82" fmla="*/ 1177 w 1329"/>
                <a:gd name="T83" fmla="*/ 276 h 574"/>
                <a:gd name="T84" fmla="*/ 1197 w 1329"/>
                <a:gd name="T85" fmla="*/ 218 h 574"/>
                <a:gd name="T86" fmla="*/ 1234 w 1329"/>
                <a:gd name="T87" fmla="*/ 119 h 574"/>
                <a:gd name="T88" fmla="*/ 1253 w 1329"/>
                <a:gd name="T89" fmla="*/ 80 h 574"/>
                <a:gd name="T90" fmla="*/ 1291 w 1329"/>
                <a:gd name="T91" fmla="*/ 28 h 574"/>
                <a:gd name="T92" fmla="*/ 1310 w 1329"/>
                <a:gd name="T93" fmla="*/ 12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9" h="574">
                  <a:moveTo>
                    <a:pt x="0" y="574"/>
                  </a:moveTo>
                  <a:lnTo>
                    <a:pt x="0" y="574"/>
                  </a:lnTo>
                  <a:lnTo>
                    <a:pt x="0" y="574"/>
                  </a:lnTo>
                  <a:lnTo>
                    <a:pt x="19" y="574"/>
                  </a:lnTo>
                  <a:lnTo>
                    <a:pt x="19" y="574"/>
                  </a:lnTo>
                  <a:lnTo>
                    <a:pt x="38" y="574"/>
                  </a:lnTo>
                  <a:lnTo>
                    <a:pt x="38" y="574"/>
                  </a:lnTo>
                  <a:lnTo>
                    <a:pt x="57" y="574"/>
                  </a:lnTo>
                  <a:lnTo>
                    <a:pt x="57" y="574"/>
                  </a:lnTo>
                  <a:lnTo>
                    <a:pt x="75" y="574"/>
                  </a:lnTo>
                  <a:lnTo>
                    <a:pt x="75" y="574"/>
                  </a:lnTo>
                  <a:lnTo>
                    <a:pt x="95" y="574"/>
                  </a:lnTo>
                  <a:lnTo>
                    <a:pt x="95" y="574"/>
                  </a:lnTo>
                  <a:lnTo>
                    <a:pt x="114" y="574"/>
                  </a:lnTo>
                  <a:lnTo>
                    <a:pt x="114" y="574"/>
                  </a:lnTo>
                  <a:lnTo>
                    <a:pt x="133" y="574"/>
                  </a:lnTo>
                  <a:lnTo>
                    <a:pt x="133" y="574"/>
                  </a:lnTo>
                  <a:lnTo>
                    <a:pt x="151" y="574"/>
                  </a:lnTo>
                  <a:lnTo>
                    <a:pt x="151" y="574"/>
                  </a:lnTo>
                  <a:lnTo>
                    <a:pt x="171" y="574"/>
                  </a:lnTo>
                  <a:lnTo>
                    <a:pt x="171" y="574"/>
                  </a:lnTo>
                  <a:lnTo>
                    <a:pt x="190" y="574"/>
                  </a:lnTo>
                  <a:lnTo>
                    <a:pt x="190" y="574"/>
                  </a:lnTo>
                  <a:lnTo>
                    <a:pt x="208" y="574"/>
                  </a:lnTo>
                  <a:lnTo>
                    <a:pt x="208" y="574"/>
                  </a:lnTo>
                  <a:lnTo>
                    <a:pt x="228" y="574"/>
                  </a:lnTo>
                  <a:lnTo>
                    <a:pt x="228" y="574"/>
                  </a:lnTo>
                  <a:lnTo>
                    <a:pt x="247" y="574"/>
                  </a:lnTo>
                  <a:lnTo>
                    <a:pt x="247" y="574"/>
                  </a:lnTo>
                  <a:lnTo>
                    <a:pt x="266" y="574"/>
                  </a:lnTo>
                  <a:lnTo>
                    <a:pt x="266" y="574"/>
                  </a:lnTo>
                  <a:lnTo>
                    <a:pt x="284" y="574"/>
                  </a:lnTo>
                  <a:lnTo>
                    <a:pt x="284" y="574"/>
                  </a:lnTo>
                  <a:lnTo>
                    <a:pt x="304" y="574"/>
                  </a:lnTo>
                  <a:lnTo>
                    <a:pt x="304" y="574"/>
                  </a:lnTo>
                  <a:lnTo>
                    <a:pt x="323" y="574"/>
                  </a:lnTo>
                  <a:lnTo>
                    <a:pt x="323" y="574"/>
                  </a:lnTo>
                  <a:lnTo>
                    <a:pt x="341" y="574"/>
                  </a:lnTo>
                  <a:lnTo>
                    <a:pt x="341" y="574"/>
                  </a:lnTo>
                  <a:lnTo>
                    <a:pt x="360" y="574"/>
                  </a:lnTo>
                  <a:lnTo>
                    <a:pt x="360" y="574"/>
                  </a:lnTo>
                  <a:lnTo>
                    <a:pt x="380" y="574"/>
                  </a:lnTo>
                  <a:lnTo>
                    <a:pt x="380" y="574"/>
                  </a:lnTo>
                  <a:lnTo>
                    <a:pt x="399" y="574"/>
                  </a:lnTo>
                  <a:lnTo>
                    <a:pt x="399" y="574"/>
                  </a:lnTo>
                  <a:lnTo>
                    <a:pt x="417" y="574"/>
                  </a:lnTo>
                  <a:lnTo>
                    <a:pt x="417" y="574"/>
                  </a:lnTo>
                  <a:lnTo>
                    <a:pt x="437" y="574"/>
                  </a:lnTo>
                  <a:lnTo>
                    <a:pt x="437" y="574"/>
                  </a:lnTo>
                  <a:lnTo>
                    <a:pt x="456" y="574"/>
                  </a:lnTo>
                  <a:lnTo>
                    <a:pt x="456" y="574"/>
                  </a:lnTo>
                  <a:lnTo>
                    <a:pt x="474" y="574"/>
                  </a:lnTo>
                  <a:lnTo>
                    <a:pt x="474" y="574"/>
                  </a:lnTo>
                  <a:lnTo>
                    <a:pt x="493" y="574"/>
                  </a:lnTo>
                  <a:lnTo>
                    <a:pt x="493" y="574"/>
                  </a:lnTo>
                  <a:lnTo>
                    <a:pt x="513" y="574"/>
                  </a:lnTo>
                  <a:lnTo>
                    <a:pt x="513" y="574"/>
                  </a:lnTo>
                  <a:lnTo>
                    <a:pt x="532" y="574"/>
                  </a:lnTo>
                  <a:lnTo>
                    <a:pt x="532" y="574"/>
                  </a:lnTo>
                  <a:lnTo>
                    <a:pt x="550" y="574"/>
                  </a:lnTo>
                  <a:lnTo>
                    <a:pt x="550" y="574"/>
                  </a:lnTo>
                  <a:lnTo>
                    <a:pt x="569" y="574"/>
                  </a:lnTo>
                  <a:lnTo>
                    <a:pt x="569" y="574"/>
                  </a:lnTo>
                  <a:lnTo>
                    <a:pt x="589" y="574"/>
                  </a:lnTo>
                  <a:lnTo>
                    <a:pt x="589" y="574"/>
                  </a:lnTo>
                  <a:lnTo>
                    <a:pt x="607" y="574"/>
                  </a:lnTo>
                  <a:lnTo>
                    <a:pt x="607" y="574"/>
                  </a:lnTo>
                  <a:lnTo>
                    <a:pt x="626" y="574"/>
                  </a:lnTo>
                  <a:lnTo>
                    <a:pt x="626" y="574"/>
                  </a:lnTo>
                  <a:lnTo>
                    <a:pt x="646" y="574"/>
                  </a:lnTo>
                  <a:lnTo>
                    <a:pt x="646" y="574"/>
                  </a:lnTo>
                  <a:lnTo>
                    <a:pt x="665" y="574"/>
                  </a:lnTo>
                  <a:lnTo>
                    <a:pt x="665" y="574"/>
                  </a:lnTo>
                  <a:lnTo>
                    <a:pt x="683" y="574"/>
                  </a:lnTo>
                  <a:lnTo>
                    <a:pt x="683" y="574"/>
                  </a:lnTo>
                  <a:lnTo>
                    <a:pt x="702" y="574"/>
                  </a:lnTo>
                  <a:lnTo>
                    <a:pt x="702" y="574"/>
                  </a:lnTo>
                  <a:lnTo>
                    <a:pt x="722" y="574"/>
                  </a:lnTo>
                  <a:lnTo>
                    <a:pt x="722" y="574"/>
                  </a:lnTo>
                  <a:lnTo>
                    <a:pt x="740" y="574"/>
                  </a:lnTo>
                  <a:lnTo>
                    <a:pt x="740" y="574"/>
                  </a:lnTo>
                  <a:lnTo>
                    <a:pt x="759" y="574"/>
                  </a:lnTo>
                  <a:lnTo>
                    <a:pt x="759" y="574"/>
                  </a:lnTo>
                  <a:lnTo>
                    <a:pt x="779" y="574"/>
                  </a:lnTo>
                  <a:lnTo>
                    <a:pt x="779" y="574"/>
                  </a:lnTo>
                  <a:lnTo>
                    <a:pt x="798" y="574"/>
                  </a:lnTo>
                  <a:lnTo>
                    <a:pt x="798" y="574"/>
                  </a:lnTo>
                  <a:lnTo>
                    <a:pt x="816" y="574"/>
                  </a:lnTo>
                  <a:lnTo>
                    <a:pt x="816" y="574"/>
                  </a:lnTo>
                  <a:lnTo>
                    <a:pt x="835" y="574"/>
                  </a:lnTo>
                  <a:lnTo>
                    <a:pt x="835" y="574"/>
                  </a:lnTo>
                  <a:lnTo>
                    <a:pt x="855" y="574"/>
                  </a:lnTo>
                  <a:lnTo>
                    <a:pt x="855" y="574"/>
                  </a:lnTo>
                  <a:lnTo>
                    <a:pt x="873" y="574"/>
                  </a:lnTo>
                  <a:lnTo>
                    <a:pt x="873" y="574"/>
                  </a:lnTo>
                  <a:lnTo>
                    <a:pt x="892" y="574"/>
                  </a:lnTo>
                  <a:lnTo>
                    <a:pt x="892" y="574"/>
                  </a:lnTo>
                  <a:lnTo>
                    <a:pt x="911" y="573"/>
                  </a:lnTo>
                  <a:lnTo>
                    <a:pt x="911" y="573"/>
                  </a:lnTo>
                  <a:lnTo>
                    <a:pt x="931" y="572"/>
                  </a:lnTo>
                  <a:lnTo>
                    <a:pt x="931" y="572"/>
                  </a:lnTo>
                  <a:lnTo>
                    <a:pt x="949" y="572"/>
                  </a:lnTo>
                  <a:lnTo>
                    <a:pt x="949" y="572"/>
                  </a:lnTo>
                  <a:lnTo>
                    <a:pt x="968" y="569"/>
                  </a:lnTo>
                  <a:lnTo>
                    <a:pt x="968" y="569"/>
                  </a:lnTo>
                  <a:lnTo>
                    <a:pt x="988" y="566"/>
                  </a:lnTo>
                  <a:lnTo>
                    <a:pt x="988" y="566"/>
                  </a:lnTo>
                  <a:lnTo>
                    <a:pt x="1006" y="561"/>
                  </a:lnTo>
                  <a:lnTo>
                    <a:pt x="1006" y="561"/>
                  </a:lnTo>
                  <a:lnTo>
                    <a:pt x="1025" y="553"/>
                  </a:lnTo>
                  <a:lnTo>
                    <a:pt x="1025" y="553"/>
                  </a:lnTo>
                  <a:lnTo>
                    <a:pt x="1044" y="542"/>
                  </a:lnTo>
                  <a:lnTo>
                    <a:pt x="1044" y="542"/>
                  </a:lnTo>
                  <a:lnTo>
                    <a:pt x="1064" y="527"/>
                  </a:lnTo>
                  <a:lnTo>
                    <a:pt x="1064" y="527"/>
                  </a:lnTo>
                  <a:lnTo>
                    <a:pt x="1082" y="504"/>
                  </a:lnTo>
                  <a:lnTo>
                    <a:pt x="1082" y="504"/>
                  </a:lnTo>
                  <a:lnTo>
                    <a:pt x="1101" y="473"/>
                  </a:lnTo>
                  <a:lnTo>
                    <a:pt x="1101" y="473"/>
                  </a:lnTo>
                  <a:lnTo>
                    <a:pt x="1120" y="434"/>
                  </a:lnTo>
                  <a:lnTo>
                    <a:pt x="1120" y="434"/>
                  </a:lnTo>
                  <a:lnTo>
                    <a:pt x="1139" y="387"/>
                  </a:lnTo>
                  <a:lnTo>
                    <a:pt x="1139" y="387"/>
                  </a:lnTo>
                  <a:lnTo>
                    <a:pt x="1158" y="333"/>
                  </a:lnTo>
                  <a:lnTo>
                    <a:pt x="1158" y="333"/>
                  </a:lnTo>
                  <a:lnTo>
                    <a:pt x="1177" y="276"/>
                  </a:lnTo>
                  <a:lnTo>
                    <a:pt x="1177" y="276"/>
                  </a:lnTo>
                  <a:lnTo>
                    <a:pt x="1197" y="218"/>
                  </a:lnTo>
                  <a:lnTo>
                    <a:pt x="1197" y="218"/>
                  </a:lnTo>
                  <a:lnTo>
                    <a:pt x="1215" y="165"/>
                  </a:lnTo>
                  <a:lnTo>
                    <a:pt x="1215" y="165"/>
                  </a:lnTo>
                  <a:lnTo>
                    <a:pt x="1234" y="119"/>
                  </a:lnTo>
                  <a:lnTo>
                    <a:pt x="1234" y="119"/>
                  </a:lnTo>
                  <a:lnTo>
                    <a:pt x="1253" y="80"/>
                  </a:lnTo>
                  <a:lnTo>
                    <a:pt x="1253" y="80"/>
                  </a:lnTo>
                  <a:lnTo>
                    <a:pt x="1272" y="50"/>
                  </a:lnTo>
                  <a:lnTo>
                    <a:pt x="1272" y="50"/>
                  </a:lnTo>
                  <a:lnTo>
                    <a:pt x="1291" y="28"/>
                  </a:lnTo>
                  <a:lnTo>
                    <a:pt x="1291" y="28"/>
                  </a:lnTo>
                  <a:lnTo>
                    <a:pt x="1310" y="12"/>
                  </a:lnTo>
                  <a:lnTo>
                    <a:pt x="1310" y="12"/>
                  </a:lnTo>
                  <a:lnTo>
                    <a:pt x="1329" y="0"/>
                  </a:lnTo>
                </a:path>
              </a:pathLst>
            </a:custGeom>
            <a:noFill/>
            <a:ln w="6350" cap="flat">
              <a:solidFill>
                <a:srgbClr val="000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6" name="Freeform 306"/>
            <p:cNvSpPr>
              <a:spLocks/>
            </p:cNvSpPr>
            <p:nvPr/>
          </p:nvSpPr>
          <p:spPr bwMode="auto">
            <a:xfrm>
              <a:off x="1188310"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07" name="Freeform 307"/>
            <p:cNvSpPr>
              <a:spLocks/>
            </p:cNvSpPr>
            <p:nvPr/>
          </p:nvSpPr>
          <p:spPr bwMode="auto">
            <a:xfrm>
              <a:off x="1188310"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08" name="Freeform 308"/>
            <p:cNvSpPr>
              <a:spLocks/>
            </p:cNvSpPr>
            <p:nvPr/>
          </p:nvSpPr>
          <p:spPr bwMode="auto">
            <a:xfrm>
              <a:off x="121392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09" name="Freeform 309"/>
            <p:cNvSpPr>
              <a:spLocks/>
            </p:cNvSpPr>
            <p:nvPr/>
          </p:nvSpPr>
          <p:spPr bwMode="auto">
            <a:xfrm>
              <a:off x="121392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10" name="Freeform 310"/>
            <p:cNvSpPr>
              <a:spLocks/>
            </p:cNvSpPr>
            <p:nvPr/>
          </p:nvSpPr>
          <p:spPr bwMode="auto">
            <a:xfrm>
              <a:off x="124095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11" name="Freeform 311"/>
            <p:cNvSpPr>
              <a:spLocks/>
            </p:cNvSpPr>
            <p:nvPr/>
          </p:nvSpPr>
          <p:spPr bwMode="auto">
            <a:xfrm>
              <a:off x="124095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12" name="Freeform 312"/>
            <p:cNvSpPr>
              <a:spLocks/>
            </p:cNvSpPr>
            <p:nvPr/>
          </p:nvSpPr>
          <p:spPr bwMode="auto">
            <a:xfrm>
              <a:off x="1269418"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13" name="Freeform 313"/>
            <p:cNvSpPr>
              <a:spLocks/>
            </p:cNvSpPr>
            <p:nvPr/>
          </p:nvSpPr>
          <p:spPr bwMode="auto">
            <a:xfrm>
              <a:off x="1269418"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14" name="Freeform 314"/>
            <p:cNvSpPr>
              <a:spLocks/>
            </p:cNvSpPr>
            <p:nvPr/>
          </p:nvSpPr>
          <p:spPr bwMode="auto">
            <a:xfrm>
              <a:off x="129503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15" name="Freeform 315"/>
            <p:cNvSpPr>
              <a:spLocks/>
            </p:cNvSpPr>
            <p:nvPr/>
          </p:nvSpPr>
          <p:spPr bwMode="auto">
            <a:xfrm>
              <a:off x="129503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16" name="Freeform 316"/>
            <p:cNvSpPr>
              <a:spLocks/>
            </p:cNvSpPr>
            <p:nvPr/>
          </p:nvSpPr>
          <p:spPr bwMode="auto">
            <a:xfrm>
              <a:off x="132206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17" name="Freeform 317"/>
            <p:cNvSpPr>
              <a:spLocks/>
            </p:cNvSpPr>
            <p:nvPr/>
          </p:nvSpPr>
          <p:spPr bwMode="auto">
            <a:xfrm>
              <a:off x="132206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18" name="Freeform 318"/>
            <p:cNvSpPr>
              <a:spLocks/>
            </p:cNvSpPr>
            <p:nvPr/>
          </p:nvSpPr>
          <p:spPr bwMode="auto">
            <a:xfrm>
              <a:off x="1350526"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19" name="Freeform 319"/>
            <p:cNvSpPr>
              <a:spLocks/>
            </p:cNvSpPr>
            <p:nvPr/>
          </p:nvSpPr>
          <p:spPr bwMode="auto">
            <a:xfrm>
              <a:off x="1350526"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20" name="Freeform 320"/>
            <p:cNvSpPr>
              <a:spLocks/>
            </p:cNvSpPr>
            <p:nvPr/>
          </p:nvSpPr>
          <p:spPr bwMode="auto">
            <a:xfrm>
              <a:off x="1377562"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21" name="Freeform 321"/>
            <p:cNvSpPr>
              <a:spLocks/>
            </p:cNvSpPr>
            <p:nvPr/>
          </p:nvSpPr>
          <p:spPr bwMode="auto">
            <a:xfrm>
              <a:off x="1377562"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22" name="Freeform 322"/>
            <p:cNvSpPr>
              <a:spLocks/>
            </p:cNvSpPr>
            <p:nvPr/>
          </p:nvSpPr>
          <p:spPr bwMode="auto">
            <a:xfrm>
              <a:off x="1403175"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23" name="Freeform 323"/>
            <p:cNvSpPr>
              <a:spLocks/>
            </p:cNvSpPr>
            <p:nvPr/>
          </p:nvSpPr>
          <p:spPr bwMode="auto">
            <a:xfrm>
              <a:off x="1403175"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24" name="Freeform 324"/>
            <p:cNvSpPr>
              <a:spLocks/>
            </p:cNvSpPr>
            <p:nvPr/>
          </p:nvSpPr>
          <p:spPr bwMode="auto">
            <a:xfrm>
              <a:off x="1430211"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25" name="Freeform 325"/>
            <p:cNvSpPr>
              <a:spLocks/>
            </p:cNvSpPr>
            <p:nvPr/>
          </p:nvSpPr>
          <p:spPr bwMode="auto">
            <a:xfrm>
              <a:off x="1430211"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26" name="Freeform 326"/>
            <p:cNvSpPr>
              <a:spLocks/>
            </p:cNvSpPr>
            <p:nvPr/>
          </p:nvSpPr>
          <p:spPr bwMode="auto">
            <a:xfrm>
              <a:off x="1458670"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27" name="Freeform 327"/>
            <p:cNvSpPr>
              <a:spLocks/>
            </p:cNvSpPr>
            <p:nvPr/>
          </p:nvSpPr>
          <p:spPr bwMode="auto">
            <a:xfrm>
              <a:off x="1458670"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28" name="Freeform 328"/>
            <p:cNvSpPr>
              <a:spLocks/>
            </p:cNvSpPr>
            <p:nvPr/>
          </p:nvSpPr>
          <p:spPr bwMode="auto">
            <a:xfrm>
              <a:off x="1484283"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29" name="Freeform 329"/>
            <p:cNvSpPr>
              <a:spLocks/>
            </p:cNvSpPr>
            <p:nvPr/>
          </p:nvSpPr>
          <p:spPr bwMode="auto">
            <a:xfrm>
              <a:off x="1484283"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30" name="Freeform 330"/>
            <p:cNvSpPr>
              <a:spLocks/>
            </p:cNvSpPr>
            <p:nvPr/>
          </p:nvSpPr>
          <p:spPr bwMode="auto">
            <a:xfrm>
              <a:off x="151131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31" name="Freeform 331"/>
            <p:cNvSpPr>
              <a:spLocks/>
            </p:cNvSpPr>
            <p:nvPr/>
          </p:nvSpPr>
          <p:spPr bwMode="auto">
            <a:xfrm>
              <a:off x="151131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32" name="Freeform 332"/>
            <p:cNvSpPr>
              <a:spLocks/>
            </p:cNvSpPr>
            <p:nvPr/>
          </p:nvSpPr>
          <p:spPr bwMode="auto">
            <a:xfrm>
              <a:off x="1538355"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33" name="Freeform 333"/>
            <p:cNvSpPr>
              <a:spLocks/>
            </p:cNvSpPr>
            <p:nvPr/>
          </p:nvSpPr>
          <p:spPr bwMode="auto">
            <a:xfrm>
              <a:off x="1538355"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34" name="Freeform 334"/>
            <p:cNvSpPr>
              <a:spLocks/>
            </p:cNvSpPr>
            <p:nvPr/>
          </p:nvSpPr>
          <p:spPr bwMode="auto">
            <a:xfrm>
              <a:off x="1566814"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35" name="Freeform 335"/>
            <p:cNvSpPr>
              <a:spLocks/>
            </p:cNvSpPr>
            <p:nvPr/>
          </p:nvSpPr>
          <p:spPr bwMode="auto">
            <a:xfrm>
              <a:off x="1566814"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36" name="Freeform 336"/>
            <p:cNvSpPr>
              <a:spLocks/>
            </p:cNvSpPr>
            <p:nvPr/>
          </p:nvSpPr>
          <p:spPr bwMode="auto">
            <a:xfrm>
              <a:off x="159242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37" name="Freeform 337"/>
            <p:cNvSpPr>
              <a:spLocks/>
            </p:cNvSpPr>
            <p:nvPr/>
          </p:nvSpPr>
          <p:spPr bwMode="auto">
            <a:xfrm>
              <a:off x="159242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38" name="Freeform 338"/>
            <p:cNvSpPr>
              <a:spLocks/>
            </p:cNvSpPr>
            <p:nvPr/>
          </p:nvSpPr>
          <p:spPr bwMode="auto">
            <a:xfrm>
              <a:off x="161946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39" name="Freeform 339"/>
            <p:cNvSpPr>
              <a:spLocks/>
            </p:cNvSpPr>
            <p:nvPr/>
          </p:nvSpPr>
          <p:spPr bwMode="auto">
            <a:xfrm>
              <a:off x="161946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40" name="Freeform 340"/>
            <p:cNvSpPr>
              <a:spLocks/>
            </p:cNvSpPr>
            <p:nvPr/>
          </p:nvSpPr>
          <p:spPr bwMode="auto">
            <a:xfrm>
              <a:off x="1647922"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41" name="Freeform 341"/>
            <p:cNvSpPr>
              <a:spLocks/>
            </p:cNvSpPr>
            <p:nvPr/>
          </p:nvSpPr>
          <p:spPr bwMode="auto">
            <a:xfrm>
              <a:off x="1647922"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42" name="Freeform 342"/>
            <p:cNvSpPr>
              <a:spLocks/>
            </p:cNvSpPr>
            <p:nvPr/>
          </p:nvSpPr>
          <p:spPr bwMode="auto">
            <a:xfrm>
              <a:off x="1673535"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43" name="Freeform 343"/>
            <p:cNvSpPr>
              <a:spLocks/>
            </p:cNvSpPr>
            <p:nvPr/>
          </p:nvSpPr>
          <p:spPr bwMode="auto">
            <a:xfrm>
              <a:off x="1673535"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44" name="Freeform 344"/>
            <p:cNvSpPr>
              <a:spLocks/>
            </p:cNvSpPr>
            <p:nvPr/>
          </p:nvSpPr>
          <p:spPr bwMode="auto">
            <a:xfrm>
              <a:off x="170057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45" name="Freeform 345"/>
            <p:cNvSpPr>
              <a:spLocks/>
            </p:cNvSpPr>
            <p:nvPr/>
          </p:nvSpPr>
          <p:spPr bwMode="auto">
            <a:xfrm>
              <a:off x="170057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46" name="Freeform 346"/>
            <p:cNvSpPr>
              <a:spLocks/>
            </p:cNvSpPr>
            <p:nvPr/>
          </p:nvSpPr>
          <p:spPr bwMode="auto">
            <a:xfrm>
              <a:off x="172760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47" name="Freeform 347"/>
            <p:cNvSpPr>
              <a:spLocks/>
            </p:cNvSpPr>
            <p:nvPr/>
          </p:nvSpPr>
          <p:spPr bwMode="auto">
            <a:xfrm>
              <a:off x="172760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48" name="Freeform 348"/>
            <p:cNvSpPr>
              <a:spLocks/>
            </p:cNvSpPr>
            <p:nvPr/>
          </p:nvSpPr>
          <p:spPr bwMode="auto">
            <a:xfrm>
              <a:off x="1756066"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49" name="Freeform 349"/>
            <p:cNvSpPr>
              <a:spLocks/>
            </p:cNvSpPr>
            <p:nvPr/>
          </p:nvSpPr>
          <p:spPr bwMode="auto">
            <a:xfrm>
              <a:off x="1756066"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50" name="Freeform 350"/>
            <p:cNvSpPr>
              <a:spLocks/>
            </p:cNvSpPr>
            <p:nvPr/>
          </p:nvSpPr>
          <p:spPr bwMode="auto">
            <a:xfrm>
              <a:off x="1781679"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51" name="Freeform 351"/>
            <p:cNvSpPr>
              <a:spLocks/>
            </p:cNvSpPr>
            <p:nvPr/>
          </p:nvSpPr>
          <p:spPr bwMode="auto">
            <a:xfrm>
              <a:off x="1781679"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52" name="Freeform 352"/>
            <p:cNvSpPr>
              <a:spLocks/>
            </p:cNvSpPr>
            <p:nvPr/>
          </p:nvSpPr>
          <p:spPr bwMode="auto">
            <a:xfrm>
              <a:off x="1808715"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53" name="Freeform 353"/>
            <p:cNvSpPr>
              <a:spLocks/>
            </p:cNvSpPr>
            <p:nvPr/>
          </p:nvSpPr>
          <p:spPr bwMode="auto">
            <a:xfrm>
              <a:off x="1808715"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54" name="Freeform 354"/>
            <p:cNvSpPr>
              <a:spLocks/>
            </p:cNvSpPr>
            <p:nvPr/>
          </p:nvSpPr>
          <p:spPr bwMode="auto">
            <a:xfrm>
              <a:off x="1835751"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55" name="Freeform 355"/>
            <p:cNvSpPr>
              <a:spLocks/>
            </p:cNvSpPr>
            <p:nvPr/>
          </p:nvSpPr>
          <p:spPr bwMode="auto">
            <a:xfrm>
              <a:off x="1835751"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56" name="Freeform 356"/>
            <p:cNvSpPr>
              <a:spLocks/>
            </p:cNvSpPr>
            <p:nvPr/>
          </p:nvSpPr>
          <p:spPr bwMode="auto">
            <a:xfrm>
              <a:off x="186278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57" name="Freeform 357"/>
            <p:cNvSpPr>
              <a:spLocks/>
            </p:cNvSpPr>
            <p:nvPr/>
          </p:nvSpPr>
          <p:spPr bwMode="auto">
            <a:xfrm>
              <a:off x="186278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58" name="Freeform 358"/>
            <p:cNvSpPr>
              <a:spLocks/>
            </p:cNvSpPr>
            <p:nvPr/>
          </p:nvSpPr>
          <p:spPr bwMode="auto">
            <a:xfrm>
              <a:off x="1889823"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59" name="Freeform 359"/>
            <p:cNvSpPr>
              <a:spLocks/>
            </p:cNvSpPr>
            <p:nvPr/>
          </p:nvSpPr>
          <p:spPr bwMode="auto">
            <a:xfrm>
              <a:off x="1889823"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60" name="Freeform 360"/>
            <p:cNvSpPr>
              <a:spLocks/>
            </p:cNvSpPr>
            <p:nvPr/>
          </p:nvSpPr>
          <p:spPr bwMode="auto">
            <a:xfrm>
              <a:off x="191685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61" name="Freeform 361"/>
            <p:cNvSpPr>
              <a:spLocks/>
            </p:cNvSpPr>
            <p:nvPr/>
          </p:nvSpPr>
          <p:spPr bwMode="auto">
            <a:xfrm>
              <a:off x="191685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62" name="Freeform 362"/>
            <p:cNvSpPr>
              <a:spLocks/>
            </p:cNvSpPr>
            <p:nvPr/>
          </p:nvSpPr>
          <p:spPr bwMode="auto">
            <a:xfrm>
              <a:off x="1945318"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63" name="Freeform 363"/>
            <p:cNvSpPr>
              <a:spLocks/>
            </p:cNvSpPr>
            <p:nvPr/>
          </p:nvSpPr>
          <p:spPr bwMode="auto">
            <a:xfrm>
              <a:off x="1945318"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64" name="Freeform 364"/>
            <p:cNvSpPr>
              <a:spLocks/>
            </p:cNvSpPr>
            <p:nvPr/>
          </p:nvSpPr>
          <p:spPr bwMode="auto">
            <a:xfrm>
              <a:off x="197093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65" name="Freeform 365"/>
            <p:cNvSpPr>
              <a:spLocks/>
            </p:cNvSpPr>
            <p:nvPr/>
          </p:nvSpPr>
          <p:spPr bwMode="auto">
            <a:xfrm>
              <a:off x="197093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66" name="Freeform 366"/>
            <p:cNvSpPr>
              <a:spLocks/>
            </p:cNvSpPr>
            <p:nvPr/>
          </p:nvSpPr>
          <p:spPr bwMode="auto">
            <a:xfrm>
              <a:off x="199796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67" name="Freeform 367"/>
            <p:cNvSpPr>
              <a:spLocks/>
            </p:cNvSpPr>
            <p:nvPr/>
          </p:nvSpPr>
          <p:spPr bwMode="auto">
            <a:xfrm>
              <a:off x="199796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68" name="Freeform 368"/>
            <p:cNvSpPr>
              <a:spLocks/>
            </p:cNvSpPr>
            <p:nvPr/>
          </p:nvSpPr>
          <p:spPr bwMode="auto">
            <a:xfrm>
              <a:off x="202500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69" name="Freeform 369"/>
            <p:cNvSpPr>
              <a:spLocks/>
            </p:cNvSpPr>
            <p:nvPr/>
          </p:nvSpPr>
          <p:spPr bwMode="auto">
            <a:xfrm>
              <a:off x="202500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70" name="Freeform 370"/>
            <p:cNvSpPr>
              <a:spLocks/>
            </p:cNvSpPr>
            <p:nvPr/>
          </p:nvSpPr>
          <p:spPr bwMode="auto">
            <a:xfrm>
              <a:off x="2052039"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71" name="Freeform 371"/>
            <p:cNvSpPr>
              <a:spLocks/>
            </p:cNvSpPr>
            <p:nvPr/>
          </p:nvSpPr>
          <p:spPr bwMode="auto">
            <a:xfrm>
              <a:off x="2052039"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72" name="Freeform 372"/>
            <p:cNvSpPr>
              <a:spLocks/>
            </p:cNvSpPr>
            <p:nvPr/>
          </p:nvSpPr>
          <p:spPr bwMode="auto">
            <a:xfrm>
              <a:off x="2079075"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73" name="Freeform 373"/>
            <p:cNvSpPr>
              <a:spLocks/>
            </p:cNvSpPr>
            <p:nvPr/>
          </p:nvSpPr>
          <p:spPr bwMode="auto">
            <a:xfrm>
              <a:off x="2079075"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74" name="Freeform 374"/>
            <p:cNvSpPr>
              <a:spLocks/>
            </p:cNvSpPr>
            <p:nvPr/>
          </p:nvSpPr>
          <p:spPr bwMode="auto">
            <a:xfrm>
              <a:off x="2106111"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75" name="Freeform 375"/>
            <p:cNvSpPr>
              <a:spLocks/>
            </p:cNvSpPr>
            <p:nvPr/>
          </p:nvSpPr>
          <p:spPr bwMode="auto">
            <a:xfrm>
              <a:off x="2106111"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76" name="Freeform 376"/>
            <p:cNvSpPr>
              <a:spLocks/>
            </p:cNvSpPr>
            <p:nvPr/>
          </p:nvSpPr>
          <p:spPr bwMode="auto">
            <a:xfrm>
              <a:off x="213314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77" name="Freeform 377"/>
            <p:cNvSpPr>
              <a:spLocks/>
            </p:cNvSpPr>
            <p:nvPr/>
          </p:nvSpPr>
          <p:spPr bwMode="auto">
            <a:xfrm>
              <a:off x="213314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78" name="Freeform 378"/>
            <p:cNvSpPr>
              <a:spLocks/>
            </p:cNvSpPr>
            <p:nvPr/>
          </p:nvSpPr>
          <p:spPr bwMode="auto">
            <a:xfrm>
              <a:off x="2160183"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79" name="Freeform 379"/>
            <p:cNvSpPr>
              <a:spLocks/>
            </p:cNvSpPr>
            <p:nvPr/>
          </p:nvSpPr>
          <p:spPr bwMode="auto">
            <a:xfrm>
              <a:off x="2160183"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80" name="Freeform 380"/>
            <p:cNvSpPr>
              <a:spLocks/>
            </p:cNvSpPr>
            <p:nvPr/>
          </p:nvSpPr>
          <p:spPr bwMode="auto">
            <a:xfrm>
              <a:off x="2187219"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81" name="Freeform 381"/>
            <p:cNvSpPr>
              <a:spLocks/>
            </p:cNvSpPr>
            <p:nvPr/>
          </p:nvSpPr>
          <p:spPr bwMode="auto">
            <a:xfrm>
              <a:off x="2187219"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82" name="Freeform 382"/>
            <p:cNvSpPr>
              <a:spLocks/>
            </p:cNvSpPr>
            <p:nvPr/>
          </p:nvSpPr>
          <p:spPr bwMode="auto">
            <a:xfrm>
              <a:off x="2214255"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83" name="Freeform 383"/>
            <p:cNvSpPr>
              <a:spLocks/>
            </p:cNvSpPr>
            <p:nvPr/>
          </p:nvSpPr>
          <p:spPr bwMode="auto">
            <a:xfrm>
              <a:off x="2214255"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84" name="Freeform 384"/>
            <p:cNvSpPr>
              <a:spLocks/>
            </p:cNvSpPr>
            <p:nvPr/>
          </p:nvSpPr>
          <p:spPr bwMode="auto">
            <a:xfrm>
              <a:off x="2241291"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85" name="Freeform 385"/>
            <p:cNvSpPr>
              <a:spLocks/>
            </p:cNvSpPr>
            <p:nvPr/>
          </p:nvSpPr>
          <p:spPr bwMode="auto">
            <a:xfrm>
              <a:off x="2241291"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86" name="Freeform 386"/>
            <p:cNvSpPr>
              <a:spLocks/>
            </p:cNvSpPr>
            <p:nvPr/>
          </p:nvSpPr>
          <p:spPr bwMode="auto">
            <a:xfrm>
              <a:off x="226832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87" name="Freeform 387"/>
            <p:cNvSpPr>
              <a:spLocks/>
            </p:cNvSpPr>
            <p:nvPr/>
          </p:nvSpPr>
          <p:spPr bwMode="auto">
            <a:xfrm>
              <a:off x="2268327"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88" name="Freeform 388"/>
            <p:cNvSpPr>
              <a:spLocks/>
            </p:cNvSpPr>
            <p:nvPr/>
          </p:nvSpPr>
          <p:spPr bwMode="auto">
            <a:xfrm>
              <a:off x="229536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89" name="Freeform 389"/>
            <p:cNvSpPr>
              <a:spLocks/>
            </p:cNvSpPr>
            <p:nvPr/>
          </p:nvSpPr>
          <p:spPr bwMode="auto">
            <a:xfrm>
              <a:off x="2295363"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90" name="Freeform 390"/>
            <p:cNvSpPr>
              <a:spLocks/>
            </p:cNvSpPr>
            <p:nvPr/>
          </p:nvSpPr>
          <p:spPr bwMode="auto">
            <a:xfrm>
              <a:off x="232239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91" name="Freeform 391"/>
            <p:cNvSpPr>
              <a:spLocks/>
            </p:cNvSpPr>
            <p:nvPr/>
          </p:nvSpPr>
          <p:spPr bwMode="auto">
            <a:xfrm>
              <a:off x="2322399"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92" name="Freeform 392"/>
            <p:cNvSpPr>
              <a:spLocks/>
            </p:cNvSpPr>
            <p:nvPr/>
          </p:nvSpPr>
          <p:spPr bwMode="auto">
            <a:xfrm>
              <a:off x="2349435"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93" name="Freeform 393"/>
            <p:cNvSpPr>
              <a:spLocks/>
            </p:cNvSpPr>
            <p:nvPr/>
          </p:nvSpPr>
          <p:spPr bwMode="auto">
            <a:xfrm>
              <a:off x="2349435"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94" name="Freeform 394"/>
            <p:cNvSpPr>
              <a:spLocks/>
            </p:cNvSpPr>
            <p:nvPr/>
          </p:nvSpPr>
          <p:spPr bwMode="auto">
            <a:xfrm>
              <a:off x="237647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95" name="Freeform 395"/>
            <p:cNvSpPr>
              <a:spLocks/>
            </p:cNvSpPr>
            <p:nvPr/>
          </p:nvSpPr>
          <p:spPr bwMode="auto">
            <a:xfrm>
              <a:off x="2376471"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96" name="Freeform 396"/>
            <p:cNvSpPr>
              <a:spLocks/>
            </p:cNvSpPr>
            <p:nvPr/>
          </p:nvSpPr>
          <p:spPr bwMode="auto">
            <a:xfrm>
              <a:off x="240350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97" name="Freeform 397"/>
            <p:cNvSpPr>
              <a:spLocks/>
            </p:cNvSpPr>
            <p:nvPr/>
          </p:nvSpPr>
          <p:spPr bwMode="auto">
            <a:xfrm>
              <a:off x="2403507" y="2688804"/>
              <a:ext cx="38420" cy="36629"/>
            </a:xfrm>
            <a:custGeom>
              <a:avLst/>
              <a:gdLst>
                <a:gd name="T0" fmla="*/ 14 w 27"/>
                <a:gd name="T1" fmla="*/ 0 h 26"/>
                <a:gd name="T2" fmla="*/ 27 w 27"/>
                <a:gd name="T3" fmla="*/ 13 h 26"/>
                <a:gd name="T4" fmla="*/ 14 w 27"/>
                <a:gd name="T5" fmla="*/ 26 h 26"/>
                <a:gd name="T6" fmla="*/ 0 w 27"/>
                <a:gd name="T7" fmla="*/ 13 h 26"/>
                <a:gd name="T8" fmla="*/ 14 w 27"/>
                <a:gd name="T9" fmla="*/ 0 h 26"/>
              </a:gdLst>
              <a:ahLst/>
              <a:cxnLst>
                <a:cxn ang="0">
                  <a:pos x="T0" y="T1"/>
                </a:cxn>
                <a:cxn ang="0">
                  <a:pos x="T2" y="T3"/>
                </a:cxn>
                <a:cxn ang="0">
                  <a:pos x="T4" y="T5"/>
                </a:cxn>
                <a:cxn ang="0">
                  <a:pos x="T6" y="T7"/>
                </a:cxn>
                <a:cxn ang="0">
                  <a:pos x="T8" y="T9"/>
                </a:cxn>
              </a:cxnLst>
              <a:rect l="0" t="0" r="r" b="b"/>
              <a:pathLst>
                <a:path w="27" h="26">
                  <a:moveTo>
                    <a:pt x="14" y="0"/>
                  </a:moveTo>
                  <a:lnTo>
                    <a:pt x="27" y="13"/>
                  </a:lnTo>
                  <a:lnTo>
                    <a:pt x="14" y="26"/>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698" name="Freeform 398"/>
            <p:cNvSpPr>
              <a:spLocks/>
            </p:cNvSpPr>
            <p:nvPr/>
          </p:nvSpPr>
          <p:spPr bwMode="auto">
            <a:xfrm>
              <a:off x="2430543"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699" name="Freeform 399"/>
            <p:cNvSpPr>
              <a:spLocks/>
            </p:cNvSpPr>
            <p:nvPr/>
          </p:nvSpPr>
          <p:spPr bwMode="auto">
            <a:xfrm>
              <a:off x="2430543" y="2688804"/>
              <a:ext cx="36997"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00" name="Freeform 400"/>
            <p:cNvSpPr>
              <a:spLocks/>
            </p:cNvSpPr>
            <p:nvPr/>
          </p:nvSpPr>
          <p:spPr bwMode="auto">
            <a:xfrm>
              <a:off x="2457579"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01" name="Freeform 401"/>
            <p:cNvSpPr>
              <a:spLocks/>
            </p:cNvSpPr>
            <p:nvPr/>
          </p:nvSpPr>
          <p:spPr bwMode="auto">
            <a:xfrm>
              <a:off x="2457579" y="2688804"/>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02" name="Freeform 402"/>
            <p:cNvSpPr>
              <a:spLocks/>
            </p:cNvSpPr>
            <p:nvPr/>
          </p:nvSpPr>
          <p:spPr bwMode="auto">
            <a:xfrm>
              <a:off x="2484615" y="2687395"/>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03" name="Freeform 403"/>
            <p:cNvSpPr>
              <a:spLocks/>
            </p:cNvSpPr>
            <p:nvPr/>
          </p:nvSpPr>
          <p:spPr bwMode="auto">
            <a:xfrm>
              <a:off x="2484615" y="2687395"/>
              <a:ext cx="38420"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04" name="Freeform 404"/>
            <p:cNvSpPr>
              <a:spLocks/>
            </p:cNvSpPr>
            <p:nvPr/>
          </p:nvSpPr>
          <p:spPr bwMode="auto">
            <a:xfrm>
              <a:off x="2511651" y="2685986"/>
              <a:ext cx="38420" cy="38038"/>
            </a:xfrm>
            <a:custGeom>
              <a:avLst/>
              <a:gdLst>
                <a:gd name="T0" fmla="*/ 14 w 27"/>
                <a:gd name="T1" fmla="*/ 0 h 27"/>
                <a:gd name="T2" fmla="*/ 27 w 27"/>
                <a:gd name="T3" fmla="*/ 13 h 27"/>
                <a:gd name="T4" fmla="*/ 14 w 27"/>
                <a:gd name="T5" fmla="*/ 27 h 27"/>
                <a:gd name="T6" fmla="*/ 0 w 27"/>
                <a:gd name="T7" fmla="*/ 13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3"/>
                  </a:lnTo>
                  <a:lnTo>
                    <a:pt x="14" y="27"/>
                  </a:lnTo>
                  <a:lnTo>
                    <a:pt x="0" y="13"/>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GB" sz="1801"/>
            </a:p>
          </p:txBody>
        </p:sp>
        <p:sp>
          <p:nvSpPr>
            <p:cNvPr id="6125" name="Freeform 406"/>
            <p:cNvSpPr>
              <a:spLocks/>
            </p:cNvSpPr>
            <p:nvPr/>
          </p:nvSpPr>
          <p:spPr bwMode="auto">
            <a:xfrm>
              <a:off x="2511491" y="2685994"/>
              <a:ext cx="38419" cy="38038"/>
            </a:xfrm>
            <a:custGeom>
              <a:avLst/>
              <a:gdLst>
                <a:gd name="T0" fmla="*/ 14 w 27"/>
                <a:gd name="T1" fmla="*/ 0 h 27"/>
                <a:gd name="T2" fmla="*/ 27 w 27"/>
                <a:gd name="T3" fmla="*/ 13 h 27"/>
                <a:gd name="T4" fmla="*/ 14 w 27"/>
                <a:gd name="T5" fmla="*/ 27 h 27"/>
                <a:gd name="T6" fmla="*/ 0 w 27"/>
                <a:gd name="T7" fmla="*/ 13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3"/>
                  </a:lnTo>
                  <a:lnTo>
                    <a:pt x="14" y="27"/>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26" name="Freeform 407"/>
            <p:cNvSpPr>
              <a:spLocks/>
            </p:cNvSpPr>
            <p:nvPr/>
          </p:nvSpPr>
          <p:spPr bwMode="auto">
            <a:xfrm>
              <a:off x="2538527" y="2684585"/>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27" name="Freeform 408"/>
            <p:cNvSpPr>
              <a:spLocks/>
            </p:cNvSpPr>
            <p:nvPr/>
          </p:nvSpPr>
          <p:spPr bwMode="auto">
            <a:xfrm>
              <a:off x="2538527" y="2684585"/>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28" name="Freeform 409"/>
            <p:cNvSpPr>
              <a:spLocks/>
            </p:cNvSpPr>
            <p:nvPr/>
          </p:nvSpPr>
          <p:spPr bwMode="auto">
            <a:xfrm>
              <a:off x="2565562" y="2681767"/>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29" name="Freeform 410"/>
            <p:cNvSpPr>
              <a:spLocks/>
            </p:cNvSpPr>
            <p:nvPr/>
          </p:nvSpPr>
          <p:spPr bwMode="auto">
            <a:xfrm>
              <a:off x="2565562" y="2681767"/>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30" name="Freeform 411"/>
            <p:cNvSpPr>
              <a:spLocks/>
            </p:cNvSpPr>
            <p:nvPr/>
          </p:nvSpPr>
          <p:spPr bwMode="auto">
            <a:xfrm>
              <a:off x="2592597" y="2676132"/>
              <a:ext cx="38419" cy="38038"/>
            </a:xfrm>
            <a:custGeom>
              <a:avLst/>
              <a:gdLst>
                <a:gd name="T0" fmla="*/ 14 w 27"/>
                <a:gd name="T1" fmla="*/ 0 h 27"/>
                <a:gd name="T2" fmla="*/ 27 w 27"/>
                <a:gd name="T3" fmla="*/ 14 h 27"/>
                <a:gd name="T4" fmla="*/ 14 w 27"/>
                <a:gd name="T5" fmla="*/ 27 h 27"/>
                <a:gd name="T6" fmla="*/ 0 w 27"/>
                <a:gd name="T7" fmla="*/ 14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4"/>
                  </a:lnTo>
                  <a:lnTo>
                    <a:pt x="14" y="27"/>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31" name="Freeform 412"/>
            <p:cNvSpPr>
              <a:spLocks/>
            </p:cNvSpPr>
            <p:nvPr/>
          </p:nvSpPr>
          <p:spPr bwMode="auto">
            <a:xfrm>
              <a:off x="2592597" y="2676132"/>
              <a:ext cx="38419" cy="38038"/>
            </a:xfrm>
            <a:custGeom>
              <a:avLst/>
              <a:gdLst>
                <a:gd name="T0" fmla="*/ 14 w 27"/>
                <a:gd name="T1" fmla="*/ 0 h 27"/>
                <a:gd name="T2" fmla="*/ 27 w 27"/>
                <a:gd name="T3" fmla="*/ 14 h 27"/>
                <a:gd name="T4" fmla="*/ 14 w 27"/>
                <a:gd name="T5" fmla="*/ 27 h 27"/>
                <a:gd name="T6" fmla="*/ 0 w 27"/>
                <a:gd name="T7" fmla="*/ 14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4"/>
                  </a:lnTo>
                  <a:lnTo>
                    <a:pt x="14" y="27"/>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32" name="Freeform 413"/>
            <p:cNvSpPr>
              <a:spLocks/>
            </p:cNvSpPr>
            <p:nvPr/>
          </p:nvSpPr>
          <p:spPr bwMode="auto">
            <a:xfrm>
              <a:off x="2619633" y="2669088"/>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33" name="Freeform 414"/>
            <p:cNvSpPr>
              <a:spLocks/>
            </p:cNvSpPr>
            <p:nvPr/>
          </p:nvSpPr>
          <p:spPr bwMode="auto">
            <a:xfrm>
              <a:off x="2619633" y="2669088"/>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34" name="Freeform 415"/>
            <p:cNvSpPr>
              <a:spLocks/>
            </p:cNvSpPr>
            <p:nvPr/>
          </p:nvSpPr>
          <p:spPr bwMode="auto">
            <a:xfrm>
              <a:off x="2646668" y="2659226"/>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35" name="Freeform 416"/>
            <p:cNvSpPr>
              <a:spLocks/>
            </p:cNvSpPr>
            <p:nvPr/>
          </p:nvSpPr>
          <p:spPr bwMode="auto">
            <a:xfrm>
              <a:off x="2646668" y="2659226"/>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36" name="Freeform 417"/>
            <p:cNvSpPr>
              <a:spLocks/>
            </p:cNvSpPr>
            <p:nvPr/>
          </p:nvSpPr>
          <p:spPr bwMode="auto">
            <a:xfrm>
              <a:off x="2673703" y="2643729"/>
              <a:ext cx="38419"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37" name="Freeform 418"/>
            <p:cNvSpPr>
              <a:spLocks/>
            </p:cNvSpPr>
            <p:nvPr/>
          </p:nvSpPr>
          <p:spPr bwMode="auto">
            <a:xfrm>
              <a:off x="2673703" y="2643729"/>
              <a:ext cx="38419"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38" name="Freeform 419"/>
            <p:cNvSpPr>
              <a:spLocks/>
            </p:cNvSpPr>
            <p:nvPr/>
          </p:nvSpPr>
          <p:spPr bwMode="auto">
            <a:xfrm>
              <a:off x="2700739" y="2621188"/>
              <a:ext cx="38419" cy="38038"/>
            </a:xfrm>
            <a:custGeom>
              <a:avLst/>
              <a:gdLst>
                <a:gd name="T0" fmla="*/ 14 w 27"/>
                <a:gd name="T1" fmla="*/ 0 h 27"/>
                <a:gd name="T2" fmla="*/ 27 w 27"/>
                <a:gd name="T3" fmla="*/ 14 h 27"/>
                <a:gd name="T4" fmla="*/ 14 w 27"/>
                <a:gd name="T5" fmla="*/ 27 h 27"/>
                <a:gd name="T6" fmla="*/ 0 w 27"/>
                <a:gd name="T7" fmla="*/ 14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4"/>
                  </a:lnTo>
                  <a:lnTo>
                    <a:pt x="14" y="27"/>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39" name="Freeform 420"/>
            <p:cNvSpPr>
              <a:spLocks/>
            </p:cNvSpPr>
            <p:nvPr/>
          </p:nvSpPr>
          <p:spPr bwMode="auto">
            <a:xfrm>
              <a:off x="2700739" y="2621188"/>
              <a:ext cx="38419" cy="38038"/>
            </a:xfrm>
            <a:custGeom>
              <a:avLst/>
              <a:gdLst>
                <a:gd name="T0" fmla="*/ 14 w 27"/>
                <a:gd name="T1" fmla="*/ 0 h 27"/>
                <a:gd name="T2" fmla="*/ 27 w 27"/>
                <a:gd name="T3" fmla="*/ 14 h 27"/>
                <a:gd name="T4" fmla="*/ 14 w 27"/>
                <a:gd name="T5" fmla="*/ 27 h 27"/>
                <a:gd name="T6" fmla="*/ 0 w 27"/>
                <a:gd name="T7" fmla="*/ 14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4"/>
                  </a:lnTo>
                  <a:lnTo>
                    <a:pt x="14" y="27"/>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40" name="Freeform 421"/>
            <p:cNvSpPr>
              <a:spLocks/>
            </p:cNvSpPr>
            <p:nvPr/>
          </p:nvSpPr>
          <p:spPr bwMode="auto">
            <a:xfrm>
              <a:off x="2727774" y="2588785"/>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41" name="Freeform 422"/>
            <p:cNvSpPr>
              <a:spLocks/>
            </p:cNvSpPr>
            <p:nvPr/>
          </p:nvSpPr>
          <p:spPr bwMode="auto">
            <a:xfrm>
              <a:off x="2727774" y="2588785"/>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42" name="Freeform 423"/>
            <p:cNvSpPr>
              <a:spLocks/>
            </p:cNvSpPr>
            <p:nvPr/>
          </p:nvSpPr>
          <p:spPr bwMode="auto">
            <a:xfrm>
              <a:off x="2754810" y="2546520"/>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43" name="Freeform 424"/>
            <p:cNvSpPr>
              <a:spLocks/>
            </p:cNvSpPr>
            <p:nvPr/>
          </p:nvSpPr>
          <p:spPr bwMode="auto">
            <a:xfrm>
              <a:off x="2754810" y="2546520"/>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44" name="Freeform 425"/>
            <p:cNvSpPr>
              <a:spLocks/>
            </p:cNvSpPr>
            <p:nvPr/>
          </p:nvSpPr>
          <p:spPr bwMode="auto">
            <a:xfrm>
              <a:off x="2781845" y="2491576"/>
              <a:ext cx="38419"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45" name="Freeform 426"/>
            <p:cNvSpPr>
              <a:spLocks/>
            </p:cNvSpPr>
            <p:nvPr/>
          </p:nvSpPr>
          <p:spPr bwMode="auto">
            <a:xfrm>
              <a:off x="2781845" y="2491576"/>
              <a:ext cx="38419"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46" name="Freeform 427"/>
            <p:cNvSpPr>
              <a:spLocks/>
            </p:cNvSpPr>
            <p:nvPr/>
          </p:nvSpPr>
          <p:spPr bwMode="auto">
            <a:xfrm>
              <a:off x="2808880" y="2425361"/>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47" name="Freeform 428"/>
            <p:cNvSpPr>
              <a:spLocks/>
            </p:cNvSpPr>
            <p:nvPr/>
          </p:nvSpPr>
          <p:spPr bwMode="auto">
            <a:xfrm>
              <a:off x="2808880" y="2425361"/>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48" name="Freeform 429"/>
            <p:cNvSpPr>
              <a:spLocks/>
            </p:cNvSpPr>
            <p:nvPr/>
          </p:nvSpPr>
          <p:spPr bwMode="auto">
            <a:xfrm>
              <a:off x="2835916" y="2349284"/>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49" name="Freeform 430"/>
            <p:cNvSpPr>
              <a:spLocks/>
            </p:cNvSpPr>
            <p:nvPr/>
          </p:nvSpPr>
          <p:spPr bwMode="auto">
            <a:xfrm>
              <a:off x="2835916" y="2349284"/>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50" name="Freeform 431"/>
            <p:cNvSpPr>
              <a:spLocks/>
            </p:cNvSpPr>
            <p:nvPr/>
          </p:nvSpPr>
          <p:spPr bwMode="auto">
            <a:xfrm>
              <a:off x="2862951" y="2268981"/>
              <a:ext cx="38419"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51" name="Freeform 432"/>
            <p:cNvSpPr>
              <a:spLocks/>
            </p:cNvSpPr>
            <p:nvPr/>
          </p:nvSpPr>
          <p:spPr bwMode="auto">
            <a:xfrm>
              <a:off x="2862951" y="2268981"/>
              <a:ext cx="38419" cy="36629"/>
            </a:xfrm>
            <a:custGeom>
              <a:avLst/>
              <a:gdLst>
                <a:gd name="T0" fmla="*/ 13 w 27"/>
                <a:gd name="T1" fmla="*/ 0 h 26"/>
                <a:gd name="T2" fmla="*/ 27 w 27"/>
                <a:gd name="T3" fmla="*/ 13 h 26"/>
                <a:gd name="T4" fmla="*/ 13 w 27"/>
                <a:gd name="T5" fmla="*/ 26 h 26"/>
                <a:gd name="T6" fmla="*/ 0 w 27"/>
                <a:gd name="T7" fmla="*/ 13 h 26"/>
                <a:gd name="T8" fmla="*/ 13 w 27"/>
                <a:gd name="T9" fmla="*/ 0 h 26"/>
              </a:gdLst>
              <a:ahLst/>
              <a:cxnLst>
                <a:cxn ang="0">
                  <a:pos x="T0" y="T1"/>
                </a:cxn>
                <a:cxn ang="0">
                  <a:pos x="T2" y="T3"/>
                </a:cxn>
                <a:cxn ang="0">
                  <a:pos x="T4" y="T5"/>
                </a:cxn>
                <a:cxn ang="0">
                  <a:pos x="T6" y="T7"/>
                </a:cxn>
                <a:cxn ang="0">
                  <a:pos x="T8" y="T9"/>
                </a:cxn>
              </a:cxnLst>
              <a:rect l="0" t="0" r="r" b="b"/>
              <a:pathLst>
                <a:path w="27" h="26">
                  <a:moveTo>
                    <a:pt x="13" y="0"/>
                  </a:moveTo>
                  <a:lnTo>
                    <a:pt x="27"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52" name="Freeform 433"/>
            <p:cNvSpPr>
              <a:spLocks/>
            </p:cNvSpPr>
            <p:nvPr/>
          </p:nvSpPr>
          <p:spPr bwMode="auto">
            <a:xfrm>
              <a:off x="2889987" y="2187269"/>
              <a:ext cx="38419" cy="38038"/>
            </a:xfrm>
            <a:custGeom>
              <a:avLst/>
              <a:gdLst>
                <a:gd name="T0" fmla="*/ 14 w 27"/>
                <a:gd name="T1" fmla="*/ 0 h 27"/>
                <a:gd name="T2" fmla="*/ 27 w 27"/>
                <a:gd name="T3" fmla="*/ 13 h 27"/>
                <a:gd name="T4" fmla="*/ 14 w 27"/>
                <a:gd name="T5" fmla="*/ 27 h 27"/>
                <a:gd name="T6" fmla="*/ 0 w 27"/>
                <a:gd name="T7" fmla="*/ 13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3"/>
                  </a:lnTo>
                  <a:lnTo>
                    <a:pt x="14" y="27"/>
                  </a:lnTo>
                  <a:lnTo>
                    <a:pt x="0" y="13"/>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53" name="Freeform 434"/>
            <p:cNvSpPr>
              <a:spLocks/>
            </p:cNvSpPr>
            <p:nvPr/>
          </p:nvSpPr>
          <p:spPr bwMode="auto">
            <a:xfrm>
              <a:off x="2889987" y="2187269"/>
              <a:ext cx="38419" cy="38038"/>
            </a:xfrm>
            <a:custGeom>
              <a:avLst/>
              <a:gdLst>
                <a:gd name="T0" fmla="*/ 14 w 27"/>
                <a:gd name="T1" fmla="*/ 0 h 27"/>
                <a:gd name="T2" fmla="*/ 27 w 27"/>
                <a:gd name="T3" fmla="*/ 13 h 27"/>
                <a:gd name="T4" fmla="*/ 14 w 27"/>
                <a:gd name="T5" fmla="*/ 27 h 27"/>
                <a:gd name="T6" fmla="*/ 0 w 27"/>
                <a:gd name="T7" fmla="*/ 13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3"/>
                  </a:lnTo>
                  <a:lnTo>
                    <a:pt x="14" y="27"/>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54" name="Freeform 435"/>
            <p:cNvSpPr>
              <a:spLocks/>
            </p:cNvSpPr>
            <p:nvPr/>
          </p:nvSpPr>
          <p:spPr bwMode="auto">
            <a:xfrm>
              <a:off x="2917022" y="2112602"/>
              <a:ext cx="36996" cy="38038"/>
            </a:xfrm>
            <a:custGeom>
              <a:avLst/>
              <a:gdLst>
                <a:gd name="T0" fmla="*/ 13 w 26"/>
                <a:gd name="T1" fmla="*/ 0 h 27"/>
                <a:gd name="T2" fmla="*/ 26 w 26"/>
                <a:gd name="T3" fmla="*/ 13 h 27"/>
                <a:gd name="T4" fmla="*/ 13 w 26"/>
                <a:gd name="T5" fmla="*/ 27 h 27"/>
                <a:gd name="T6" fmla="*/ 0 w 26"/>
                <a:gd name="T7" fmla="*/ 13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3"/>
                  </a:lnTo>
                  <a:lnTo>
                    <a:pt x="13" y="27"/>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55" name="Freeform 436"/>
            <p:cNvSpPr>
              <a:spLocks/>
            </p:cNvSpPr>
            <p:nvPr/>
          </p:nvSpPr>
          <p:spPr bwMode="auto">
            <a:xfrm>
              <a:off x="2917022" y="2112602"/>
              <a:ext cx="36996" cy="38038"/>
            </a:xfrm>
            <a:custGeom>
              <a:avLst/>
              <a:gdLst>
                <a:gd name="T0" fmla="*/ 13 w 26"/>
                <a:gd name="T1" fmla="*/ 0 h 27"/>
                <a:gd name="T2" fmla="*/ 26 w 26"/>
                <a:gd name="T3" fmla="*/ 13 h 27"/>
                <a:gd name="T4" fmla="*/ 13 w 26"/>
                <a:gd name="T5" fmla="*/ 27 h 27"/>
                <a:gd name="T6" fmla="*/ 0 w 26"/>
                <a:gd name="T7" fmla="*/ 13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3"/>
                  </a:lnTo>
                  <a:lnTo>
                    <a:pt x="13" y="27"/>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56" name="Freeform 437"/>
            <p:cNvSpPr>
              <a:spLocks/>
            </p:cNvSpPr>
            <p:nvPr/>
          </p:nvSpPr>
          <p:spPr bwMode="auto">
            <a:xfrm>
              <a:off x="2944057" y="2046387"/>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57" name="Freeform 438"/>
            <p:cNvSpPr>
              <a:spLocks/>
            </p:cNvSpPr>
            <p:nvPr/>
          </p:nvSpPr>
          <p:spPr bwMode="auto">
            <a:xfrm>
              <a:off x="2944057" y="2046387"/>
              <a:ext cx="36996" cy="38038"/>
            </a:xfrm>
            <a:custGeom>
              <a:avLst/>
              <a:gdLst>
                <a:gd name="T0" fmla="*/ 13 w 26"/>
                <a:gd name="T1" fmla="*/ 0 h 27"/>
                <a:gd name="T2" fmla="*/ 26 w 26"/>
                <a:gd name="T3" fmla="*/ 14 h 27"/>
                <a:gd name="T4" fmla="*/ 13 w 26"/>
                <a:gd name="T5" fmla="*/ 27 h 27"/>
                <a:gd name="T6" fmla="*/ 0 w 26"/>
                <a:gd name="T7" fmla="*/ 14 h 27"/>
                <a:gd name="T8" fmla="*/ 13 w 26"/>
                <a:gd name="T9" fmla="*/ 0 h 27"/>
              </a:gdLst>
              <a:ahLst/>
              <a:cxnLst>
                <a:cxn ang="0">
                  <a:pos x="T0" y="T1"/>
                </a:cxn>
                <a:cxn ang="0">
                  <a:pos x="T2" y="T3"/>
                </a:cxn>
                <a:cxn ang="0">
                  <a:pos x="T4" y="T5"/>
                </a:cxn>
                <a:cxn ang="0">
                  <a:pos x="T6" y="T7"/>
                </a:cxn>
                <a:cxn ang="0">
                  <a:pos x="T8" y="T9"/>
                </a:cxn>
              </a:cxnLst>
              <a:rect l="0" t="0" r="r" b="b"/>
              <a:pathLst>
                <a:path w="26" h="27">
                  <a:moveTo>
                    <a:pt x="13" y="0"/>
                  </a:moveTo>
                  <a:lnTo>
                    <a:pt x="26"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58" name="Freeform 439"/>
            <p:cNvSpPr>
              <a:spLocks/>
            </p:cNvSpPr>
            <p:nvPr/>
          </p:nvSpPr>
          <p:spPr bwMode="auto">
            <a:xfrm>
              <a:off x="2971093" y="1992851"/>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59" name="Freeform 440"/>
            <p:cNvSpPr>
              <a:spLocks/>
            </p:cNvSpPr>
            <p:nvPr/>
          </p:nvSpPr>
          <p:spPr bwMode="auto">
            <a:xfrm>
              <a:off x="2971093" y="1992851"/>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60" name="Freeform 441"/>
            <p:cNvSpPr>
              <a:spLocks/>
            </p:cNvSpPr>
            <p:nvPr/>
          </p:nvSpPr>
          <p:spPr bwMode="auto">
            <a:xfrm>
              <a:off x="2998128" y="1950587"/>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61" name="Freeform 442"/>
            <p:cNvSpPr>
              <a:spLocks/>
            </p:cNvSpPr>
            <p:nvPr/>
          </p:nvSpPr>
          <p:spPr bwMode="auto">
            <a:xfrm>
              <a:off x="2998128" y="1950587"/>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62" name="Freeform 443"/>
            <p:cNvSpPr>
              <a:spLocks/>
            </p:cNvSpPr>
            <p:nvPr/>
          </p:nvSpPr>
          <p:spPr bwMode="auto">
            <a:xfrm>
              <a:off x="3025164" y="1919592"/>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63" name="Freeform 444"/>
            <p:cNvSpPr>
              <a:spLocks/>
            </p:cNvSpPr>
            <p:nvPr/>
          </p:nvSpPr>
          <p:spPr bwMode="auto">
            <a:xfrm>
              <a:off x="3025164" y="1919592"/>
              <a:ext cx="36996" cy="36629"/>
            </a:xfrm>
            <a:custGeom>
              <a:avLst/>
              <a:gdLst>
                <a:gd name="T0" fmla="*/ 13 w 26"/>
                <a:gd name="T1" fmla="*/ 0 h 26"/>
                <a:gd name="T2" fmla="*/ 26 w 26"/>
                <a:gd name="T3" fmla="*/ 13 h 26"/>
                <a:gd name="T4" fmla="*/ 13 w 26"/>
                <a:gd name="T5" fmla="*/ 26 h 26"/>
                <a:gd name="T6" fmla="*/ 0 w 26"/>
                <a:gd name="T7" fmla="*/ 13 h 26"/>
                <a:gd name="T8" fmla="*/ 13 w 26"/>
                <a:gd name="T9" fmla="*/ 0 h 26"/>
              </a:gdLst>
              <a:ahLst/>
              <a:cxnLst>
                <a:cxn ang="0">
                  <a:pos x="T0" y="T1"/>
                </a:cxn>
                <a:cxn ang="0">
                  <a:pos x="T2" y="T3"/>
                </a:cxn>
                <a:cxn ang="0">
                  <a:pos x="T4" y="T5"/>
                </a:cxn>
                <a:cxn ang="0">
                  <a:pos x="T6" y="T7"/>
                </a:cxn>
                <a:cxn ang="0">
                  <a:pos x="T8" y="T9"/>
                </a:cxn>
              </a:cxnLst>
              <a:rect l="0" t="0" r="r" b="b"/>
              <a:pathLst>
                <a:path w="26" h="26">
                  <a:moveTo>
                    <a:pt x="13" y="0"/>
                  </a:moveTo>
                  <a:lnTo>
                    <a:pt x="26" y="13"/>
                  </a:lnTo>
                  <a:lnTo>
                    <a:pt x="13" y="26"/>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64" name="Freeform 445"/>
            <p:cNvSpPr>
              <a:spLocks/>
            </p:cNvSpPr>
            <p:nvPr/>
          </p:nvSpPr>
          <p:spPr bwMode="auto">
            <a:xfrm>
              <a:off x="3052199" y="1895642"/>
              <a:ext cx="38419" cy="38038"/>
            </a:xfrm>
            <a:custGeom>
              <a:avLst/>
              <a:gdLst>
                <a:gd name="T0" fmla="*/ 13 w 27"/>
                <a:gd name="T1" fmla="*/ 0 h 27"/>
                <a:gd name="T2" fmla="*/ 27 w 27"/>
                <a:gd name="T3" fmla="*/ 14 h 27"/>
                <a:gd name="T4" fmla="*/ 13 w 27"/>
                <a:gd name="T5" fmla="*/ 27 h 27"/>
                <a:gd name="T6" fmla="*/ 0 w 27"/>
                <a:gd name="T7" fmla="*/ 14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4"/>
                  </a:lnTo>
                  <a:lnTo>
                    <a:pt x="13" y="27"/>
                  </a:lnTo>
                  <a:lnTo>
                    <a:pt x="0" y="14"/>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65" name="Freeform 446"/>
            <p:cNvSpPr>
              <a:spLocks/>
            </p:cNvSpPr>
            <p:nvPr/>
          </p:nvSpPr>
          <p:spPr bwMode="auto">
            <a:xfrm>
              <a:off x="3052199" y="1895642"/>
              <a:ext cx="38419" cy="38038"/>
            </a:xfrm>
            <a:custGeom>
              <a:avLst/>
              <a:gdLst>
                <a:gd name="T0" fmla="*/ 13 w 27"/>
                <a:gd name="T1" fmla="*/ 0 h 27"/>
                <a:gd name="T2" fmla="*/ 27 w 27"/>
                <a:gd name="T3" fmla="*/ 14 h 27"/>
                <a:gd name="T4" fmla="*/ 13 w 27"/>
                <a:gd name="T5" fmla="*/ 27 h 27"/>
                <a:gd name="T6" fmla="*/ 0 w 27"/>
                <a:gd name="T7" fmla="*/ 14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66" name="Freeform 447"/>
            <p:cNvSpPr>
              <a:spLocks/>
            </p:cNvSpPr>
            <p:nvPr/>
          </p:nvSpPr>
          <p:spPr bwMode="auto">
            <a:xfrm>
              <a:off x="3079234" y="1880145"/>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67" name="Freeform 448"/>
            <p:cNvSpPr>
              <a:spLocks/>
            </p:cNvSpPr>
            <p:nvPr/>
          </p:nvSpPr>
          <p:spPr bwMode="auto">
            <a:xfrm>
              <a:off x="3079234" y="1880145"/>
              <a:ext cx="38419" cy="38038"/>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68" name="Freeform 449"/>
            <p:cNvSpPr>
              <a:spLocks/>
            </p:cNvSpPr>
            <p:nvPr/>
          </p:nvSpPr>
          <p:spPr bwMode="auto">
            <a:xfrm>
              <a:off x="1206678" y="1853378"/>
              <a:ext cx="1891054" cy="853749"/>
            </a:xfrm>
            <a:custGeom>
              <a:avLst/>
              <a:gdLst>
                <a:gd name="T0" fmla="*/ 0 w 1329"/>
                <a:gd name="T1" fmla="*/ 606 h 606"/>
                <a:gd name="T2" fmla="*/ 38 w 1329"/>
                <a:gd name="T3" fmla="*/ 606 h 606"/>
                <a:gd name="T4" fmla="*/ 57 w 1329"/>
                <a:gd name="T5" fmla="*/ 606 h 606"/>
                <a:gd name="T6" fmla="*/ 95 w 1329"/>
                <a:gd name="T7" fmla="*/ 606 h 606"/>
                <a:gd name="T8" fmla="*/ 114 w 1329"/>
                <a:gd name="T9" fmla="*/ 606 h 606"/>
                <a:gd name="T10" fmla="*/ 151 w 1329"/>
                <a:gd name="T11" fmla="*/ 606 h 606"/>
                <a:gd name="T12" fmla="*/ 171 w 1329"/>
                <a:gd name="T13" fmla="*/ 606 h 606"/>
                <a:gd name="T14" fmla="*/ 208 w 1329"/>
                <a:gd name="T15" fmla="*/ 606 h 606"/>
                <a:gd name="T16" fmla="*/ 228 w 1329"/>
                <a:gd name="T17" fmla="*/ 606 h 606"/>
                <a:gd name="T18" fmla="*/ 266 w 1329"/>
                <a:gd name="T19" fmla="*/ 606 h 606"/>
                <a:gd name="T20" fmla="*/ 284 w 1329"/>
                <a:gd name="T21" fmla="*/ 606 h 606"/>
                <a:gd name="T22" fmla="*/ 323 w 1329"/>
                <a:gd name="T23" fmla="*/ 606 h 606"/>
                <a:gd name="T24" fmla="*/ 341 w 1329"/>
                <a:gd name="T25" fmla="*/ 606 h 606"/>
                <a:gd name="T26" fmla="*/ 380 w 1329"/>
                <a:gd name="T27" fmla="*/ 606 h 606"/>
                <a:gd name="T28" fmla="*/ 399 w 1329"/>
                <a:gd name="T29" fmla="*/ 606 h 606"/>
                <a:gd name="T30" fmla="*/ 437 w 1329"/>
                <a:gd name="T31" fmla="*/ 606 h 606"/>
                <a:gd name="T32" fmla="*/ 456 w 1329"/>
                <a:gd name="T33" fmla="*/ 606 h 606"/>
                <a:gd name="T34" fmla="*/ 493 w 1329"/>
                <a:gd name="T35" fmla="*/ 606 h 606"/>
                <a:gd name="T36" fmla="*/ 513 w 1329"/>
                <a:gd name="T37" fmla="*/ 606 h 606"/>
                <a:gd name="T38" fmla="*/ 550 w 1329"/>
                <a:gd name="T39" fmla="*/ 606 h 606"/>
                <a:gd name="T40" fmla="*/ 569 w 1329"/>
                <a:gd name="T41" fmla="*/ 606 h 606"/>
                <a:gd name="T42" fmla="*/ 607 w 1329"/>
                <a:gd name="T43" fmla="*/ 606 h 606"/>
                <a:gd name="T44" fmla="*/ 626 w 1329"/>
                <a:gd name="T45" fmla="*/ 606 h 606"/>
                <a:gd name="T46" fmla="*/ 665 w 1329"/>
                <a:gd name="T47" fmla="*/ 606 h 606"/>
                <a:gd name="T48" fmla="*/ 683 w 1329"/>
                <a:gd name="T49" fmla="*/ 606 h 606"/>
                <a:gd name="T50" fmla="*/ 722 w 1329"/>
                <a:gd name="T51" fmla="*/ 606 h 606"/>
                <a:gd name="T52" fmla="*/ 740 w 1329"/>
                <a:gd name="T53" fmla="*/ 606 h 606"/>
                <a:gd name="T54" fmla="*/ 779 w 1329"/>
                <a:gd name="T55" fmla="*/ 605 h 606"/>
                <a:gd name="T56" fmla="*/ 798 w 1329"/>
                <a:gd name="T57" fmla="*/ 604 h 606"/>
                <a:gd name="T58" fmla="*/ 835 w 1329"/>
                <a:gd name="T59" fmla="*/ 599 h 606"/>
                <a:gd name="T60" fmla="*/ 855 w 1329"/>
                <a:gd name="T61" fmla="*/ 594 h 606"/>
                <a:gd name="T62" fmla="*/ 892 w 1329"/>
                <a:gd name="T63" fmla="*/ 564 h 606"/>
                <a:gd name="T64" fmla="*/ 911 w 1329"/>
                <a:gd name="T65" fmla="*/ 533 h 606"/>
                <a:gd name="T66" fmla="*/ 949 w 1329"/>
                <a:gd name="T67" fmla="*/ 428 h 606"/>
                <a:gd name="T68" fmla="*/ 968 w 1329"/>
                <a:gd name="T69" fmla="*/ 357 h 606"/>
                <a:gd name="T70" fmla="*/ 1006 w 1329"/>
                <a:gd name="T71" fmla="*/ 210 h 606"/>
                <a:gd name="T72" fmla="*/ 1025 w 1329"/>
                <a:gd name="T73" fmla="*/ 146 h 606"/>
                <a:gd name="T74" fmla="*/ 1064 w 1329"/>
                <a:gd name="T75" fmla="*/ 58 h 606"/>
                <a:gd name="T76" fmla="*/ 1082 w 1329"/>
                <a:gd name="T77" fmla="*/ 33 h 606"/>
                <a:gd name="T78" fmla="*/ 1120 w 1329"/>
                <a:gd name="T79" fmla="*/ 7 h 606"/>
                <a:gd name="T80" fmla="*/ 1139 w 1329"/>
                <a:gd name="T81" fmla="*/ 3 h 606"/>
                <a:gd name="T82" fmla="*/ 1177 w 1329"/>
                <a:gd name="T83" fmla="*/ 0 h 606"/>
                <a:gd name="T84" fmla="*/ 1197 w 1329"/>
                <a:gd name="T85" fmla="*/ 0 h 606"/>
                <a:gd name="T86" fmla="*/ 1234 w 1329"/>
                <a:gd name="T87" fmla="*/ 1 h 606"/>
                <a:gd name="T88" fmla="*/ 1253 w 1329"/>
                <a:gd name="T89" fmla="*/ 1 h 606"/>
                <a:gd name="T90" fmla="*/ 1291 w 1329"/>
                <a:gd name="T91" fmla="*/ 1 h 606"/>
                <a:gd name="T92" fmla="*/ 1310 w 1329"/>
                <a:gd name="T93" fmla="*/ 1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9" h="606">
                  <a:moveTo>
                    <a:pt x="0" y="606"/>
                  </a:moveTo>
                  <a:lnTo>
                    <a:pt x="0" y="606"/>
                  </a:lnTo>
                  <a:lnTo>
                    <a:pt x="0" y="606"/>
                  </a:lnTo>
                  <a:lnTo>
                    <a:pt x="19" y="606"/>
                  </a:lnTo>
                  <a:lnTo>
                    <a:pt x="19" y="606"/>
                  </a:lnTo>
                  <a:lnTo>
                    <a:pt x="38" y="606"/>
                  </a:lnTo>
                  <a:lnTo>
                    <a:pt x="38" y="606"/>
                  </a:lnTo>
                  <a:lnTo>
                    <a:pt x="57" y="606"/>
                  </a:lnTo>
                  <a:lnTo>
                    <a:pt x="57" y="606"/>
                  </a:lnTo>
                  <a:lnTo>
                    <a:pt x="75" y="606"/>
                  </a:lnTo>
                  <a:lnTo>
                    <a:pt x="75" y="606"/>
                  </a:lnTo>
                  <a:lnTo>
                    <a:pt x="95" y="606"/>
                  </a:lnTo>
                  <a:lnTo>
                    <a:pt x="95" y="606"/>
                  </a:lnTo>
                  <a:lnTo>
                    <a:pt x="114" y="606"/>
                  </a:lnTo>
                  <a:lnTo>
                    <a:pt x="114" y="606"/>
                  </a:lnTo>
                  <a:lnTo>
                    <a:pt x="133" y="606"/>
                  </a:lnTo>
                  <a:lnTo>
                    <a:pt x="133" y="606"/>
                  </a:lnTo>
                  <a:lnTo>
                    <a:pt x="151" y="606"/>
                  </a:lnTo>
                  <a:lnTo>
                    <a:pt x="151" y="606"/>
                  </a:lnTo>
                  <a:lnTo>
                    <a:pt x="171" y="606"/>
                  </a:lnTo>
                  <a:lnTo>
                    <a:pt x="171" y="606"/>
                  </a:lnTo>
                  <a:lnTo>
                    <a:pt x="190" y="606"/>
                  </a:lnTo>
                  <a:lnTo>
                    <a:pt x="190" y="606"/>
                  </a:lnTo>
                  <a:lnTo>
                    <a:pt x="208" y="606"/>
                  </a:lnTo>
                  <a:lnTo>
                    <a:pt x="208" y="606"/>
                  </a:lnTo>
                  <a:lnTo>
                    <a:pt x="228" y="606"/>
                  </a:lnTo>
                  <a:lnTo>
                    <a:pt x="228" y="606"/>
                  </a:lnTo>
                  <a:lnTo>
                    <a:pt x="247" y="606"/>
                  </a:lnTo>
                  <a:lnTo>
                    <a:pt x="247" y="606"/>
                  </a:lnTo>
                  <a:lnTo>
                    <a:pt x="266" y="606"/>
                  </a:lnTo>
                  <a:lnTo>
                    <a:pt x="266" y="606"/>
                  </a:lnTo>
                  <a:lnTo>
                    <a:pt x="284" y="606"/>
                  </a:lnTo>
                  <a:lnTo>
                    <a:pt x="284" y="606"/>
                  </a:lnTo>
                  <a:lnTo>
                    <a:pt x="304" y="606"/>
                  </a:lnTo>
                  <a:lnTo>
                    <a:pt x="304" y="606"/>
                  </a:lnTo>
                  <a:lnTo>
                    <a:pt x="323" y="606"/>
                  </a:lnTo>
                  <a:lnTo>
                    <a:pt x="323" y="606"/>
                  </a:lnTo>
                  <a:lnTo>
                    <a:pt x="341" y="606"/>
                  </a:lnTo>
                  <a:lnTo>
                    <a:pt x="341" y="606"/>
                  </a:lnTo>
                  <a:lnTo>
                    <a:pt x="360" y="606"/>
                  </a:lnTo>
                  <a:lnTo>
                    <a:pt x="360" y="606"/>
                  </a:lnTo>
                  <a:lnTo>
                    <a:pt x="380" y="606"/>
                  </a:lnTo>
                  <a:lnTo>
                    <a:pt x="380" y="606"/>
                  </a:lnTo>
                  <a:lnTo>
                    <a:pt x="399" y="606"/>
                  </a:lnTo>
                  <a:lnTo>
                    <a:pt x="399" y="606"/>
                  </a:lnTo>
                  <a:lnTo>
                    <a:pt x="417" y="606"/>
                  </a:lnTo>
                  <a:lnTo>
                    <a:pt x="417" y="606"/>
                  </a:lnTo>
                  <a:lnTo>
                    <a:pt x="437" y="606"/>
                  </a:lnTo>
                  <a:lnTo>
                    <a:pt x="437" y="606"/>
                  </a:lnTo>
                  <a:lnTo>
                    <a:pt x="456" y="606"/>
                  </a:lnTo>
                  <a:lnTo>
                    <a:pt x="456" y="606"/>
                  </a:lnTo>
                  <a:lnTo>
                    <a:pt x="474" y="606"/>
                  </a:lnTo>
                  <a:lnTo>
                    <a:pt x="474" y="606"/>
                  </a:lnTo>
                  <a:lnTo>
                    <a:pt x="493" y="606"/>
                  </a:lnTo>
                  <a:lnTo>
                    <a:pt x="493" y="606"/>
                  </a:lnTo>
                  <a:lnTo>
                    <a:pt x="513" y="606"/>
                  </a:lnTo>
                  <a:lnTo>
                    <a:pt x="513" y="606"/>
                  </a:lnTo>
                  <a:lnTo>
                    <a:pt x="532" y="606"/>
                  </a:lnTo>
                  <a:lnTo>
                    <a:pt x="532" y="606"/>
                  </a:lnTo>
                  <a:lnTo>
                    <a:pt x="550" y="606"/>
                  </a:lnTo>
                  <a:lnTo>
                    <a:pt x="550" y="606"/>
                  </a:lnTo>
                  <a:lnTo>
                    <a:pt x="569" y="606"/>
                  </a:lnTo>
                  <a:lnTo>
                    <a:pt x="569" y="606"/>
                  </a:lnTo>
                  <a:lnTo>
                    <a:pt x="589" y="606"/>
                  </a:lnTo>
                  <a:lnTo>
                    <a:pt x="589" y="606"/>
                  </a:lnTo>
                  <a:lnTo>
                    <a:pt x="607" y="606"/>
                  </a:lnTo>
                  <a:lnTo>
                    <a:pt x="607" y="606"/>
                  </a:lnTo>
                  <a:lnTo>
                    <a:pt x="626" y="606"/>
                  </a:lnTo>
                  <a:lnTo>
                    <a:pt x="626" y="606"/>
                  </a:lnTo>
                  <a:lnTo>
                    <a:pt x="646" y="606"/>
                  </a:lnTo>
                  <a:lnTo>
                    <a:pt x="646" y="606"/>
                  </a:lnTo>
                  <a:lnTo>
                    <a:pt x="665" y="606"/>
                  </a:lnTo>
                  <a:lnTo>
                    <a:pt x="665" y="606"/>
                  </a:lnTo>
                  <a:lnTo>
                    <a:pt x="683" y="606"/>
                  </a:lnTo>
                  <a:lnTo>
                    <a:pt x="683" y="606"/>
                  </a:lnTo>
                  <a:lnTo>
                    <a:pt x="702" y="606"/>
                  </a:lnTo>
                  <a:lnTo>
                    <a:pt x="702" y="606"/>
                  </a:lnTo>
                  <a:lnTo>
                    <a:pt x="722" y="606"/>
                  </a:lnTo>
                  <a:lnTo>
                    <a:pt x="722" y="606"/>
                  </a:lnTo>
                  <a:lnTo>
                    <a:pt x="740" y="606"/>
                  </a:lnTo>
                  <a:lnTo>
                    <a:pt x="740" y="606"/>
                  </a:lnTo>
                  <a:lnTo>
                    <a:pt x="759" y="606"/>
                  </a:lnTo>
                  <a:lnTo>
                    <a:pt x="759" y="606"/>
                  </a:lnTo>
                  <a:lnTo>
                    <a:pt x="779" y="605"/>
                  </a:lnTo>
                  <a:lnTo>
                    <a:pt x="779" y="605"/>
                  </a:lnTo>
                  <a:lnTo>
                    <a:pt x="798" y="604"/>
                  </a:lnTo>
                  <a:lnTo>
                    <a:pt x="798" y="604"/>
                  </a:lnTo>
                  <a:lnTo>
                    <a:pt x="816" y="603"/>
                  </a:lnTo>
                  <a:lnTo>
                    <a:pt x="816" y="603"/>
                  </a:lnTo>
                  <a:lnTo>
                    <a:pt x="835" y="599"/>
                  </a:lnTo>
                  <a:lnTo>
                    <a:pt x="835" y="599"/>
                  </a:lnTo>
                  <a:lnTo>
                    <a:pt x="855" y="594"/>
                  </a:lnTo>
                  <a:lnTo>
                    <a:pt x="855" y="594"/>
                  </a:lnTo>
                  <a:lnTo>
                    <a:pt x="873" y="583"/>
                  </a:lnTo>
                  <a:lnTo>
                    <a:pt x="873" y="583"/>
                  </a:lnTo>
                  <a:lnTo>
                    <a:pt x="892" y="564"/>
                  </a:lnTo>
                  <a:lnTo>
                    <a:pt x="892" y="564"/>
                  </a:lnTo>
                  <a:lnTo>
                    <a:pt x="911" y="533"/>
                  </a:lnTo>
                  <a:lnTo>
                    <a:pt x="911" y="533"/>
                  </a:lnTo>
                  <a:lnTo>
                    <a:pt x="931" y="488"/>
                  </a:lnTo>
                  <a:lnTo>
                    <a:pt x="931" y="488"/>
                  </a:lnTo>
                  <a:lnTo>
                    <a:pt x="949" y="428"/>
                  </a:lnTo>
                  <a:lnTo>
                    <a:pt x="949" y="428"/>
                  </a:lnTo>
                  <a:lnTo>
                    <a:pt x="968" y="357"/>
                  </a:lnTo>
                  <a:lnTo>
                    <a:pt x="968" y="357"/>
                  </a:lnTo>
                  <a:lnTo>
                    <a:pt x="988" y="282"/>
                  </a:lnTo>
                  <a:lnTo>
                    <a:pt x="988" y="282"/>
                  </a:lnTo>
                  <a:lnTo>
                    <a:pt x="1006" y="210"/>
                  </a:lnTo>
                  <a:lnTo>
                    <a:pt x="1006" y="210"/>
                  </a:lnTo>
                  <a:lnTo>
                    <a:pt x="1025" y="146"/>
                  </a:lnTo>
                  <a:lnTo>
                    <a:pt x="1025" y="146"/>
                  </a:lnTo>
                  <a:lnTo>
                    <a:pt x="1044" y="95"/>
                  </a:lnTo>
                  <a:lnTo>
                    <a:pt x="1044" y="95"/>
                  </a:lnTo>
                  <a:lnTo>
                    <a:pt x="1064" y="58"/>
                  </a:lnTo>
                  <a:lnTo>
                    <a:pt x="1064" y="58"/>
                  </a:lnTo>
                  <a:lnTo>
                    <a:pt x="1082" y="33"/>
                  </a:lnTo>
                  <a:lnTo>
                    <a:pt x="1082" y="33"/>
                  </a:lnTo>
                  <a:lnTo>
                    <a:pt x="1101" y="17"/>
                  </a:lnTo>
                  <a:lnTo>
                    <a:pt x="1101" y="17"/>
                  </a:lnTo>
                  <a:lnTo>
                    <a:pt x="1120" y="7"/>
                  </a:lnTo>
                  <a:lnTo>
                    <a:pt x="1120" y="7"/>
                  </a:lnTo>
                  <a:lnTo>
                    <a:pt x="1139" y="3"/>
                  </a:lnTo>
                  <a:lnTo>
                    <a:pt x="1139" y="3"/>
                  </a:lnTo>
                  <a:lnTo>
                    <a:pt x="1158" y="0"/>
                  </a:lnTo>
                  <a:lnTo>
                    <a:pt x="1158" y="0"/>
                  </a:lnTo>
                  <a:lnTo>
                    <a:pt x="1177" y="0"/>
                  </a:lnTo>
                  <a:lnTo>
                    <a:pt x="1177" y="0"/>
                  </a:lnTo>
                  <a:lnTo>
                    <a:pt x="1197" y="0"/>
                  </a:lnTo>
                  <a:lnTo>
                    <a:pt x="1197" y="0"/>
                  </a:lnTo>
                  <a:lnTo>
                    <a:pt x="1215" y="1"/>
                  </a:lnTo>
                  <a:lnTo>
                    <a:pt x="1215" y="1"/>
                  </a:lnTo>
                  <a:lnTo>
                    <a:pt x="1234" y="1"/>
                  </a:lnTo>
                  <a:lnTo>
                    <a:pt x="1234" y="1"/>
                  </a:lnTo>
                  <a:lnTo>
                    <a:pt x="1253" y="1"/>
                  </a:lnTo>
                  <a:lnTo>
                    <a:pt x="1253" y="1"/>
                  </a:lnTo>
                  <a:lnTo>
                    <a:pt x="1272" y="1"/>
                  </a:lnTo>
                  <a:lnTo>
                    <a:pt x="1272" y="1"/>
                  </a:lnTo>
                  <a:lnTo>
                    <a:pt x="1291" y="1"/>
                  </a:lnTo>
                  <a:lnTo>
                    <a:pt x="1291" y="1"/>
                  </a:lnTo>
                  <a:lnTo>
                    <a:pt x="1310" y="1"/>
                  </a:lnTo>
                  <a:lnTo>
                    <a:pt x="1310" y="1"/>
                  </a:lnTo>
                  <a:lnTo>
                    <a:pt x="1329" y="1"/>
                  </a:lnTo>
                </a:path>
              </a:pathLst>
            </a:custGeom>
            <a:noFill/>
            <a:ln w="63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69" name="Freeform 450"/>
            <p:cNvSpPr>
              <a:spLocks/>
            </p:cNvSpPr>
            <p:nvPr/>
          </p:nvSpPr>
          <p:spPr bwMode="auto">
            <a:xfrm>
              <a:off x="1188180"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70" name="Freeform 451"/>
            <p:cNvSpPr>
              <a:spLocks/>
            </p:cNvSpPr>
            <p:nvPr/>
          </p:nvSpPr>
          <p:spPr bwMode="auto">
            <a:xfrm>
              <a:off x="1188180"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71" name="Freeform 452"/>
            <p:cNvSpPr>
              <a:spLocks/>
            </p:cNvSpPr>
            <p:nvPr/>
          </p:nvSpPr>
          <p:spPr bwMode="auto">
            <a:xfrm>
              <a:off x="1213792"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72" name="Freeform 453"/>
            <p:cNvSpPr>
              <a:spLocks/>
            </p:cNvSpPr>
            <p:nvPr/>
          </p:nvSpPr>
          <p:spPr bwMode="auto">
            <a:xfrm>
              <a:off x="1213792"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73" name="Freeform 454"/>
            <p:cNvSpPr>
              <a:spLocks/>
            </p:cNvSpPr>
            <p:nvPr/>
          </p:nvSpPr>
          <p:spPr bwMode="auto">
            <a:xfrm>
              <a:off x="1240828"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74" name="Freeform 455"/>
            <p:cNvSpPr>
              <a:spLocks/>
            </p:cNvSpPr>
            <p:nvPr/>
          </p:nvSpPr>
          <p:spPr bwMode="auto">
            <a:xfrm>
              <a:off x="1240828"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75" name="Freeform 456"/>
            <p:cNvSpPr>
              <a:spLocks/>
            </p:cNvSpPr>
            <p:nvPr/>
          </p:nvSpPr>
          <p:spPr bwMode="auto">
            <a:xfrm>
              <a:off x="1269286"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76" name="Freeform 457"/>
            <p:cNvSpPr>
              <a:spLocks/>
            </p:cNvSpPr>
            <p:nvPr/>
          </p:nvSpPr>
          <p:spPr bwMode="auto">
            <a:xfrm>
              <a:off x="1269286"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77" name="Freeform 458"/>
            <p:cNvSpPr>
              <a:spLocks/>
            </p:cNvSpPr>
            <p:nvPr/>
          </p:nvSpPr>
          <p:spPr bwMode="auto">
            <a:xfrm>
              <a:off x="1294899"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78" name="Freeform 459"/>
            <p:cNvSpPr>
              <a:spLocks/>
            </p:cNvSpPr>
            <p:nvPr/>
          </p:nvSpPr>
          <p:spPr bwMode="auto">
            <a:xfrm>
              <a:off x="1294899"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79" name="Freeform 460"/>
            <p:cNvSpPr>
              <a:spLocks/>
            </p:cNvSpPr>
            <p:nvPr/>
          </p:nvSpPr>
          <p:spPr bwMode="auto">
            <a:xfrm>
              <a:off x="1321934"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80" name="Freeform 461"/>
            <p:cNvSpPr>
              <a:spLocks/>
            </p:cNvSpPr>
            <p:nvPr/>
          </p:nvSpPr>
          <p:spPr bwMode="auto">
            <a:xfrm>
              <a:off x="1321934"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81" name="Freeform 462"/>
            <p:cNvSpPr>
              <a:spLocks/>
            </p:cNvSpPr>
            <p:nvPr/>
          </p:nvSpPr>
          <p:spPr bwMode="auto">
            <a:xfrm>
              <a:off x="1350392"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82" name="Freeform 463"/>
            <p:cNvSpPr>
              <a:spLocks/>
            </p:cNvSpPr>
            <p:nvPr/>
          </p:nvSpPr>
          <p:spPr bwMode="auto">
            <a:xfrm>
              <a:off x="1350392"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83" name="Freeform 464"/>
            <p:cNvSpPr>
              <a:spLocks/>
            </p:cNvSpPr>
            <p:nvPr/>
          </p:nvSpPr>
          <p:spPr bwMode="auto">
            <a:xfrm>
              <a:off x="1377428"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84" name="Freeform 465"/>
            <p:cNvSpPr>
              <a:spLocks/>
            </p:cNvSpPr>
            <p:nvPr/>
          </p:nvSpPr>
          <p:spPr bwMode="auto">
            <a:xfrm>
              <a:off x="1377428"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85" name="Freeform 466"/>
            <p:cNvSpPr>
              <a:spLocks/>
            </p:cNvSpPr>
            <p:nvPr/>
          </p:nvSpPr>
          <p:spPr bwMode="auto">
            <a:xfrm>
              <a:off x="1403040"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86" name="Freeform 467"/>
            <p:cNvSpPr>
              <a:spLocks/>
            </p:cNvSpPr>
            <p:nvPr/>
          </p:nvSpPr>
          <p:spPr bwMode="auto">
            <a:xfrm>
              <a:off x="1403040"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87" name="Freeform 468"/>
            <p:cNvSpPr>
              <a:spLocks/>
            </p:cNvSpPr>
            <p:nvPr/>
          </p:nvSpPr>
          <p:spPr bwMode="auto">
            <a:xfrm>
              <a:off x="1430076"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88" name="Freeform 469"/>
            <p:cNvSpPr>
              <a:spLocks/>
            </p:cNvSpPr>
            <p:nvPr/>
          </p:nvSpPr>
          <p:spPr bwMode="auto">
            <a:xfrm>
              <a:off x="1430076"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89" name="Freeform 470"/>
            <p:cNvSpPr>
              <a:spLocks/>
            </p:cNvSpPr>
            <p:nvPr/>
          </p:nvSpPr>
          <p:spPr bwMode="auto">
            <a:xfrm>
              <a:off x="1458534"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90" name="Freeform 471"/>
            <p:cNvSpPr>
              <a:spLocks/>
            </p:cNvSpPr>
            <p:nvPr/>
          </p:nvSpPr>
          <p:spPr bwMode="auto">
            <a:xfrm>
              <a:off x="1458534"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91" name="Freeform 472"/>
            <p:cNvSpPr>
              <a:spLocks/>
            </p:cNvSpPr>
            <p:nvPr/>
          </p:nvSpPr>
          <p:spPr bwMode="auto">
            <a:xfrm>
              <a:off x="1484146"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92" name="Freeform 473"/>
            <p:cNvSpPr>
              <a:spLocks/>
            </p:cNvSpPr>
            <p:nvPr/>
          </p:nvSpPr>
          <p:spPr bwMode="auto">
            <a:xfrm>
              <a:off x="1484146"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93" name="Freeform 474"/>
            <p:cNvSpPr>
              <a:spLocks/>
            </p:cNvSpPr>
            <p:nvPr/>
          </p:nvSpPr>
          <p:spPr bwMode="auto">
            <a:xfrm>
              <a:off x="1511182"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94" name="Freeform 475"/>
            <p:cNvSpPr>
              <a:spLocks/>
            </p:cNvSpPr>
            <p:nvPr/>
          </p:nvSpPr>
          <p:spPr bwMode="auto">
            <a:xfrm>
              <a:off x="1511182"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95" name="Freeform 476"/>
            <p:cNvSpPr>
              <a:spLocks/>
            </p:cNvSpPr>
            <p:nvPr/>
          </p:nvSpPr>
          <p:spPr bwMode="auto">
            <a:xfrm>
              <a:off x="1538217"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96" name="Freeform 477"/>
            <p:cNvSpPr>
              <a:spLocks/>
            </p:cNvSpPr>
            <p:nvPr/>
          </p:nvSpPr>
          <p:spPr bwMode="auto">
            <a:xfrm>
              <a:off x="1538217"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97" name="Freeform 478"/>
            <p:cNvSpPr>
              <a:spLocks/>
            </p:cNvSpPr>
            <p:nvPr/>
          </p:nvSpPr>
          <p:spPr bwMode="auto">
            <a:xfrm>
              <a:off x="1566675"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98" name="Freeform 479"/>
            <p:cNvSpPr>
              <a:spLocks/>
            </p:cNvSpPr>
            <p:nvPr/>
          </p:nvSpPr>
          <p:spPr bwMode="auto">
            <a:xfrm>
              <a:off x="1566675"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99" name="Freeform 480"/>
            <p:cNvSpPr>
              <a:spLocks/>
            </p:cNvSpPr>
            <p:nvPr/>
          </p:nvSpPr>
          <p:spPr bwMode="auto">
            <a:xfrm>
              <a:off x="1592288"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00" name="Freeform 481"/>
            <p:cNvSpPr>
              <a:spLocks/>
            </p:cNvSpPr>
            <p:nvPr/>
          </p:nvSpPr>
          <p:spPr bwMode="auto">
            <a:xfrm>
              <a:off x="1592288"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01" name="Freeform 482"/>
            <p:cNvSpPr>
              <a:spLocks/>
            </p:cNvSpPr>
            <p:nvPr/>
          </p:nvSpPr>
          <p:spPr bwMode="auto">
            <a:xfrm>
              <a:off x="1619323"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02" name="Freeform 483"/>
            <p:cNvSpPr>
              <a:spLocks/>
            </p:cNvSpPr>
            <p:nvPr/>
          </p:nvSpPr>
          <p:spPr bwMode="auto">
            <a:xfrm>
              <a:off x="1619323"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03" name="Freeform 484"/>
            <p:cNvSpPr>
              <a:spLocks/>
            </p:cNvSpPr>
            <p:nvPr/>
          </p:nvSpPr>
          <p:spPr bwMode="auto">
            <a:xfrm>
              <a:off x="1647782"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04" name="Freeform 485"/>
            <p:cNvSpPr>
              <a:spLocks/>
            </p:cNvSpPr>
            <p:nvPr/>
          </p:nvSpPr>
          <p:spPr bwMode="auto">
            <a:xfrm>
              <a:off x="1647782"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05" name="Freeform 486"/>
            <p:cNvSpPr>
              <a:spLocks/>
            </p:cNvSpPr>
            <p:nvPr/>
          </p:nvSpPr>
          <p:spPr bwMode="auto">
            <a:xfrm>
              <a:off x="1673394"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06" name="Freeform 487"/>
            <p:cNvSpPr>
              <a:spLocks/>
            </p:cNvSpPr>
            <p:nvPr/>
          </p:nvSpPr>
          <p:spPr bwMode="auto">
            <a:xfrm>
              <a:off x="1673394"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07" name="Freeform 488"/>
            <p:cNvSpPr>
              <a:spLocks/>
            </p:cNvSpPr>
            <p:nvPr/>
          </p:nvSpPr>
          <p:spPr bwMode="auto">
            <a:xfrm>
              <a:off x="1700429"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08" name="Freeform 489"/>
            <p:cNvSpPr>
              <a:spLocks/>
            </p:cNvSpPr>
            <p:nvPr/>
          </p:nvSpPr>
          <p:spPr bwMode="auto">
            <a:xfrm>
              <a:off x="1700429"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09" name="Freeform 490"/>
            <p:cNvSpPr>
              <a:spLocks/>
            </p:cNvSpPr>
            <p:nvPr/>
          </p:nvSpPr>
          <p:spPr bwMode="auto">
            <a:xfrm>
              <a:off x="1727465"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10" name="Freeform 491"/>
            <p:cNvSpPr>
              <a:spLocks/>
            </p:cNvSpPr>
            <p:nvPr/>
          </p:nvSpPr>
          <p:spPr bwMode="auto">
            <a:xfrm>
              <a:off x="1727465"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11" name="Freeform 492"/>
            <p:cNvSpPr>
              <a:spLocks/>
            </p:cNvSpPr>
            <p:nvPr/>
          </p:nvSpPr>
          <p:spPr bwMode="auto">
            <a:xfrm>
              <a:off x="1755923"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12" name="Freeform 493"/>
            <p:cNvSpPr>
              <a:spLocks/>
            </p:cNvSpPr>
            <p:nvPr/>
          </p:nvSpPr>
          <p:spPr bwMode="auto">
            <a:xfrm>
              <a:off x="1755923"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13" name="Freeform 494"/>
            <p:cNvSpPr>
              <a:spLocks/>
            </p:cNvSpPr>
            <p:nvPr/>
          </p:nvSpPr>
          <p:spPr bwMode="auto">
            <a:xfrm>
              <a:off x="1781536"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14" name="Freeform 495"/>
            <p:cNvSpPr>
              <a:spLocks/>
            </p:cNvSpPr>
            <p:nvPr/>
          </p:nvSpPr>
          <p:spPr bwMode="auto">
            <a:xfrm>
              <a:off x="1781536"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15" name="Freeform 496"/>
            <p:cNvSpPr>
              <a:spLocks/>
            </p:cNvSpPr>
            <p:nvPr/>
          </p:nvSpPr>
          <p:spPr bwMode="auto">
            <a:xfrm>
              <a:off x="1808571"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16" name="Freeform 497"/>
            <p:cNvSpPr>
              <a:spLocks/>
            </p:cNvSpPr>
            <p:nvPr/>
          </p:nvSpPr>
          <p:spPr bwMode="auto">
            <a:xfrm>
              <a:off x="1808571"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17" name="Freeform 498"/>
            <p:cNvSpPr>
              <a:spLocks/>
            </p:cNvSpPr>
            <p:nvPr/>
          </p:nvSpPr>
          <p:spPr bwMode="auto">
            <a:xfrm>
              <a:off x="1835606"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18" name="Freeform 499"/>
            <p:cNvSpPr>
              <a:spLocks/>
            </p:cNvSpPr>
            <p:nvPr/>
          </p:nvSpPr>
          <p:spPr bwMode="auto">
            <a:xfrm>
              <a:off x="1835606"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19" name="Freeform 500"/>
            <p:cNvSpPr>
              <a:spLocks/>
            </p:cNvSpPr>
            <p:nvPr/>
          </p:nvSpPr>
          <p:spPr bwMode="auto">
            <a:xfrm>
              <a:off x="1862642"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20" name="Freeform 501"/>
            <p:cNvSpPr>
              <a:spLocks/>
            </p:cNvSpPr>
            <p:nvPr/>
          </p:nvSpPr>
          <p:spPr bwMode="auto">
            <a:xfrm>
              <a:off x="1862642"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21" name="Freeform 502"/>
            <p:cNvSpPr>
              <a:spLocks/>
            </p:cNvSpPr>
            <p:nvPr/>
          </p:nvSpPr>
          <p:spPr bwMode="auto">
            <a:xfrm>
              <a:off x="1889677"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22" name="Freeform 503"/>
            <p:cNvSpPr>
              <a:spLocks/>
            </p:cNvSpPr>
            <p:nvPr/>
          </p:nvSpPr>
          <p:spPr bwMode="auto">
            <a:xfrm>
              <a:off x="1889677"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23" name="Freeform 504"/>
            <p:cNvSpPr>
              <a:spLocks/>
            </p:cNvSpPr>
            <p:nvPr/>
          </p:nvSpPr>
          <p:spPr bwMode="auto">
            <a:xfrm>
              <a:off x="1916713"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24" name="Freeform 505"/>
            <p:cNvSpPr>
              <a:spLocks/>
            </p:cNvSpPr>
            <p:nvPr/>
          </p:nvSpPr>
          <p:spPr bwMode="auto">
            <a:xfrm>
              <a:off x="1916713"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25" name="Freeform 506"/>
            <p:cNvSpPr>
              <a:spLocks/>
            </p:cNvSpPr>
            <p:nvPr/>
          </p:nvSpPr>
          <p:spPr bwMode="auto">
            <a:xfrm>
              <a:off x="1945171"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26" name="Freeform 507"/>
            <p:cNvSpPr>
              <a:spLocks/>
            </p:cNvSpPr>
            <p:nvPr/>
          </p:nvSpPr>
          <p:spPr bwMode="auto">
            <a:xfrm>
              <a:off x="1945171"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27" name="Freeform 508"/>
            <p:cNvSpPr>
              <a:spLocks/>
            </p:cNvSpPr>
            <p:nvPr/>
          </p:nvSpPr>
          <p:spPr bwMode="auto">
            <a:xfrm>
              <a:off x="1970783"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28" name="Freeform 509"/>
            <p:cNvSpPr>
              <a:spLocks/>
            </p:cNvSpPr>
            <p:nvPr/>
          </p:nvSpPr>
          <p:spPr bwMode="auto">
            <a:xfrm>
              <a:off x="1970783"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29" name="Freeform 510"/>
            <p:cNvSpPr>
              <a:spLocks/>
            </p:cNvSpPr>
            <p:nvPr/>
          </p:nvSpPr>
          <p:spPr bwMode="auto">
            <a:xfrm>
              <a:off x="1997819"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30" name="Freeform 511"/>
            <p:cNvSpPr>
              <a:spLocks/>
            </p:cNvSpPr>
            <p:nvPr/>
          </p:nvSpPr>
          <p:spPr bwMode="auto">
            <a:xfrm>
              <a:off x="1997819"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31" name="Freeform 512"/>
            <p:cNvSpPr>
              <a:spLocks/>
            </p:cNvSpPr>
            <p:nvPr/>
          </p:nvSpPr>
          <p:spPr bwMode="auto">
            <a:xfrm>
              <a:off x="2024854"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32" name="Freeform 513"/>
            <p:cNvSpPr>
              <a:spLocks/>
            </p:cNvSpPr>
            <p:nvPr/>
          </p:nvSpPr>
          <p:spPr bwMode="auto">
            <a:xfrm>
              <a:off x="2024854"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33" name="Freeform 514"/>
            <p:cNvSpPr>
              <a:spLocks/>
            </p:cNvSpPr>
            <p:nvPr/>
          </p:nvSpPr>
          <p:spPr bwMode="auto">
            <a:xfrm>
              <a:off x="2051890"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34" name="Freeform 515"/>
            <p:cNvSpPr>
              <a:spLocks/>
            </p:cNvSpPr>
            <p:nvPr/>
          </p:nvSpPr>
          <p:spPr bwMode="auto">
            <a:xfrm>
              <a:off x="2051890"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35" name="Freeform 516"/>
            <p:cNvSpPr>
              <a:spLocks/>
            </p:cNvSpPr>
            <p:nvPr/>
          </p:nvSpPr>
          <p:spPr bwMode="auto">
            <a:xfrm>
              <a:off x="2078925"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36" name="Freeform 517"/>
            <p:cNvSpPr>
              <a:spLocks/>
            </p:cNvSpPr>
            <p:nvPr/>
          </p:nvSpPr>
          <p:spPr bwMode="auto">
            <a:xfrm>
              <a:off x="2078925"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37" name="Freeform 518"/>
            <p:cNvSpPr>
              <a:spLocks/>
            </p:cNvSpPr>
            <p:nvPr/>
          </p:nvSpPr>
          <p:spPr bwMode="auto">
            <a:xfrm>
              <a:off x="2105960"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38" name="Freeform 519"/>
            <p:cNvSpPr>
              <a:spLocks/>
            </p:cNvSpPr>
            <p:nvPr/>
          </p:nvSpPr>
          <p:spPr bwMode="auto">
            <a:xfrm>
              <a:off x="2105960"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39" name="Freeform 520"/>
            <p:cNvSpPr>
              <a:spLocks/>
            </p:cNvSpPr>
            <p:nvPr/>
          </p:nvSpPr>
          <p:spPr bwMode="auto">
            <a:xfrm>
              <a:off x="2132996"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40" name="Freeform 521"/>
            <p:cNvSpPr>
              <a:spLocks/>
            </p:cNvSpPr>
            <p:nvPr/>
          </p:nvSpPr>
          <p:spPr bwMode="auto">
            <a:xfrm>
              <a:off x="2132996"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41" name="Freeform 522"/>
            <p:cNvSpPr>
              <a:spLocks/>
            </p:cNvSpPr>
            <p:nvPr/>
          </p:nvSpPr>
          <p:spPr bwMode="auto">
            <a:xfrm>
              <a:off x="2160031"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42" name="Freeform 523"/>
            <p:cNvSpPr>
              <a:spLocks/>
            </p:cNvSpPr>
            <p:nvPr/>
          </p:nvSpPr>
          <p:spPr bwMode="auto">
            <a:xfrm>
              <a:off x="2160031"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43" name="Freeform 524"/>
            <p:cNvSpPr>
              <a:spLocks/>
            </p:cNvSpPr>
            <p:nvPr/>
          </p:nvSpPr>
          <p:spPr bwMode="auto">
            <a:xfrm>
              <a:off x="2187066"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44" name="Freeform 525"/>
            <p:cNvSpPr>
              <a:spLocks/>
            </p:cNvSpPr>
            <p:nvPr/>
          </p:nvSpPr>
          <p:spPr bwMode="auto">
            <a:xfrm>
              <a:off x="2187066"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45" name="Freeform 526"/>
            <p:cNvSpPr>
              <a:spLocks/>
            </p:cNvSpPr>
            <p:nvPr/>
          </p:nvSpPr>
          <p:spPr bwMode="auto">
            <a:xfrm>
              <a:off x="2214102"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46" name="Freeform 527"/>
            <p:cNvSpPr>
              <a:spLocks/>
            </p:cNvSpPr>
            <p:nvPr/>
          </p:nvSpPr>
          <p:spPr bwMode="auto">
            <a:xfrm>
              <a:off x="2214102" y="2688812"/>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47" name="Freeform 528"/>
            <p:cNvSpPr>
              <a:spLocks/>
            </p:cNvSpPr>
            <p:nvPr/>
          </p:nvSpPr>
          <p:spPr bwMode="auto">
            <a:xfrm>
              <a:off x="2241137"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48" name="Freeform 529"/>
            <p:cNvSpPr>
              <a:spLocks/>
            </p:cNvSpPr>
            <p:nvPr/>
          </p:nvSpPr>
          <p:spPr bwMode="auto">
            <a:xfrm>
              <a:off x="2241137" y="2688812"/>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49" name="Freeform 530"/>
            <p:cNvSpPr>
              <a:spLocks/>
            </p:cNvSpPr>
            <p:nvPr/>
          </p:nvSpPr>
          <p:spPr bwMode="auto">
            <a:xfrm>
              <a:off x="2268173"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50" name="Freeform 531"/>
            <p:cNvSpPr>
              <a:spLocks/>
            </p:cNvSpPr>
            <p:nvPr/>
          </p:nvSpPr>
          <p:spPr bwMode="auto">
            <a:xfrm>
              <a:off x="2268173" y="2688812"/>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51" name="Freeform 532"/>
            <p:cNvSpPr>
              <a:spLocks/>
            </p:cNvSpPr>
            <p:nvPr/>
          </p:nvSpPr>
          <p:spPr bwMode="auto">
            <a:xfrm>
              <a:off x="2295208" y="2687403"/>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52" name="Freeform 533"/>
            <p:cNvSpPr>
              <a:spLocks/>
            </p:cNvSpPr>
            <p:nvPr/>
          </p:nvSpPr>
          <p:spPr bwMode="auto">
            <a:xfrm>
              <a:off x="2295208" y="2687403"/>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53" name="Freeform 534"/>
            <p:cNvSpPr>
              <a:spLocks/>
            </p:cNvSpPr>
            <p:nvPr/>
          </p:nvSpPr>
          <p:spPr bwMode="auto">
            <a:xfrm>
              <a:off x="2322243" y="2685994"/>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54" name="Freeform 535"/>
            <p:cNvSpPr>
              <a:spLocks/>
            </p:cNvSpPr>
            <p:nvPr/>
          </p:nvSpPr>
          <p:spPr bwMode="auto">
            <a:xfrm>
              <a:off x="2322243" y="2685994"/>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55" name="Freeform 536"/>
            <p:cNvSpPr>
              <a:spLocks/>
            </p:cNvSpPr>
            <p:nvPr/>
          </p:nvSpPr>
          <p:spPr bwMode="auto">
            <a:xfrm>
              <a:off x="2349279" y="2684585"/>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56" name="Freeform 537"/>
            <p:cNvSpPr>
              <a:spLocks/>
            </p:cNvSpPr>
            <p:nvPr/>
          </p:nvSpPr>
          <p:spPr bwMode="auto">
            <a:xfrm>
              <a:off x="2349279" y="2684585"/>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57" name="Freeform 538"/>
            <p:cNvSpPr>
              <a:spLocks/>
            </p:cNvSpPr>
            <p:nvPr/>
          </p:nvSpPr>
          <p:spPr bwMode="auto">
            <a:xfrm>
              <a:off x="2376314" y="2678950"/>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58" name="Freeform 539"/>
            <p:cNvSpPr>
              <a:spLocks/>
            </p:cNvSpPr>
            <p:nvPr/>
          </p:nvSpPr>
          <p:spPr bwMode="auto">
            <a:xfrm>
              <a:off x="2376314" y="2678950"/>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59" name="Freeform 540"/>
            <p:cNvSpPr>
              <a:spLocks/>
            </p:cNvSpPr>
            <p:nvPr/>
          </p:nvSpPr>
          <p:spPr bwMode="auto">
            <a:xfrm>
              <a:off x="2403350" y="2671906"/>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60" name="Freeform 541"/>
            <p:cNvSpPr>
              <a:spLocks/>
            </p:cNvSpPr>
            <p:nvPr/>
          </p:nvSpPr>
          <p:spPr bwMode="auto">
            <a:xfrm>
              <a:off x="2403350" y="2671906"/>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61" name="Freeform 542"/>
            <p:cNvSpPr>
              <a:spLocks/>
            </p:cNvSpPr>
            <p:nvPr/>
          </p:nvSpPr>
          <p:spPr bwMode="auto">
            <a:xfrm>
              <a:off x="2430385" y="2656409"/>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62" name="Freeform 543"/>
            <p:cNvSpPr>
              <a:spLocks/>
            </p:cNvSpPr>
            <p:nvPr/>
          </p:nvSpPr>
          <p:spPr bwMode="auto">
            <a:xfrm>
              <a:off x="2430385" y="2656409"/>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63" name="Freeform 544"/>
            <p:cNvSpPr>
              <a:spLocks/>
            </p:cNvSpPr>
            <p:nvPr/>
          </p:nvSpPr>
          <p:spPr bwMode="auto">
            <a:xfrm>
              <a:off x="2457420" y="2629641"/>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64" name="Freeform 545"/>
            <p:cNvSpPr>
              <a:spLocks/>
            </p:cNvSpPr>
            <p:nvPr/>
          </p:nvSpPr>
          <p:spPr bwMode="auto">
            <a:xfrm>
              <a:off x="2457420" y="2629641"/>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65" name="Freeform 546"/>
            <p:cNvSpPr>
              <a:spLocks/>
            </p:cNvSpPr>
            <p:nvPr/>
          </p:nvSpPr>
          <p:spPr bwMode="auto">
            <a:xfrm>
              <a:off x="2484456" y="2584558"/>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66" name="Freeform 547"/>
            <p:cNvSpPr>
              <a:spLocks/>
            </p:cNvSpPr>
            <p:nvPr/>
          </p:nvSpPr>
          <p:spPr bwMode="auto">
            <a:xfrm>
              <a:off x="2484456" y="2584558"/>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67" name="Freeform 548"/>
            <p:cNvSpPr>
              <a:spLocks/>
            </p:cNvSpPr>
            <p:nvPr/>
          </p:nvSpPr>
          <p:spPr bwMode="auto">
            <a:xfrm>
              <a:off x="2511491" y="2521161"/>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68" name="Freeform 549"/>
            <p:cNvSpPr>
              <a:spLocks/>
            </p:cNvSpPr>
            <p:nvPr/>
          </p:nvSpPr>
          <p:spPr bwMode="auto">
            <a:xfrm>
              <a:off x="2511491" y="2521161"/>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69" name="Freeform 550"/>
            <p:cNvSpPr>
              <a:spLocks/>
            </p:cNvSpPr>
            <p:nvPr/>
          </p:nvSpPr>
          <p:spPr bwMode="auto">
            <a:xfrm>
              <a:off x="2538527" y="243663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70" name="Freeform 551"/>
            <p:cNvSpPr>
              <a:spLocks/>
            </p:cNvSpPr>
            <p:nvPr/>
          </p:nvSpPr>
          <p:spPr bwMode="auto">
            <a:xfrm>
              <a:off x="2538527" y="243663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71" name="Freeform 552"/>
            <p:cNvSpPr>
              <a:spLocks/>
            </p:cNvSpPr>
            <p:nvPr/>
          </p:nvSpPr>
          <p:spPr bwMode="auto">
            <a:xfrm>
              <a:off x="2565562" y="2338014"/>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72" name="Freeform 553"/>
            <p:cNvSpPr>
              <a:spLocks/>
            </p:cNvSpPr>
            <p:nvPr/>
          </p:nvSpPr>
          <p:spPr bwMode="auto">
            <a:xfrm>
              <a:off x="2565562" y="2338014"/>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73" name="Freeform 554"/>
            <p:cNvSpPr>
              <a:spLocks/>
            </p:cNvSpPr>
            <p:nvPr/>
          </p:nvSpPr>
          <p:spPr bwMode="auto">
            <a:xfrm>
              <a:off x="2592597" y="2232352"/>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74" name="Freeform 555"/>
            <p:cNvSpPr>
              <a:spLocks/>
            </p:cNvSpPr>
            <p:nvPr/>
          </p:nvSpPr>
          <p:spPr bwMode="auto">
            <a:xfrm>
              <a:off x="2592597" y="2232352"/>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75" name="Freeform 556"/>
            <p:cNvSpPr>
              <a:spLocks/>
            </p:cNvSpPr>
            <p:nvPr/>
          </p:nvSpPr>
          <p:spPr bwMode="auto">
            <a:xfrm>
              <a:off x="2619633" y="2129508"/>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76" name="Freeform 557"/>
            <p:cNvSpPr>
              <a:spLocks/>
            </p:cNvSpPr>
            <p:nvPr/>
          </p:nvSpPr>
          <p:spPr bwMode="auto">
            <a:xfrm>
              <a:off x="2619633" y="2129508"/>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77" name="Freeform 558"/>
            <p:cNvSpPr>
              <a:spLocks/>
            </p:cNvSpPr>
            <p:nvPr/>
          </p:nvSpPr>
          <p:spPr bwMode="auto">
            <a:xfrm>
              <a:off x="2646668" y="204075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78" name="Freeform 559"/>
            <p:cNvSpPr>
              <a:spLocks/>
            </p:cNvSpPr>
            <p:nvPr/>
          </p:nvSpPr>
          <p:spPr bwMode="auto">
            <a:xfrm>
              <a:off x="2646668" y="204075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79" name="Freeform 560"/>
            <p:cNvSpPr>
              <a:spLocks/>
            </p:cNvSpPr>
            <p:nvPr/>
          </p:nvSpPr>
          <p:spPr bwMode="auto">
            <a:xfrm>
              <a:off x="2673703" y="1968901"/>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80" name="Freeform 561"/>
            <p:cNvSpPr>
              <a:spLocks/>
            </p:cNvSpPr>
            <p:nvPr/>
          </p:nvSpPr>
          <p:spPr bwMode="auto">
            <a:xfrm>
              <a:off x="2673703" y="1968901"/>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81" name="Freeform 562"/>
            <p:cNvSpPr>
              <a:spLocks/>
            </p:cNvSpPr>
            <p:nvPr/>
          </p:nvSpPr>
          <p:spPr bwMode="auto">
            <a:xfrm>
              <a:off x="2700739" y="1916775"/>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82" name="Freeform 563"/>
            <p:cNvSpPr>
              <a:spLocks/>
            </p:cNvSpPr>
            <p:nvPr/>
          </p:nvSpPr>
          <p:spPr bwMode="auto">
            <a:xfrm>
              <a:off x="2700739" y="1916775"/>
              <a:ext cx="38419" cy="38038"/>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83" name="Freeform 564"/>
            <p:cNvSpPr>
              <a:spLocks/>
            </p:cNvSpPr>
            <p:nvPr/>
          </p:nvSpPr>
          <p:spPr bwMode="auto">
            <a:xfrm>
              <a:off x="2727774" y="1881554"/>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84" name="Freeform 565"/>
            <p:cNvSpPr>
              <a:spLocks/>
            </p:cNvSpPr>
            <p:nvPr/>
          </p:nvSpPr>
          <p:spPr bwMode="auto">
            <a:xfrm>
              <a:off x="2727774" y="1881554"/>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85" name="Freeform 566"/>
            <p:cNvSpPr>
              <a:spLocks/>
            </p:cNvSpPr>
            <p:nvPr/>
          </p:nvSpPr>
          <p:spPr bwMode="auto">
            <a:xfrm>
              <a:off x="2754810" y="1859013"/>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86" name="Freeform 567"/>
            <p:cNvSpPr>
              <a:spLocks/>
            </p:cNvSpPr>
            <p:nvPr/>
          </p:nvSpPr>
          <p:spPr bwMode="auto">
            <a:xfrm>
              <a:off x="2754810" y="1859013"/>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87" name="Freeform 568"/>
            <p:cNvSpPr>
              <a:spLocks/>
            </p:cNvSpPr>
            <p:nvPr/>
          </p:nvSpPr>
          <p:spPr bwMode="auto">
            <a:xfrm>
              <a:off x="2781845" y="1844925"/>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88" name="Freeform 569"/>
            <p:cNvSpPr>
              <a:spLocks/>
            </p:cNvSpPr>
            <p:nvPr/>
          </p:nvSpPr>
          <p:spPr bwMode="auto">
            <a:xfrm>
              <a:off x="2781845" y="1844925"/>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89" name="Freeform 570"/>
            <p:cNvSpPr>
              <a:spLocks/>
            </p:cNvSpPr>
            <p:nvPr/>
          </p:nvSpPr>
          <p:spPr bwMode="auto">
            <a:xfrm>
              <a:off x="2808880" y="1839289"/>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90" name="Freeform 571"/>
            <p:cNvSpPr>
              <a:spLocks/>
            </p:cNvSpPr>
            <p:nvPr/>
          </p:nvSpPr>
          <p:spPr bwMode="auto">
            <a:xfrm>
              <a:off x="2808880" y="1839289"/>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91" name="Freeform 572"/>
            <p:cNvSpPr>
              <a:spLocks/>
            </p:cNvSpPr>
            <p:nvPr/>
          </p:nvSpPr>
          <p:spPr bwMode="auto">
            <a:xfrm>
              <a:off x="2835916" y="1835063"/>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92" name="Freeform 573"/>
            <p:cNvSpPr>
              <a:spLocks/>
            </p:cNvSpPr>
            <p:nvPr/>
          </p:nvSpPr>
          <p:spPr bwMode="auto">
            <a:xfrm>
              <a:off x="2835916" y="1835063"/>
              <a:ext cx="36996" cy="36629"/>
            </a:xfrm>
            <a:custGeom>
              <a:avLst/>
              <a:gdLst>
                <a:gd name="T0" fmla="*/ 0 w 26"/>
                <a:gd name="T1" fmla="*/ 0 h 26"/>
                <a:gd name="T2" fmla="*/ 26 w 26"/>
                <a:gd name="T3" fmla="*/ 0 h 26"/>
                <a:gd name="T4" fmla="*/ 13 w 26"/>
                <a:gd name="T5" fmla="*/ 26 h 26"/>
                <a:gd name="T6" fmla="*/ 0 w 26"/>
                <a:gd name="T7" fmla="*/ 0 h 26"/>
              </a:gdLst>
              <a:ahLst/>
              <a:cxnLst>
                <a:cxn ang="0">
                  <a:pos x="T0" y="T1"/>
                </a:cxn>
                <a:cxn ang="0">
                  <a:pos x="T2" y="T3"/>
                </a:cxn>
                <a:cxn ang="0">
                  <a:pos x="T4" y="T5"/>
                </a:cxn>
                <a:cxn ang="0">
                  <a:pos x="T6" y="T7"/>
                </a:cxn>
              </a:cxnLst>
              <a:rect l="0" t="0" r="r" b="b"/>
              <a:pathLst>
                <a:path w="26" h="26">
                  <a:moveTo>
                    <a:pt x="0" y="0"/>
                  </a:moveTo>
                  <a:lnTo>
                    <a:pt x="26"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93" name="Freeform 574"/>
            <p:cNvSpPr>
              <a:spLocks/>
            </p:cNvSpPr>
            <p:nvPr/>
          </p:nvSpPr>
          <p:spPr bwMode="auto">
            <a:xfrm>
              <a:off x="2862951" y="1835063"/>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94" name="Freeform 575"/>
            <p:cNvSpPr>
              <a:spLocks/>
            </p:cNvSpPr>
            <p:nvPr/>
          </p:nvSpPr>
          <p:spPr bwMode="auto">
            <a:xfrm>
              <a:off x="2862951" y="1835063"/>
              <a:ext cx="38419" cy="36629"/>
            </a:xfrm>
            <a:custGeom>
              <a:avLst/>
              <a:gdLst>
                <a:gd name="T0" fmla="*/ 0 w 27"/>
                <a:gd name="T1" fmla="*/ 0 h 26"/>
                <a:gd name="T2" fmla="*/ 27 w 27"/>
                <a:gd name="T3" fmla="*/ 0 h 26"/>
                <a:gd name="T4" fmla="*/ 13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3"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95" name="Freeform 576"/>
            <p:cNvSpPr>
              <a:spLocks/>
            </p:cNvSpPr>
            <p:nvPr/>
          </p:nvSpPr>
          <p:spPr bwMode="auto">
            <a:xfrm>
              <a:off x="2889987" y="1835063"/>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96" name="Freeform 577"/>
            <p:cNvSpPr>
              <a:spLocks/>
            </p:cNvSpPr>
            <p:nvPr/>
          </p:nvSpPr>
          <p:spPr bwMode="auto">
            <a:xfrm>
              <a:off x="2889987" y="1835063"/>
              <a:ext cx="38419" cy="36629"/>
            </a:xfrm>
            <a:custGeom>
              <a:avLst/>
              <a:gdLst>
                <a:gd name="T0" fmla="*/ 0 w 27"/>
                <a:gd name="T1" fmla="*/ 0 h 26"/>
                <a:gd name="T2" fmla="*/ 27 w 27"/>
                <a:gd name="T3" fmla="*/ 0 h 26"/>
                <a:gd name="T4" fmla="*/ 14 w 27"/>
                <a:gd name="T5" fmla="*/ 26 h 26"/>
                <a:gd name="T6" fmla="*/ 0 w 27"/>
                <a:gd name="T7" fmla="*/ 0 h 26"/>
              </a:gdLst>
              <a:ahLst/>
              <a:cxnLst>
                <a:cxn ang="0">
                  <a:pos x="T0" y="T1"/>
                </a:cxn>
                <a:cxn ang="0">
                  <a:pos x="T2" y="T3"/>
                </a:cxn>
                <a:cxn ang="0">
                  <a:pos x="T4" y="T5"/>
                </a:cxn>
                <a:cxn ang="0">
                  <a:pos x="T6" y="T7"/>
                </a:cxn>
              </a:cxnLst>
              <a:rect l="0" t="0" r="r" b="b"/>
              <a:pathLst>
                <a:path w="27" h="26">
                  <a:moveTo>
                    <a:pt x="0" y="0"/>
                  </a:moveTo>
                  <a:lnTo>
                    <a:pt x="27" y="0"/>
                  </a:lnTo>
                  <a:lnTo>
                    <a:pt x="14" y="26"/>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97" name="Freeform 578"/>
            <p:cNvSpPr>
              <a:spLocks/>
            </p:cNvSpPr>
            <p:nvPr/>
          </p:nvSpPr>
          <p:spPr bwMode="auto">
            <a:xfrm>
              <a:off x="2917022" y="1835063"/>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298" name="Freeform 579"/>
            <p:cNvSpPr>
              <a:spLocks/>
            </p:cNvSpPr>
            <p:nvPr/>
          </p:nvSpPr>
          <p:spPr bwMode="auto">
            <a:xfrm>
              <a:off x="2917022" y="1835063"/>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299" name="Freeform 580"/>
            <p:cNvSpPr>
              <a:spLocks/>
            </p:cNvSpPr>
            <p:nvPr/>
          </p:nvSpPr>
          <p:spPr bwMode="auto">
            <a:xfrm>
              <a:off x="2944057" y="183647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00" name="Freeform 581"/>
            <p:cNvSpPr>
              <a:spLocks/>
            </p:cNvSpPr>
            <p:nvPr/>
          </p:nvSpPr>
          <p:spPr bwMode="auto">
            <a:xfrm>
              <a:off x="2944057" y="183647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01" name="Freeform 582"/>
            <p:cNvSpPr>
              <a:spLocks/>
            </p:cNvSpPr>
            <p:nvPr/>
          </p:nvSpPr>
          <p:spPr bwMode="auto">
            <a:xfrm>
              <a:off x="2971093" y="1836472"/>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02" name="Freeform 583"/>
            <p:cNvSpPr>
              <a:spLocks/>
            </p:cNvSpPr>
            <p:nvPr/>
          </p:nvSpPr>
          <p:spPr bwMode="auto">
            <a:xfrm>
              <a:off x="2971093" y="1836472"/>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03" name="Freeform 584"/>
            <p:cNvSpPr>
              <a:spLocks/>
            </p:cNvSpPr>
            <p:nvPr/>
          </p:nvSpPr>
          <p:spPr bwMode="auto">
            <a:xfrm>
              <a:off x="2998128" y="183647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04" name="Freeform 585"/>
            <p:cNvSpPr>
              <a:spLocks/>
            </p:cNvSpPr>
            <p:nvPr/>
          </p:nvSpPr>
          <p:spPr bwMode="auto">
            <a:xfrm>
              <a:off x="2998128" y="183647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05" name="Freeform 586"/>
            <p:cNvSpPr>
              <a:spLocks/>
            </p:cNvSpPr>
            <p:nvPr/>
          </p:nvSpPr>
          <p:spPr bwMode="auto">
            <a:xfrm>
              <a:off x="3025164" y="183647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06" name="Freeform 587"/>
            <p:cNvSpPr>
              <a:spLocks/>
            </p:cNvSpPr>
            <p:nvPr/>
          </p:nvSpPr>
          <p:spPr bwMode="auto">
            <a:xfrm>
              <a:off x="3025164" y="1836472"/>
              <a:ext cx="36996" cy="38038"/>
            </a:xfrm>
            <a:custGeom>
              <a:avLst/>
              <a:gdLst>
                <a:gd name="T0" fmla="*/ 0 w 26"/>
                <a:gd name="T1" fmla="*/ 0 h 27"/>
                <a:gd name="T2" fmla="*/ 26 w 26"/>
                <a:gd name="T3" fmla="*/ 0 h 27"/>
                <a:gd name="T4" fmla="*/ 13 w 26"/>
                <a:gd name="T5" fmla="*/ 27 h 27"/>
                <a:gd name="T6" fmla="*/ 0 w 26"/>
                <a:gd name="T7" fmla="*/ 0 h 27"/>
              </a:gdLst>
              <a:ahLst/>
              <a:cxnLst>
                <a:cxn ang="0">
                  <a:pos x="T0" y="T1"/>
                </a:cxn>
                <a:cxn ang="0">
                  <a:pos x="T2" y="T3"/>
                </a:cxn>
                <a:cxn ang="0">
                  <a:pos x="T4" y="T5"/>
                </a:cxn>
                <a:cxn ang="0">
                  <a:pos x="T6" y="T7"/>
                </a:cxn>
              </a:cxnLst>
              <a:rect l="0" t="0" r="r" b="b"/>
              <a:pathLst>
                <a:path w="26" h="27">
                  <a:moveTo>
                    <a:pt x="0" y="0"/>
                  </a:moveTo>
                  <a:lnTo>
                    <a:pt x="26"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07" name="Freeform 588"/>
            <p:cNvSpPr>
              <a:spLocks/>
            </p:cNvSpPr>
            <p:nvPr/>
          </p:nvSpPr>
          <p:spPr bwMode="auto">
            <a:xfrm>
              <a:off x="3052199" y="1836472"/>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08" name="Freeform 589"/>
            <p:cNvSpPr>
              <a:spLocks/>
            </p:cNvSpPr>
            <p:nvPr/>
          </p:nvSpPr>
          <p:spPr bwMode="auto">
            <a:xfrm>
              <a:off x="3052199" y="1836472"/>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09" name="Freeform 590"/>
            <p:cNvSpPr>
              <a:spLocks/>
            </p:cNvSpPr>
            <p:nvPr/>
          </p:nvSpPr>
          <p:spPr bwMode="auto">
            <a:xfrm>
              <a:off x="3079234" y="1836472"/>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10" name="Freeform 591"/>
            <p:cNvSpPr>
              <a:spLocks/>
            </p:cNvSpPr>
            <p:nvPr/>
          </p:nvSpPr>
          <p:spPr bwMode="auto">
            <a:xfrm>
              <a:off x="3079234" y="1836472"/>
              <a:ext cx="38419" cy="38038"/>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11" name="Freeform 592"/>
            <p:cNvSpPr>
              <a:spLocks/>
            </p:cNvSpPr>
            <p:nvPr/>
          </p:nvSpPr>
          <p:spPr bwMode="auto">
            <a:xfrm>
              <a:off x="1206678" y="1785754"/>
              <a:ext cx="1891054" cy="921372"/>
            </a:xfrm>
            <a:custGeom>
              <a:avLst/>
              <a:gdLst>
                <a:gd name="T0" fmla="*/ 0 w 1329"/>
                <a:gd name="T1" fmla="*/ 654 h 654"/>
                <a:gd name="T2" fmla="*/ 38 w 1329"/>
                <a:gd name="T3" fmla="*/ 654 h 654"/>
                <a:gd name="T4" fmla="*/ 57 w 1329"/>
                <a:gd name="T5" fmla="*/ 654 h 654"/>
                <a:gd name="T6" fmla="*/ 95 w 1329"/>
                <a:gd name="T7" fmla="*/ 654 h 654"/>
                <a:gd name="T8" fmla="*/ 114 w 1329"/>
                <a:gd name="T9" fmla="*/ 654 h 654"/>
                <a:gd name="T10" fmla="*/ 151 w 1329"/>
                <a:gd name="T11" fmla="*/ 654 h 654"/>
                <a:gd name="T12" fmla="*/ 171 w 1329"/>
                <a:gd name="T13" fmla="*/ 654 h 654"/>
                <a:gd name="T14" fmla="*/ 208 w 1329"/>
                <a:gd name="T15" fmla="*/ 654 h 654"/>
                <a:gd name="T16" fmla="*/ 228 w 1329"/>
                <a:gd name="T17" fmla="*/ 654 h 654"/>
                <a:gd name="T18" fmla="*/ 266 w 1329"/>
                <a:gd name="T19" fmla="*/ 654 h 654"/>
                <a:gd name="T20" fmla="*/ 284 w 1329"/>
                <a:gd name="T21" fmla="*/ 653 h 654"/>
                <a:gd name="T22" fmla="*/ 323 w 1329"/>
                <a:gd name="T23" fmla="*/ 650 h 654"/>
                <a:gd name="T24" fmla="*/ 341 w 1329"/>
                <a:gd name="T25" fmla="*/ 646 h 654"/>
                <a:gd name="T26" fmla="*/ 380 w 1329"/>
                <a:gd name="T27" fmla="*/ 628 h 654"/>
                <a:gd name="T28" fmla="*/ 399 w 1329"/>
                <a:gd name="T29" fmla="*/ 608 h 654"/>
                <a:gd name="T30" fmla="*/ 437 w 1329"/>
                <a:gd name="T31" fmla="*/ 527 h 654"/>
                <a:gd name="T32" fmla="*/ 456 w 1329"/>
                <a:gd name="T33" fmla="*/ 465 h 654"/>
                <a:gd name="T34" fmla="*/ 493 w 1329"/>
                <a:gd name="T35" fmla="*/ 310 h 654"/>
                <a:gd name="T36" fmla="*/ 513 w 1329"/>
                <a:gd name="T37" fmla="*/ 233 h 654"/>
                <a:gd name="T38" fmla="*/ 550 w 1329"/>
                <a:gd name="T39" fmla="*/ 111 h 654"/>
                <a:gd name="T40" fmla="*/ 569 w 1329"/>
                <a:gd name="T41" fmla="*/ 71 h 654"/>
                <a:gd name="T42" fmla="*/ 607 w 1329"/>
                <a:gd name="T43" fmla="*/ 26 h 654"/>
                <a:gd name="T44" fmla="*/ 626 w 1329"/>
                <a:gd name="T45" fmla="*/ 15 h 654"/>
                <a:gd name="T46" fmla="*/ 665 w 1329"/>
                <a:gd name="T47" fmla="*/ 4 h 654"/>
                <a:gd name="T48" fmla="*/ 683 w 1329"/>
                <a:gd name="T49" fmla="*/ 2 h 654"/>
                <a:gd name="T50" fmla="*/ 722 w 1329"/>
                <a:gd name="T51" fmla="*/ 1 h 654"/>
                <a:gd name="T52" fmla="*/ 740 w 1329"/>
                <a:gd name="T53" fmla="*/ 1 h 654"/>
                <a:gd name="T54" fmla="*/ 779 w 1329"/>
                <a:gd name="T55" fmla="*/ 2 h 654"/>
                <a:gd name="T56" fmla="*/ 798 w 1329"/>
                <a:gd name="T57" fmla="*/ 3 h 654"/>
                <a:gd name="T58" fmla="*/ 835 w 1329"/>
                <a:gd name="T59" fmla="*/ 2 h 654"/>
                <a:gd name="T60" fmla="*/ 855 w 1329"/>
                <a:gd name="T61" fmla="*/ 2 h 654"/>
                <a:gd name="T62" fmla="*/ 892 w 1329"/>
                <a:gd name="T63" fmla="*/ 1 h 654"/>
                <a:gd name="T64" fmla="*/ 911 w 1329"/>
                <a:gd name="T65" fmla="*/ 1 h 654"/>
                <a:gd name="T66" fmla="*/ 949 w 1329"/>
                <a:gd name="T67" fmla="*/ 1 h 654"/>
                <a:gd name="T68" fmla="*/ 968 w 1329"/>
                <a:gd name="T69" fmla="*/ 1 h 654"/>
                <a:gd name="T70" fmla="*/ 1006 w 1329"/>
                <a:gd name="T71" fmla="*/ 0 h 654"/>
                <a:gd name="T72" fmla="*/ 1025 w 1329"/>
                <a:gd name="T73" fmla="*/ 0 h 654"/>
                <a:gd name="T74" fmla="*/ 1064 w 1329"/>
                <a:gd name="T75" fmla="*/ 1 h 654"/>
                <a:gd name="T76" fmla="*/ 1082 w 1329"/>
                <a:gd name="T77" fmla="*/ 1 h 654"/>
                <a:gd name="T78" fmla="*/ 1120 w 1329"/>
                <a:gd name="T79" fmla="*/ 1 h 654"/>
                <a:gd name="T80" fmla="*/ 1139 w 1329"/>
                <a:gd name="T81" fmla="*/ 0 h 654"/>
                <a:gd name="T82" fmla="*/ 1177 w 1329"/>
                <a:gd name="T83" fmla="*/ 0 h 654"/>
                <a:gd name="T84" fmla="*/ 1197 w 1329"/>
                <a:gd name="T85" fmla="*/ 0 h 654"/>
                <a:gd name="T86" fmla="*/ 1234 w 1329"/>
                <a:gd name="T87" fmla="*/ 0 h 654"/>
                <a:gd name="T88" fmla="*/ 1253 w 1329"/>
                <a:gd name="T89" fmla="*/ 0 h 654"/>
                <a:gd name="T90" fmla="*/ 1291 w 1329"/>
                <a:gd name="T91" fmla="*/ 0 h 654"/>
                <a:gd name="T92" fmla="*/ 1310 w 1329"/>
                <a:gd name="T93"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9" h="654">
                  <a:moveTo>
                    <a:pt x="0" y="654"/>
                  </a:moveTo>
                  <a:lnTo>
                    <a:pt x="0" y="654"/>
                  </a:lnTo>
                  <a:lnTo>
                    <a:pt x="0" y="654"/>
                  </a:lnTo>
                  <a:lnTo>
                    <a:pt x="19" y="654"/>
                  </a:lnTo>
                  <a:lnTo>
                    <a:pt x="19" y="654"/>
                  </a:lnTo>
                  <a:lnTo>
                    <a:pt x="38" y="654"/>
                  </a:lnTo>
                  <a:lnTo>
                    <a:pt x="38" y="654"/>
                  </a:lnTo>
                  <a:lnTo>
                    <a:pt x="57" y="654"/>
                  </a:lnTo>
                  <a:lnTo>
                    <a:pt x="57" y="654"/>
                  </a:lnTo>
                  <a:lnTo>
                    <a:pt x="75" y="654"/>
                  </a:lnTo>
                  <a:lnTo>
                    <a:pt x="75" y="654"/>
                  </a:lnTo>
                  <a:lnTo>
                    <a:pt x="95" y="654"/>
                  </a:lnTo>
                  <a:lnTo>
                    <a:pt x="95" y="654"/>
                  </a:lnTo>
                  <a:lnTo>
                    <a:pt x="114" y="654"/>
                  </a:lnTo>
                  <a:lnTo>
                    <a:pt x="114" y="654"/>
                  </a:lnTo>
                  <a:lnTo>
                    <a:pt x="133" y="654"/>
                  </a:lnTo>
                  <a:lnTo>
                    <a:pt x="133" y="654"/>
                  </a:lnTo>
                  <a:lnTo>
                    <a:pt x="151" y="654"/>
                  </a:lnTo>
                  <a:lnTo>
                    <a:pt x="151" y="654"/>
                  </a:lnTo>
                  <a:lnTo>
                    <a:pt x="171" y="654"/>
                  </a:lnTo>
                  <a:lnTo>
                    <a:pt x="171" y="654"/>
                  </a:lnTo>
                  <a:lnTo>
                    <a:pt x="190" y="654"/>
                  </a:lnTo>
                  <a:lnTo>
                    <a:pt x="190" y="654"/>
                  </a:lnTo>
                  <a:lnTo>
                    <a:pt x="208" y="654"/>
                  </a:lnTo>
                  <a:lnTo>
                    <a:pt x="208" y="654"/>
                  </a:lnTo>
                  <a:lnTo>
                    <a:pt x="228" y="654"/>
                  </a:lnTo>
                  <a:lnTo>
                    <a:pt x="228" y="654"/>
                  </a:lnTo>
                  <a:lnTo>
                    <a:pt x="247" y="654"/>
                  </a:lnTo>
                  <a:lnTo>
                    <a:pt x="247" y="654"/>
                  </a:lnTo>
                  <a:lnTo>
                    <a:pt x="266" y="654"/>
                  </a:lnTo>
                  <a:lnTo>
                    <a:pt x="266" y="654"/>
                  </a:lnTo>
                  <a:lnTo>
                    <a:pt x="284" y="653"/>
                  </a:lnTo>
                  <a:lnTo>
                    <a:pt x="284" y="653"/>
                  </a:lnTo>
                  <a:lnTo>
                    <a:pt x="304" y="652"/>
                  </a:lnTo>
                  <a:lnTo>
                    <a:pt x="304" y="652"/>
                  </a:lnTo>
                  <a:lnTo>
                    <a:pt x="323" y="650"/>
                  </a:lnTo>
                  <a:lnTo>
                    <a:pt x="323" y="650"/>
                  </a:lnTo>
                  <a:lnTo>
                    <a:pt x="341" y="646"/>
                  </a:lnTo>
                  <a:lnTo>
                    <a:pt x="341" y="646"/>
                  </a:lnTo>
                  <a:lnTo>
                    <a:pt x="360" y="640"/>
                  </a:lnTo>
                  <a:lnTo>
                    <a:pt x="360" y="640"/>
                  </a:lnTo>
                  <a:lnTo>
                    <a:pt x="380" y="628"/>
                  </a:lnTo>
                  <a:lnTo>
                    <a:pt x="380" y="628"/>
                  </a:lnTo>
                  <a:lnTo>
                    <a:pt x="399" y="608"/>
                  </a:lnTo>
                  <a:lnTo>
                    <a:pt x="399" y="608"/>
                  </a:lnTo>
                  <a:lnTo>
                    <a:pt x="417" y="576"/>
                  </a:lnTo>
                  <a:lnTo>
                    <a:pt x="417" y="576"/>
                  </a:lnTo>
                  <a:lnTo>
                    <a:pt x="437" y="527"/>
                  </a:lnTo>
                  <a:lnTo>
                    <a:pt x="437" y="527"/>
                  </a:lnTo>
                  <a:lnTo>
                    <a:pt x="456" y="465"/>
                  </a:lnTo>
                  <a:lnTo>
                    <a:pt x="456" y="465"/>
                  </a:lnTo>
                  <a:lnTo>
                    <a:pt x="474" y="390"/>
                  </a:lnTo>
                  <a:lnTo>
                    <a:pt x="474" y="390"/>
                  </a:lnTo>
                  <a:lnTo>
                    <a:pt x="493" y="310"/>
                  </a:lnTo>
                  <a:lnTo>
                    <a:pt x="493" y="310"/>
                  </a:lnTo>
                  <a:lnTo>
                    <a:pt x="513" y="233"/>
                  </a:lnTo>
                  <a:lnTo>
                    <a:pt x="513" y="233"/>
                  </a:lnTo>
                  <a:lnTo>
                    <a:pt x="532" y="165"/>
                  </a:lnTo>
                  <a:lnTo>
                    <a:pt x="532" y="165"/>
                  </a:lnTo>
                  <a:lnTo>
                    <a:pt x="550" y="111"/>
                  </a:lnTo>
                  <a:lnTo>
                    <a:pt x="550" y="111"/>
                  </a:lnTo>
                  <a:lnTo>
                    <a:pt x="569" y="71"/>
                  </a:lnTo>
                  <a:lnTo>
                    <a:pt x="569" y="71"/>
                  </a:lnTo>
                  <a:lnTo>
                    <a:pt x="589" y="44"/>
                  </a:lnTo>
                  <a:lnTo>
                    <a:pt x="589" y="44"/>
                  </a:lnTo>
                  <a:lnTo>
                    <a:pt x="607" y="26"/>
                  </a:lnTo>
                  <a:lnTo>
                    <a:pt x="607" y="26"/>
                  </a:lnTo>
                  <a:lnTo>
                    <a:pt x="626" y="15"/>
                  </a:lnTo>
                  <a:lnTo>
                    <a:pt x="626" y="15"/>
                  </a:lnTo>
                  <a:lnTo>
                    <a:pt x="646" y="8"/>
                  </a:lnTo>
                  <a:lnTo>
                    <a:pt x="646" y="8"/>
                  </a:lnTo>
                  <a:lnTo>
                    <a:pt x="665" y="4"/>
                  </a:lnTo>
                  <a:lnTo>
                    <a:pt x="665" y="4"/>
                  </a:lnTo>
                  <a:lnTo>
                    <a:pt x="683" y="2"/>
                  </a:lnTo>
                  <a:lnTo>
                    <a:pt x="683" y="2"/>
                  </a:lnTo>
                  <a:lnTo>
                    <a:pt x="702" y="1"/>
                  </a:lnTo>
                  <a:lnTo>
                    <a:pt x="702" y="1"/>
                  </a:lnTo>
                  <a:lnTo>
                    <a:pt x="722" y="1"/>
                  </a:lnTo>
                  <a:lnTo>
                    <a:pt x="722" y="1"/>
                  </a:lnTo>
                  <a:lnTo>
                    <a:pt x="740" y="1"/>
                  </a:lnTo>
                  <a:lnTo>
                    <a:pt x="740" y="1"/>
                  </a:lnTo>
                  <a:lnTo>
                    <a:pt x="759" y="2"/>
                  </a:lnTo>
                  <a:lnTo>
                    <a:pt x="759" y="2"/>
                  </a:lnTo>
                  <a:lnTo>
                    <a:pt x="779" y="2"/>
                  </a:lnTo>
                  <a:lnTo>
                    <a:pt x="779" y="2"/>
                  </a:lnTo>
                  <a:lnTo>
                    <a:pt x="798" y="3"/>
                  </a:lnTo>
                  <a:lnTo>
                    <a:pt x="798" y="3"/>
                  </a:lnTo>
                  <a:lnTo>
                    <a:pt x="816" y="3"/>
                  </a:lnTo>
                  <a:lnTo>
                    <a:pt x="816" y="3"/>
                  </a:lnTo>
                  <a:lnTo>
                    <a:pt x="835" y="2"/>
                  </a:lnTo>
                  <a:lnTo>
                    <a:pt x="835" y="2"/>
                  </a:lnTo>
                  <a:lnTo>
                    <a:pt x="855" y="2"/>
                  </a:lnTo>
                  <a:lnTo>
                    <a:pt x="855" y="2"/>
                  </a:lnTo>
                  <a:lnTo>
                    <a:pt x="873" y="1"/>
                  </a:lnTo>
                  <a:lnTo>
                    <a:pt x="873" y="1"/>
                  </a:lnTo>
                  <a:lnTo>
                    <a:pt x="892" y="1"/>
                  </a:lnTo>
                  <a:lnTo>
                    <a:pt x="892" y="1"/>
                  </a:lnTo>
                  <a:lnTo>
                    <a:pt x="911" y="1"/>
                  </a:lnTo>
                  <a:lnTo>
                    <a:pt x="911" y="1"/>
                  </a:lnTo>
                  <a:lnTo>
                    <a:pt x="931" y="1"/>
                  </a:lnTo>
                  <a:lnTo>
                    <a:pt x="931" y="1"/>
                  </a:lnTo>
                  <a:lnTo>
                    <a:pt x="949" y="1"/>
                  </a:lnTo>
                  <a:lnTo>
                    <a:pt x="949" y="1"/>
                  </a:lnTo>
                  <a:lnTo>
                    <a:pt x="968" y="1"/>
                  </a:lnTo>
                  <a:lnTo>
                    <a:pt x="968" y="1"/>
                  </a:lnTo>
                  <a:lnTo>
                    <a:pt x="988" y="1"/>
                  </a:lnTo>
                  <a:lnTo>
                    <a:pt x="988" y="1"/>
                  </a:lnTo>
                  <a:lnTo>
                    <a:pt x="1006" y="0"/>
                  </a:lnTo>
                  <a:lnTo>
                    <a:pt x="1006" y="0"/>
                  </a:lnTo>
                  <a:lnTo>
                    <a:pt x="1025" y="0"/>
                  </a:lnTo>
                  <a:lnTo>
                    <a:pt x="1025" y="0"/>
                  </a:lnTo>
                  <a:lnTo>
                    <a:pt x="1044" y="0"/>
                  </a:lnTo>
                  <a:lnTo>
                    <a:pt x="1044" y="0"/>
                  </a:lnTo>
                  <a:lnTo>
                    <a:pt x="1064" y="1"/>
                  </a:lnTo>
                  <a:lnTo>
                    <a:pt x="1064" y="1"/>
                  </a:lnTo>
                  <a:lnTo>
                    <a:pt x="1082" y="1"/>
                  </a:lnTo>
                  <a:lnTo>
                    <a:pt x="1082" y="1"/>
                  </a:lnTo>
                  <a:lnTo>
                    <a:pt x="1101" y="1"/>
                  </a:lnTo>
                  <a:lnTo>
                    <a:pt x="1101" y="1"/>
                  </a:lnTo>
                  <a:lnTo>
                    <a:pt x="1120" y="1"/>
                  </a:lnTo>
                  <a:lnTo>
                    <a:pt x="1120" y="1"/>
                  </a:lnTo>
                  <a:lnTo>
                    <a:pt x="1139" y="0"/>
                  </a:lnTo>
                  <a:lnTo>
                    <a:pt x="1139" y="0"/>
                  </a:lnTo>
                  <a:lnTo>
                    <a:pt x="1158" y="0"/>
                  </a:lnTo>
                  <a:lnTo>
                    <a:pt x="1158" y="0"/>
                  </a:lnTo>
                  <a:lnTo>
                    <a:pt x="1177" y="0"/>
                  </a:lnTo>
                  <a:lnTo>
                    <a:pt x="1177" y="0"/>
                  </a:lnTo>
                  <a:lnTo>
                    <a:pt x="1197" y="0"/>
                  </a:lnTo>
                  <a:lnTo>
                    <a:pt x="1197" y="0"/>
                  </a:lnTo>
                  <a:lnTo>
                    <a:pt x="1215" y="0"/>
                  </a:lnTo>
                  <a:lnTo>
                    <a:pt x="1215" y="0"/>
                  </a:lnTo>
                  <a:lnTo>
                    <a:pt x="1234" y="0"/>
                  </a:lnTo>
                  <a:lnTo>
                    <a:pt x="1234" y="0"/>
                  </a:lnTo>
                  <a:lnTo>
                    <a:pt x="1253" y="0"/>
                  </a:lnTo>
                  <a:lnTo>
                    <a:pt x="1253" y="0"/>
                  </a:lnTo>
                  <a:lnTo>
                    <a:pt x="1272" y="0"/>
                  </a:lnTo>
                  <a:lnTo>
                    <a:pt x="1272" y="0"/>
                  </a:lnTo>
                  <a:lnTo>
                    <a:pt x="1291" y="0"/>
                  </a:lnTo>
                  <a:lnTo>
                    <a:pt x="1291" y="0"/>
                  </a:lnTo>
                  <a:lnTo>
                    <a:pt x="1310" y="0"/>
                  </a:lnTo>
                  <a:lnTo>
                    <a:pt x="1310" y="0"/>
                  </a:lnTo>
                  <a:lnTo>
                    <a:pt x="1329" y="0"/>
                  </a:lnTo>
                </a:path>
              </a:pathLst>
            </a:custGeom>
            <a:noFill/>
            <a:ln w="63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12" name="Rectangle 593"/>
            <p:cNvSpPr>
              <a:spLocks noChangeArrowheads="1"/>
            </p:cNvSpPr>
            <p:nvPr/>
          </p:nvSpPr>
          <p:spPr bwMode="auto">
            <a:xfrm>
              <a:off x="1188180" y="2688812"/>
              <a:ext cx="36996"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13" name="Rectangle 594"/>
            <p:cNvSpPr>
              <a:spLocks noChangeArrowheads="1"/>
            </p:cNvSpPr>
            <p:nvPr/>
          </p:nvSpPr>
          <p:spPr bwMode="auto">
            <a:xfrm>
              <a:off x="1188180" y="2688812"/>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14" name="Rectangle 595"/>
            <p:cNvSpPr>
              <a:spLocks noChangeArrowheads="1"/>
            </p:cNvSpPr>
            <p:nvPr/>
          </p:nvSpPr>
          <p:spPr bwMode="auto">
            <a:xfrm>
              <a:off x="1213792" y="2688812"/>
              <a:ext cx="38419"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15" name="Rectangle 596"/>
            <p:cNvSpPr>
              <a:spLocks noChangeArrowheads="1"/>
            </p:cNvSpPr>
            <p:nvPr/>
          </p:nvSpPr>
          <p:spPr bwMode="auto">
            <a:xfrm>
              <a:off x="1213792"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16" name="Rectangle 597"/>
            <p:cNvSpPr>
              <a:spLocks noChangeArrowheads="1"/>
            </p:cNvSpPr>
            <p:nvPr/>
          </p:nvSpPr>
          <p:spPr bwMode="auto">
            <a:xfrm>
              <a:off x="1240828" y="2688812"/>
              <a:ext cx="38419"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17" name="Rectangle 598"/>
            <p:cNvSpPr>
              <a:spLocks noChangeArrowheads="1"/>
            </p:cNvSpPr>
            <p:nvPr/>
          </p:nvSpPr>
          <p:spPr bwMode="auto">
            <a:xfrm>
              <a:off x="1240828"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18" name="Rectangle 599"/>
            <p:cNvSpPr>
              <a:spLocks noChangeArrowheads="1"/>
            </p:cNvSpPr>
            <p:nvPr/>
          </p:nvSpPr>
          <p:spPr bwMode="auto">
            <a:xfrm>
              <a:off x="1269286" y="2688812"/>
              <a:ext cx="36996"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19" name="Rectangle 600"/>
            <p:cNvSpPr>
              <a:spLocks noChangeArrowheads="1"/>
            </p:cNvSpPr>
            <p:nvPr/>
          </p:nvSpPr>
          <p:spPr bwMode="auto">
            <a:xfrm>
              <a:off x="1269286" y="2688812"/>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20" name="Rectangle 601"/>
            <p:cNvSpPr>
              <a:spLocks noChangeArrowheads="1"/>
            </p:cNvSpPr>
            <p:nvPr/>
          </p:nvSpPr>
          <p:spPr bwMode="auto">
            <a:xfrm>
              <a:off x="1294899" y="2688812"/>
              <a:ext cx="38419"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21" name="Rectangle 602"/>
            <p:cNvSpPr>
              <a:spLocks noChangeArrowheads="1"/>
            </p:cNvSpPr>
            <p:nvPr/>
          </p:nvSpPr>
          <p:spPr bwMode="auto">
            <a:xfrm>
              <a:off x="1294899"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22" name="Rectangle 603"/>
            <p:cNvSpPr>
              <a:spLocks noChangeArrowheads="1"/>
            </p:cNvSpPr>
            <p:nvPr/>
          </p:nvSpPr>
          <p:spPr bwMode="auto">
            <a:xfrm>
              <a:off x="1321934" y="2688812"/>
              <a:ext cx="38419"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323" name="Rectangle 604"/>
            <p:cNvSpPr>
              <a:spLocks noChangeArrowheads="1"/>
            </p:cNvSpPr>
            <p:nvPr/>
          </p:nvSpPr>
          <p:spPr bwMode="auto">
            <a:xfrm>
              <a:off x="1321934"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324" name="Rectangle 605"/>
            <p:cNvSpPr>
              <a:spLocks noChangeArrowheads="1"/>
            </p:cNvSpPr>
            <p:nvPr/>
          </p:nvSpPr>
          <p:spPr bwMode="auto">
            <a:xfrm>
              <a:off x="1350392" y="2688812"/>
              <a:ext cx="36996" cy="36629"/>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25" name="Rectangle 607"/>
            <p:cNvSpPr>
              <a:spLocks noChangeArrowheads="1"/>
            </p:cNvSpPr>
            <p:nvPr/>
          </p:nvSpPr>
          <p:spPr bwMode="auto">
            <a:xfrm>
              <a:off x="1350392" y="2688812"/>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26" name="Rectangle 608"/>
            <p:cNvSpPr>
              <a:spLocks noChangeArrowheads="1"/>
            </p:cNvSpPr>
            <p:nvPr/>
          </p:nvSpPr>
          <p:spPr bwMode="auto">
            <a:xfrm>
              <a:off x="1377428" y="2688812"/>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27" name="Rectangle 609"/>
            <p:cNvSpPr>
              <a:spLocks noChangeArrowheads="1"/>
            </p:cNvSpPr>
            <p:nvPr/>
          </p:nvSpPr>
          <p:spPr bwMode="auto">
            <a:xfrm>
              <a:off x="1377428" y="2688812"/>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28" name="Rectangle 610"/>
            <p:cNvSpPr>
              <a:spLocks noChangeArrowheads="1"/>
            </p:cNvSpPr>
            <p:nvPr/>
          </p:nvSpPr>
          <p:spPr bwMode="auto">
            <a:xfrm>
              <a:off x="1403040" y="268881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29" name="Rectangle 611"/>
            <p:cNvSpPr>
              <a:spLocks noChangeArrowheads="1"/>
            </p:cNvSpPr>
            <p:nvPr/>
          </p:nvSpPr>
          <p:spPr bwMode="auto">
            <a:xfrm>
              <a:off x="1403040"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30" name="Rectangle 612"/>
            <p:cNvSpPr>
              <a:spLocks noChangeArrowheads="1"/>
            </p:cNvSpPr>
            <p:nvPr/>
          </p:nvSpPr>
          <p:spPr bwMode="auto">
            <a:xfrm>
              <a:off x="1430076" y="268881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31" name="Rectangle 613"/>
            <p:cNvSpPr>
              <a:spLocks noChangeArrowheads="1"/>
            </p:cNvSpPr>
            <p:nvPr/>
          </p:nvSpPr>
          <p:spPr bwMode="auto">
            <a:xfrm>
              <a:off x="1430076"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32" name="Rectangle 614"/>
            <p:cNvSpPr>
              <a:spLocks noChangeArrowheads="1"/>
            </p:cNvSpPr>
            <p:nvPr/>
          </p:nvSpPr>
          <p:spPr bwMode="auto">
            <a:xfrm>
              <a:off x="1458534" y="2688812"/>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33" name="Rectangle 615"/>
            <p:cNvSpPr>
              <a:spLocks noChangeArrowheads="1"/>
            </p:cNvSpPr>
            <p:nvPr/>
          </p:nvSpPr>
          <p:spPr bwMode="auto">
            <a:xfrm>
              <a:off x="1458534" y="2688812"/>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34" name="Rectangle 616"/>
            <p:cNvSpPr>
              <a:spLocks noChangeArrowheads="1"/>
            </p:cNvSpPr>
            <p:nvPr/>
          </p:nvSpPr>
          <p:spPr bwMode="auto">
            <a:xfrm>
              <a:off x="1484146" y="268881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35" name="Rectangle 617"/>
            <p:cNvSpPr>
              <a:spLocks noChangeArrowheads="1"/>
            </p:cNvSpPr>
            <p:nvPr/>
          </p:nvSpPr>
          <p:spPr bwMode="auto">
            <a:xfrm>
              <a:off x="1484146"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36" name="Rectangle 618"/>
            <p:cNvSpPr>
              <a:spLocks noChangeArrowheads="1"/>
            </p:cNvSpPr>
            <p:nvPr/>
          </p:nvSpPr>
          <p:spPr bwMode="auto">
            <a:xfrm>
              <a:off x="1511182" y="268881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37" name="Rectangle 619"/>
            <p:cNvSpPr>
              <a:spLocks noChangeArrowheads="1"/>
            </p:cNvSpPr>
            <p:nvPr/>
          </p:nvSpPr>
          <p:spPr bwMode="auto">
            <a:xfrm>
              <a:off x="1511182"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38" name="Rectangle 620"/>
            <p:cNvSpPr>
              <a:spLocks noChangeArrowheads="1"/>
            </p:cNvSpPr>
            <p:nvPr/>
          </p:nvSpPr>
          <p:spPr bwMode="auto">
            <a:xfrm>
              <a:off x="1538217" y="268881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39" name="Rectangle 621"/>
            <p:cNvSpPr>
              <a:spLocks noChangeArrowheads="1"/>
            </p:cNvSpPr>
            <p:nvPr/>
          </p:nvSpPr>
          <p:spPr bwMode="auto">
            <a:xfrm>
              <a:off x="1538217" y="268881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40" name="Rectangle 622"/>
            <p:cNvSpPr>
              <a:spLocks noChangeArrowheads="1"/>
            </p:cNvSpPr>
            <p:nvPr/>
          </p:nvSpPr>
          <p:spPr bwMode="auto">
            <a:xfrm>
              <a:off x="1566675" y="2688812"/>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41" name="Rectangle 623"/>
            <p:cNvSpPr>
              <a:spLocks noChangeArrowheads="1"/>
            </p:cNvSpPr>
            <p:nvPr/>
          </p:nvSpPr>
          <p:spPr bwMode="auto">
            <a:xfrm>
              <a:off x="1566675" y="2688812"/>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42" name="Rectangle 624"/>
            <p:cNvSpPr>
              <a:spLocks noChangeArrowheads="1"/>
            </p:cNvSpPr>
            <p:nvPr/>
          </p:nvSpPr>
          <p:spPr bwMode="auto">
            <a:xfrm>
              <a:off x="1592288" y="2687403"/>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43" name="Rectangle 625"/>
            <p:cNvSpPr>
              <a:spLocks noChangeArrowheads="1"/>
            </p:cNvSpPr>
            <p:nvPr/>
          </p:nvSpPr>
          <p:spPr bwMode="auto">
            <a:xfrm>
              <a:off x="1592288" y="2687403"/>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44" name="Rectangle 626"/>
            <p:cNvSpPr>
              <a:spLocks noChangeArrowheads="1"/>
            </p:cNvSpPr>
            <p:nvPr/>
          </p:nvSpPr>
          <p:spPr bwMode="auto">
            <a:xfrm>
              <a:off x="1619323" y="2685994"/>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45" name="Rectangle 627"/>
            <p:cNvSpPr>
              <a:spLocks noChangeArrowheads="1"/>
            </p:cNvSpPr>
            <p:nvPr/>
          </p:nvSpPr>
          <p:spPr bwMode="auto">
            <a:xfrm>
              <a:off x="1619323" y="2685994"/>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46" name="Rectangle 628"/>
            <p:cNvSpPr>
              <a:spLocks noChangeArrowheads="1"/>
            </p:cNvSpPr>
            <p:nvPr/>
          </p:nvSpPr>
          <p:spPr bwMode="auto">
            <a:xfrm>
              <a:off x="1647782" y="2683176"/>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47" name="Rectangle 629"/>
            <p:cNvSpPr>
              <a:spLocks noChangeArrowheads="1"/>
            </p:cNvSpPr>
            <p:nvPr/>
          </p:nvSpPr>
          <p:spPr bwMode="auto">
            <a:xfrm>
              <a:off x="1647782" y="2683176"/>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48" name="Rectangle 630"/>
            <p:cNvSpPr>
              <a:spLocks noChangeArrowheads="1"/>
            </p:cNvSpPr>
            <p:nvPr/>
          </p:nvSpPr>
          <p:spPr bwMode="auto">
            <a:xfrm>
              <a:off x="1673394" y="2677541"/>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49" name="Rectangle 631"/>
            <p:cNvSpPr>
              <a:spLocks noChangeArrowheads="1"/>
            </p:cNvSpPr>
            <p:nvPr/>
          </p:nvSpPr>
          <p:spPr bwMode="auto">
            <a:xfrm>
              <a:off x="1673394" y="2677541"/>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50" name="Rectangle 632"/>
            <p:cNvSpPr>
              <a:spLocks noChangeArrowheads="1"/>
            </p:cNvSpPr>
            <p:nvPr/>
          </p:nvSpPr>
          <p:spPr bwMode="auto">
            <a:xfrm>
              <a:off x="1700429" y="2667679"/>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51" name="Rectangle 633"/>
            <p:cNvSpPr>
              <a:spLocks noChangeArrowheads="1"/>
            </p:cNvSpPr>
            <p:nvPr/>
          </p:nvSpPr>
          <p:spPr bwMode="auto">
            <a:xfrm>
              <a:off x="1700429" y="2667679"/>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52" name="Rectangle 634"/>
            <p:cNvSpPr>
              <a:spLocks noChangeArrowheads="1"/>
            </p:cNvSpPr>
            <p:nvPr/>
          </p:nvSpPr>
          <p:spPr bwMode="auto">
            <a:xfrm>
              <a:off x="1727465" y="265218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53" name="Rectangle 635"/>
            <p:cNvSpPr>
              <a:spLocks noChangeArrowheads="1"/>
            </p:cNvSpPr>
            <p:nvPr/>
          </p:nvSpPr>
          <p:spPr bwMode="auto">
            <a:xfrm>
              <a:off x="1727465" y="265218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54" name="Rectangle 636"/>
            <p:cNvSpPr>
              <a:spLocks noChangeArrowheads="1"/>
            </p:cNvSpPr>
            <p:nvPr/>
          </p:nvSpPr>
          <p:spPr bwMode="auto">
            <a:xfrm>
              <a:off x="1755923" y="2624006"/>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55" name="Rectangle 637"/>
            <p:cNvSpPr>
              <a:spLocks noChangeArrowheads="1"/>
            </p:cNvSpPr>
            <p:nvPr/>
          </p:nvSpPr>
          <p:spPr bwMode="auto">
            <a:xfrm>
              <a:off x="1755923" y="2624006"/>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56" name="Rectangle 638"/>
            <p:cNvSpPr>
              <a:spLocks noChangeArrowheads="1"/>
            </p:cNvSpPr>
            <p:nvPr/>
          </p:nvSpPr>
          <p:spPr bwMode="auto">
            <a:xfrm>
              <a:off x="1781536" y="2577514"/>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57" name="Rectangle 639"/>
            <p:cNvSpPr>
              <a:spLocks noChangeArrowheads="1"/>
            </p:cNvSpPr>
            <p:nvPr/>
          </p:nvSpPr>
          <p:spPr bwMode="auto">
            <a:xfrm>
              <a:off x="1781536" y="2577514"/>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58" name="Rectangle 640"/>
            <p:cNvSpPr>
              <a:spLocks noChangeArrowheads="1"/>
            </p:cNvSpPr>
            <p:nvPr/>
          </p:nvSpPr>
          <p:spPr bwMode="auto">
            <a:xfrm>
              <a:off x="1808571" y="2509891"/>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59" name="Rectangle 641"/>
            <p:cNvSpPr>
              <a:spLocks noChangeArrowheads="1"/>
            </p:cNvSpPr>
            <p:nvPr/>
          </p:nvSpPr>
          <p:spPr bwMode="auto">
            <a:xfrm>
              <a:off x="1808571" y="2509891"/>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60" name="Rectangle 642"/>
            <p:cNvSpPr>
              <a:spLocks noChangeArrowheads="1"/>
            </p:cNvSpPr>
            <p:nvPr/>
          </p:nvSpPr>
          <p:spPr bwMode="auto">
            <a:xfrm>
              <a:off x="1835606" y="2421135"/>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61" name="Rectangle 643"/>
            <p:cNvSpPr>
              <a:spLocks noChangeArrowheads="1"/>
            </p:cNvSpPr>
            <p:nvPr/>
          </p:nvSpPr>
          <p:spPr bwMode="auto">
            <a:xfrm>
              <a:off x="1835606" y="2421135"/>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62" name="Rectangle 644"/>
            <p:cNvSpPr>
              <a:spLocks noChangeArrowheads="1"/>
            </p:cNvSpPr>
            <p:nvPr/>
          </p:nvSpPr>
          <p:spPr bwMode="auto">
            <a:xfrm>
              <a:off x="1862642" y="2316882"/>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63" name="Rectangle 645"/>
            <p:cNvSpPr>
              <a:spLocks noChangeArrowheads="1"/>
            </p:cNvSpPr>
            <p:nvPr/>
          </p:nvSpPr>
          <p:spPr bwMode="auto">
            <a:xfrm>
              <a:off x="1862642" y="2316882"/>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64" name="Rectangle 646"/>
            <p:cNvSpPr>
              <a:spLocks noChangeArrowheads="1"/>
            </p:cNvSpPr>
            <p:nvPr/>
          </p:nvSpPr>
          <p:spPr bwMode="auto">
            <a:xfrm>
              <a:off x="1889677" y="2204176"/>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65" name="Rectangle 647"/>
            <p:cNvSpPr>
              <a:spLocks noChangeArrowheads="1"/>
            </p:cNvSpPr>
            <p:nvPr/>
          </p:nvSpPr>
          <p:spPr bwMode="auto">
            <a:xfrm>
              <a:off x="1889677" y="2204176"/>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66" name="Rectangle 648"/>
            <p:cNvSpPr>
              <a:spLocks noChangeArrowheads="1"/>
            </p:cNvSpPr>
            <p:nvPr/>
          </p:nvSpPr>
          <p:spPr bwMode="auto">
            <a:xfrm>
              <a:off x="1916713" y="2094287"/>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67" name="Rectangle 649"/>
            <p:cNvSpPr>
              <a:spLocks noChangeArrowheads="1"/>
            </p:cNvSpPr>
            <p:nvPr/>
          </p:nvSpPr>
          <p:spPr bwMode="auto">
            <a:xfrm>
              <a:off x="1916713" y="2094287"/>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68" name="Rectangle 650"/>
            <p:cNvSpPr>
              <a:spLocks noChangeArrowheads="1"/>
            </p:cNvSpPr>
            <p:nvPr/>
          </p:nvSpPr>
          <p:spPr bwMode="auto">
            <a:xfrm>
              <a:off x="1945171" y="1998487"/>
              <a:ext cx="36996"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69" name="Rectangle 651"/>
            <p:cNvSpPr>
              <a:spLocks noChangeArrowheads="1"/>
            </p:cNvSpPr>
            <p:nvPr/>
          </p:nvSpPr>
          <p:spPr bwMode="auto">
            <a:xfrm>
              <a:off x="1945171" y="1998487"/>
              <a:ext cx="36996"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70" name="Rectangle 652"/>
            <p:cNvSpPr>
              <a:spLocks noChangeArrowheads="1"/>
            </p:cNvSpPr>
            <p:nvPr/>
          </p:nvSpPr>
          <p:spPr bwMode="auto">
            <a:xfrm>
              <a:off x="1970783" y="192241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71" name="Rectangle 653"/>
            <p:cNvSpPr>
              <a:spLocks noChangeArrowheads="1"/>
            </p:cNvSpPr>
            <p:nvPr/>
          </p:nvSpPr>
          <p:spPr bwMode="auto">
            <a:xfrm>
              <a:off x="1970783" y="192241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72" name="Rectangle 654"/>
            <p:cNvSpPr>
              <a:spLocks noChangeArrowheads="1"/>
            </p:cNvSpPr>
            <p:nvPr/>
          </p:nvSpPr>
          <p:spPr bwMode="auto">
            <a:xfrm>
              <a:off x="1997819" y="1867466"/>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73" name="Rectangle 655"/>
            <p:cNvSpPr>
              <a:spLocks noChangeArrowheads="1"/>
            </p:cNvSpPr>
            <p:nvPr/>
          </p:nvSpPr>
          <p:spPr bwMode="auto">
            <a:xfrm>
              <a:off x="1997819" y="1867466"/>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74" name="Rectangle 656"/>
            <p:cNvSpPr>
              <a:spLocks noChangeArrowheads="1"/>
            </p:cNvSpPr>
            <p:nvPr/>
          </p:nvSpPr>
          <p:spPr bwMode="auto">
            <a:xfrm>
              <a:off x="2024854" y="1828019"/>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75" name="Rectangle 657"/>
            <p:cNvSpPr>
              <a:spLocks noChangeArrowheads="1"/>
            </p:cNvSpPr>
            <p:nvPr/>
          </p:nvSpPr>
          <p:spPr bwMode="auto">
            <a:xfrm>
              <a:off x="2024854" y="1828019"/>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76" name="Rectangle 658"/>
            <p:cNvSpPr>
              <a:spLocks noChangeArrowheads="1"/>
            </p:cNvSpPr>
            <p:nvPr/>
          </p:nvSpPr>
          <p:spPr bwMode="auto">
            <a:xfrm>
              <a:off x="2051890" y="1802660"/>
              <a:ext cx="36996"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77" name="Rectangle 659"/>
            <p:cNvSpPr>
              <a:spLocks noChangeArrowheads="1"/>
            </p:cNvSpPr>
            <p:nvPr/>
          </p:nvSpPr>
          <p:spPr bwMode="auto">
            <a:xfrm>
              <a:off x="2051890" y="1802660"/>
              <a:ext cx="36996"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78" name="Rectangle 660"/>
            <p:cNvSpPr>
              <a:spLocks noChangeArrowheads="1"/>
            </p:cNvSpPr>
            <p:nvPr/>
          </p:nvSpPr>
          <p:spPr bwMode="auto">
            <a:xfrm>
              <a:off x="2078925" y="1787163"/>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79" name="Rectangle 661"/>
            <p:cNvSpPr>
              <a:spLocks noChangeArrowheads="1"/>
            </p:cNvSpPr>
            <p:nvPr/>
          </p:nvSpPr>
          <p:spPr bwMode="auto">
            <a:xfrm>
              <a:off x="2078925" y="1787163"/>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80" name="Rectangle 662"/>
            <p:cNvSpPr>
              <a:spLocks noChangeArrowheads="1"/>
            </p:cNvSpPr>
            <p:nvPr/>
          </p:nvSpPr>
          <p:spPr bwMode="auto">
            <a:xfrm>
              <a:off x="2105960" y="177871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81" name="Rectangle 663"/>
            <p:cNvSpPr>
              <a:spLocks noChangeArrowheads="1"/>
            </p:cNvSpPr>
            <p:nvPr/>
          </p:nvSpPr>
          <p:spPr bwMode="auto">
            <a:xfrm>
              <a:off x="2105960" y="177871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82" name="Rectangle 664"/>
            <p:cNvSpPr>
              <a:spLocks noChangeArrowheads="1"/>
            </p:cNvSpPr>
            <p:nvPr/>
          </p:nvSpPr>
          <p:spPr bwMode="auto">
            <a:xfrm>
              <a:off x="2132996" y="1773075"/>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83" name="Rectangle 665"/>
            <p:cNvSpPr>
              <a:spLocks noChangeArrowheads="1"/>
            </p:cNvSpPr>
            <p:nvPr/>
          </p:nvSpPr>
          <p:spPr bwMode="auto">
            <a:xfrm>
              <a:off x="2132996" y="1773075"/>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84" name="Rectangle 666"/>
            <p:cNvSpPr>
              <a:spLocks noChangeArrowheads="1"/>
            </p:cNvSpPr>
            <p:nvPr/>
          </p:nvSpPr>
          <p:spPr bwMode="auto">
            <a:xfrm>
              <a:off x="2160031" y="1770257"/>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85" name="Rectangle 667"/>
            <p:cNvSpPr>
              <a:spLocks noChangeArrowheads="1"/>
            </p:cNvSpPr>
            <p:nvPr/>
          </p:nvSpPr>
          <p:spPr bwMode="auto">
            <a:xfrm>
              <a:off x="2160031" y="1770257"/>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86" name="Rectangle 668"/>
            <p:cNvSpPr>
              <a:spLocks noChangeArrowheads="1"/>
            </p:cNvSpPr>
            <p:nvPr/>
          </p:nvSpPr>
          <p:spPr bwMode="auto">
            <a:xfrm>
              <a:off x="2187066" y="1768848"/>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87" name="Rectangle 669"/>
            <p:cNvSpPr>
              <a:spLocks noChangeArrowheads="1"/>
            </p:cNvSpPr>
            <p:nvPr/>
          </p:nvSpPr>
          <p:spPr bwMode="auto">
            <a:xfrm>
              <a:off x="2187066" y="1768848"/>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88" name="Rectangle 670"/>
            <p:cNvSpPr>
              <a:spLocks noChangeArrowheads="1"/>
            </p:cNvSpPr>
            <p:nvPr/>
          </p:nvSpPr>
          <p:spPr bwMode="auto">
            <a:xfrm>
              <a:off x="2214102" y="1768848"/>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89" name="Rectangle 671"/>
            <p:cNvSpPr>
              <a:spLocks noChangeArrowheads="1"/>
            </p:cNvSpPr>
            <p:nvPr/>
          </p:nvSpPr>
          <p:spPr bwMode="auto">
            <a:xfrm>
              <a:off x="2214102" y="1768848"/>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90" name="Rectangle 672"/>
            <p:cNvSpPr>
              <a:spLocks noChangeArrowheads="1"/>
            </p:cNvSpPr>
            <p:nvPr/>
          </p:nvSpPr>
          <p:spPr bwMode="auto">
            <a:xfrm>
              <a:off x="2241137" y="1768848"/>
              <a:ext cx="36996"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91" name="Rectangle 673"/>
            <p:cNvSpPr>
              <a:spLocks noChangeArrowheads="1"/>
            </p:cNvSpPr>
            <p:nvPr/>
          </p:nvSpPr>
          <p:spPr bwMode="auto">
            <a:xfrm>
              <a:off x="2241137" y="1768848"/>
              <a:ext cx="36996"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92" name="Rectangle 674"/>
            <p:cNvSpPr>
              <a:spLocks noChangeArrowheads="1"/>
            </p:cNvSpPr>
            <p:nvPr/>
          </p:nvSpPr>
          <p:spPr bwMode="auto">
            <a:xfrm>
              <a:off x="2268173" y="1770257"/>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93" name="Rectangle 675"/>
            <p:cNvSpPr>
              <a:spLocks noChangeArrowheads="1"/>
            </p:cNvSpPr>
            <p:nvPr/>
          </p:nvSpPr>
          <p:spPr bwMode="auto">
            <a:xfrm>
              <a:off x="2268173" y="1770257"/>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94" name="Rectangle 676"/>
            <p:cNvSpPr>
              <a:spLocks noChangeArrowheads="1"/>
            </p:cNvSpPr>
            <p:nvPr/>
          </p:nvSpPr>
          <p:spPr bwMode="auto">
            <a:xfrm>
              <a:off x="2295208" y="1770257"/>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95" name="Rectangle 677"/>
            <p:cNvSpPr>
              <a:spLocks noChangeArrowheads="1"/>
            </p:cNvSpPr>
            <p:nvPr/>
          </p:nvSpPr>
          <p:spPr bwMode="auto">
            <a:xfrm>
              <a:off x="2295208" y="1770257"/>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96" name="Rectangle 678"/>
            <p:cNvSpPr>
              <a:spLocks noChangeArrowheads="1"/>
            </p:cNvSpPr>
            <p:nvPr/>
          </p:nvSpPr>
          <p:spPr bwMode="auto">
            <a:xfrm>
              <a:off x="2322243" y="1771666"/>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97" name="Rectangle 679"/>
            <p:cNvSpPr>
              <a:spLocks noChangeArrowheads="1"/>
            </p:cNvSpPr>
            <p:nvPr/>
          </p:nvSpPr>
          <p:spPr bwMode="auto">
            <a:xfrm>
              <a:off x="2322243" y="1771666"/>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98" name="Rectangle 680"/>
            <p:cNvSpPr>
              <a:spLocks noChangeArrowheads="1"/>
            </p:cNvSpPr>
            <p:nvPr/>
          </p:nvSpPr>
          <p:spPr bwMode="auto">
            <a:xfrm>
              <a:off x="2349279" y="1771666"/>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999" name="Rectangle 681"/>
            <p:cNvSpPr>
              <a:spLocks noChangeArrowheads="1"/>
            </p:cNvSpPr>
            <p:nvPr/>
          </p:nvSpPr>
          <p:spPr bwMode="auto">
            <a:xfrm>
              <a:off x="2349279" y="1771666"/>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00" name="Rectangle 682"/>
            <p:cNvSpPr>
              <a:spLocks noChangeArrowheads="1"/>
            </p:cNvSpPr>
            <p:nvPr/>
          </p:nvSpPr>
          <p:spPr bwMode="auto">
            <a:xfrm>
              <a:off x="2376314" y="1770257"/>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01" name="Rectangle 683"/>
            <p:cNvSpPr>
              <a:spLocks noChangeArrowheads="1"/>
            </p:cNvSpPr>
            <p:nvPr/>
          </p:nvSpPr>
          <p:spPr bwMode="auto">
            <a:xfrm>
              <a:off x="2376314" y="1770257"/>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02" name="Rectangle 684"/>
            <p:cNvSpPr>
              <a:spLocks noChangeArrowheads="1"/>
            </p:cNvSpPr>
            <p:nvPr/>
          </p:nvSpPr>
          <p:spPr bwMode="auto">
            <a:xfrm>
              <a:off x="2403350" y="1770257"/>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03" name="Rectangle 685"/>
            <p:cNvSpPr>
              <a:spLocks noChangeArrowheads="1"/>
            </p:cNvSpPr>
            <p:nvPr/>
          </p:nvSpPr>
          <p:spPr bwMode="auto">
            <a:xfrm>
              <a:off x="2403350" y="1770257"/>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04" name="Rectangle 686"/>
            <p:cNvSpPr>
              <a:spLocks noChangeArrowheads="1"/>
            </p:cNvSpPr>
            <p:nvPr/>
          </p:nvSpPr>
          <p:spPr bwMode="auto">
            <a:xfrm>
              <a:off x="2430385" y="1768848"/>
              <a:ext cx="36996"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05" name="Rectangle 687"/>
            <p:cNvSpPr>
              <a:spLocks noChangeArrowheads="1"/>
            </p:cNvSpPr>
            <p:nvPr/>
          </p:nvSpPr>
          <p:spPr bwMode="auto">
            <a:xfrm>
              <a:off x="2430385" y="1768848"/>
              <a:ext cx="36996"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06" name="Rectangle 688"/>
            <p:cNvSpPr>
              <a:spLocks noChangeArrowheads="1"/>
            </p:cNvSpPr>
            <p:nvPr/>
          </p:nvSpPr>
          <p:spPr bwMode="auto">
            <a:xfrm>
              <a:off x="2457420" y="1768848"/>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07" name="Rectangle 689"/>
            <p:cNvSpPr>
              <a:spLocks noChangeArrowheads="1"/>
            </p:cNvSpPr>
            <p:nvPr/>
          </p:nvSpPr>
          <p:spPr bwMode="auto">
            <a:xfrm>
              <a:off x="2457420" y="1768848"/>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08" name="Rectangle 690"/>
            <p:cNvSpPr>
              <a:spLocks noChangeArrowheads="1"/>
            </p:cNvSpPr>
            <p:nvPr/>
          </p:nvSpPr>
          <p:spPr bwMode="auto">
            <a:xfrm>
              <a:off x="2484456"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09" name="Rectangle 691"/>
            <p:cNvSpPr>
              <a:spLocks noChangeArrowheads="1"/>
            </p:cNvSpPr>
            <p:nvPr/>
          </p:nvSpPr>
          <p:spPr bwMode="auto">
            <a:xfrm>
              <a:off x="2484456"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10" name="Rectangle 692"/>
            <p:cNvSpPr>
              <a:spLocks noChangeArrowheads="1"/>
            </p:cNvSpPr>
            <p:nvPr/>
          </p:nvSpPr>
          <p:spPr bwMode="auto">
            <a:xfrm>
              <a:off x="2511491"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11" name="Rectangle 693"/>
            <p:cNvSpPr>
              <a:spLocks noChangeArrowheads="1"/>
            </p:cNvSpPr>
            <p:nvPr/>
          </p:nvSpPr>
          <p:spPr bwMode="auto">
            <a:xfrm>
              <a:off x="2511491"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12" name="Rectangle 694"/>
            <p:cNvSpPr>
              <a:spLocks noChangeArrowheads="1"/>
            </p:cNvSpPr>
            <p:nvPr/>
          </p:nvSpPr>
          <p:spPr bwMode="auto">
            <a:xfrm>
              <a:off x="2538527" y="1767440"/>
              <a:ext cx="36996"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13" name="Rectangle 695"/>
            <p:cNvSpPr>
              <a:spLocks noChangeArrowheads="1"/>
            </p:cNvSpPr>
            <p:nvPr/>
          </p:nvSpPr>
          <p:spPr bwMode="auto">
            <a:xfrm>
              <a:off x="2538527" y="1767440"/>
              <a:ext cx="36996"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14" name="Rectangle 696"/>
            <p:cNvSpPr>
              <a:spLocks noChangeArrowheads="1"/>
            </p:cNvSpPr>
            <p:nvPr/>
          </p:nvSpPr>
          <p:spPr bwMode="auto">
            <a:xfrm>
              <a:off x="2565562"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15" name="Rectangle 697"/>
            <p:cNvSpPr>
              <a:spLocks noChangeArrowheads="1"/>
            </p:cNvSpPr>
            <p:nvPr/>
          </p:nvSpPr>
          <p:spPr bwMode="auto">
            <a:xfrm>
              <a:off x="2565562"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16" name="Rectangle 698"/>
            <p:cNvSpPr>
              <a:spLocks noChangeArrowheads="1"/>
            </p:cNvSpPr>
            <p:nvPr/>
          </p:nvSpPr>
          <p:spPr bwMode="auto">
            <a:xfrm>
              <a:off x="2592597"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17" name="Rectangle 699"/>
            <p:cNvSpPr>
              <a:spLocks noChangeArrowheads="1"/>
            </p:cNvSpPr>
            <p:nvPr/>
          </p:nvSpPr>
          <p:spPr bwMode="auto">
            <a:xfrm>
              <a:off x="2592597"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18" name="Rectangle 700"/>
            <p:cNvSpPr>
              <a:spLocks noChangeArrowheads="1"/>
            </p:cNvSpPr>
            <p:nvPr/>
          </p:nvSpPr>
          <p:spPr bwMode="auto">
            <a:xfrm>
              <a:off x="2619633"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19" name="Rectangle 701"/>
            <p:cNvSpPr>
              <a:spLocks noChangeArrowheads="1"/>
            </p:cNvSpPr>
            <p:nvPr/>
          </p:nvSpPr>
          <p:spPr bwMode="auto">
            <a:xfrm>
              <a:off x="2619633"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20" name="Rectangle 702"/>
            <p:cNvSpPr>
              <a:spLocks noChangeArrowheads="1"/>
            </p:cNvSpPr>
            <p:nvPr/>
          </p:nvSpPr>
          <p:spPr bwMode="auto">
            <a:xfrm>
              <a:off x="2646668"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21" name="Rectangle 703"/>
            <p:cNvSpPr>
              <a:spLocks noChangeArrowheads="1"/>
            </p:cNvSpPr>
            <p:nvPr/>
          </p:nvSpPr>
          <p:spPr bwMode="auto">
            <a:xfrm>
              <a:off x="2646668"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22" name="Rectangle 704"/>
            <p:cNvSpPr>
              <a:spLocks noChangeArrowheads="1"/>
            </p:cNvSpPr>
            <p:nvPr/>
          </p:nvSpPr>
          <p:spPr bwMode="auto">
            <a:xfrm>
              <a:off x="2673703" y="176744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23" name="Rectangle 705"/>
            <p:cNvSpPr>
              <a:spLocks noChangeArrowheads="1"/>
            </p:cNvSpPr>
            <p:nvPr/>
          </p:nvSpPr>
          <p:spPr bwMode="auto">
            <a:xfrm>
              <a:off x="2673703" y="176744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24" name="Rectangle 706"/>
            <p:cNvSpPr>
              <a:spLocks noChangeArrowheads="1"/>
            </p:cNvSpPr>
            <p:nvPr/>
          </p:nvSpPr>
          <p:spPr bwMode="auto">
            <a:xfrm>
              <a:off x="2700739"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25" name="Rectangle 707"/>
            <p:cNvSpPr>
              <a:spLocks noChangeArrowheads="1"/>
            </p:cNvSpPr>
            <p:nvPr/>
          </p:nvSpPr>
          <p:spPr bwMode="auto">
            <a:xfrm>
              <a:off x="2700739"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26" name="Rectangle 708"/>
            <p:cNvSpPr>
              <a:spLocks noChangeArrowheads="1"/>
            </p:cNvSpPr>
            <p:nvPr/>
          </p:nvSpPr>
          <p:spPr bwMode="auto">
            <a:xfrm>
              <a:off x="2727774" y="1767440"/>
              <a:ext cx="36996"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27" name="Rectangle 709"/>
            <p:cNvSpPr>
              <a:spLocks noChangeArrowheads="1"/>
            </p:cNvSpPr>
            <p:nvPr/>
          </p:nvSpPr>
          <p:spPr bwMode="auto">
            <a:xfrm>
              <a:off x="2727774" y="1767440"/>
              <a:ext cx="36996"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28" name="Rectangle 710"/>
            <p:cNvSpPr>
              <a:spLocks noChangeArrowheads="1"/>
            </p:cNvSpPr>
            <p:nvPr/>
          </p:nvSpPr>
          <p:spPr bwMode="auto">
            <a:xfrm>
              <a:off x="2754810"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29" name="Rectangle 711"/>
            <p:cNvSpPr>
              <a:spLocks noChangeArrowheads="1"/>
            </p:cNvSpPr>
            <p:nvPr/>
          </p:nvSpPr>
          <p:spPr bwMode="auto">
            <a:xfrm>
              <a:off x="2754810"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30" name="Rectangle 712"/>
            <p:cNvSpPr>
              <a:spLocks noChangeArrowheads="1"/>
            </p:cNvSpPr>
            <p:nvPr/>
          </p:nvSpPr>
          <p:spPr bwMode="auto">
            <a:xfrm>
              <a:off x="2781845" y="1767440"/>
              <a:ext cx="38419" cy="38038"/>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31" name="Rectangle 713"/>
            <p:cNvSpPr>
              <a:spLocks noChangeArrowheads="1"/>
            </p:cNvSpPr>
            <p:nvPr/>
          </p:nvSpPr>
          <p:spPr bwMode="auto">
            <a:xfrm>
              <a:off x="2781845" y="1767440"/>
              <a:ext cx="38419" cy="38038"/>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32" name="Rectangle 714"/>
            <p:cNvSpPr>
              <a:spLocks noChangeArrowheads="1"/>
            </p:cNvSpPr>
            <p:nvPr/>
          </p:nvSpPr>
          <p:spPr bwMode="auto">
            <a:xfrm>
              <a:off x="2808880"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33" name="Rectangle 715"/>
            <p:cNvSpPr>
              <a:spLocks noChangeArrowheads="1"/>
            </p:cNvSpPr>
            <p:nvPr/>
          </p:nvSpPr>
          <p:spPr bwMode="auto">
            <a:xfrm>
              <a:off x="2808880"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34" name="Rectangle 716"/>
            <p:cNvSpPr>
              <a:spLocks noChangeArrowheads="1"/>
            </p:cNvSpPr>
            <p:nvPr/>
          </p:nvSpPr>
          <p:spPr bwMode="auto">
            <a:xfrm>
              <a:off x="2835916"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35" name="Rectangle 717"/>
            <p:cNvSpPr>
              <a:spLocks noChangeArrowheads="1"/>
            </p:cNvSpPr>
            <p:nvPr/>
          </p:nvSpPr>
          <p:spPr bwMode="auto">
            <a:xfrm>
              <a:off x="2835916"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36" name="Rectangle 718"/>
            <p:cNvSpPr>
              <a:spLocks noChangeArrowheads="1"/>
            </p:cNvSpPr>
            <p:nvPr/>
          </p:nvSpPr>
          <p:spPr bwMode="auto">
            <a:xfrm>
              <a:off x="2862951" y="176744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37" name="Rectangle 719"/>
            <p:cNvSpPr>
              <a:spLocks noChangeArrowheads="1"/>
            </p:cNvSpPr>
            <p:nvPr/>
          </p:nvSpPr>
          <p:spPr bwMode="auto">
            <a:xfrm>
              <a:off x="2862951" y="176744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38" name="Rectangle 720"/>
            <p:cNvSpPr>
              <a:spLocks noChangeArrowheads="1"/>
            </p:cNvSpPr>
            <p:nvPr/>
          </p:nvSpPr>
          <p:spPr bwMode="auto">
            <a:xfrm>
              <a:off x="2889987" y="176744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39" name="Rectangle 721"/>
            <p:cNvSpPr>
              <a:spLocks noChangeArrowheads="1"/>
            </p:cNvSpPr>
            <p:nvPr/>
          </p:nvSpPr>
          <p:spPr bwMode="auto">
            <a:xfrm>
              <a:off x="2889987" y="176744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40" name="Rectangle 722"/>
            <p:cNvSpPr>
              <a:spLocks noChangeArrowheads="1"/>
            </p:cNvSpPr>
            <p:nvPr/>
          </p:nvSpPr>
          <p:spPr bwMode="auto">
            <a:xfrm>
              <a:off x="2917022"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41" name="Rectangle 723"/>
            <p:cNvSpPr>
              <a:spLocks noChangeArrowheads="1"/>
            </p:cNvSpPr>
            <p:nvPr/>
          </p:nvSpPr>
          <p:spPr bwMode="auto">
            <a:xfrm>
              <a:off x="2917022"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42" name="Rectangle 724"/>
            <p:cNvSpPr>
              <a:spLocks noChangeArrowheads="1"/>
            </p:cNvSpPr>
            <p:nvPr/>
          </p:nvSpPr>
          <p:spPr bwMode="auto">
            <a:xfrm>
              <a:off x="2944057"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43" name="Rectangle 725"/>
            <p:cNvSpPr>
              <a:spLocks noChangeArrowheads="1"/>
            </p:cNvSpPr>
            <p:nvPr/>
          </p:nvSpPr>
          <p:spPr bwMode="auto">
            <a:xfrm>
              <a:off x="2944057"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44" name="Rectangle 726"/>
            <p:cNvSpPr>
              <a:spLocks noChangeArrowheads="1"/>
            </p:cNvSpPr>
            <p:nvPr/>
          </p:nvSpPr>
          <p:spPr bwMode="auto">
            <a:xfrm>
              <a:off x="2971093" y="176744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45" name="Rectangle 727"/>
            <p:cNvSpPr>
              <a:spLocks noChangeArrowheads="1"/>
            </p:cNvSpPr>
            <p:nvPr/>
          </p:nvSpPr>
          <p:spPr bwMode="auto">
            <a:xfrm>
              <a:off x="2971093" y="176744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46" name="Rectangle 728"/>
            <p:cNvSpPr>
              <a:spLocks noChangeArrowheads="1"/>
            </p:cNvSpPr>
            <p:nvPr/>
          </p:nvSpPr>
          <p:spPr bwMode="auto">
            <a:xfrm>
              <a:off x="2998128"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47" name="Rectangle 729"/>
            <p:cNvSpPr>
              <a:spLocks noChangeArrowheads="1"/>
            </p:cNvSpPr>
            <p:nvPr/>
          </p:nvSpPr>
          <p:spPr bwMode="auto">
            <a:xfrm>
              <a:off x="2998128"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48" name="Rectangle 730"/>
            <p:cNvSpPr>
              <a:spLocks noChangeArrowheads="1"/>
            </p:cNvSpPr>
            <p:nvPr/>
          </p:nvSpPr>
          <p:spPr bwMode="auto">
            <a:xfrm>
              <a:off x="3025164" y="1767440"/>
              <a:ext cx="36996"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49" name="Rectangle 731"/>
            <p:cNvSpPr>
              <a:spLocks noChangeArrowheads="1"/>
            </p:cNvSpPr>
            <p:nvPr/>
          </p:nvSpPr>
          <p:spPr bwMode="auto">
            <a:xfrm>
              <a:off x="3025164" y="1767440"/>
              <a:ext cx="36996"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50" name="Rectangle 732"/>
            <p:cNvSpPr>
              <a:spLocks noChangeArrowheads="1"/>
            </p:cNvSpPr>
            <p:nvPr/>
          </p:nvSpPr>
          <p:spPr bwMode="auto">
            <a:xfrm>
              <a:off x="3052199" y="176744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51" name="Rectangle 733"/>
            <p:cNvSpPr>
              <a:spLocks noChangeArrowheads="1"/>
            </p:cNvSpPr>
            <p:nvPr/>
          </p:nvSpPr>
          <p:spPr bwMode="auto">
            <a:xfrm>
              <a:off x="3052199" y="176744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52" name="Rectangle 734"/>
            <p:cNvSpPr>
              <a:spLocks noChangeArrowheads="1"/>
            </p:cNvSpPr>
            <p:nvPr/>
          </p:nvSpPr>
          <p:spPr bwMode="auto">
            <a:xfrm>
              <a:off x="3079234" y="1767440"/>
              <a:ext cx="38419" cy="36629"/>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53" name="Rectangle 735"/>
            <p:cNvSpPr>
              <a:spLocks noChangeArrowheads="1"/>
            </p:cNvSpPr>
            <p:nvPr/>
          </p:nvSpPr>
          <p:spPr bwMode="auto">
            <a:xfrm>
              <a:off x="3079234" y="1767440"/>
              <a:ext cx="38419" cy="36629"/>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54" name="Freeform 736"/>
            <p:cNvSpPr>
              <a:spLocks/>
            </p:cNvSpPr>
            <p:nvPr/>
          </p:nvSpPr>
          <p:spPr bwMode="auto">
            <a:xfrm>
              <a:off x="1206678" y="1747716"/>
              <a:ext cx="1891054" cy="959410"/>
            </a:xfrm>
            <a:custGeom>
              <a:avLst/>
              <a:gdLst>
                <a:gd name="T0" fmla="*/ 0 w 1329"/>
                <a:gd name="T1" fmla="*/ 681 h 681"/>
                <a:gd name="T2" fmla="*/ 38 w 1329"/>
                <a:gd name="T3" fmla="*/ 680 h 681"/>
                <a:gd name="T4" fmla="*/ 57 w 1329"/>
                <a:gd name="T5" fmla="*/ 679 h 681"/>
                <a:gd name="T6" fmla="*/ 95 w 1329"/>
                <a:gd name="T7" fmla="*/ 676 h 681"/>
                <a:gd name="T8" fmla="*/ 114 w 1329"/>
                <a:gd name="T9" fmla="*/ 674 h 681"/>
                <a:gd name="T10" fmla="*/ 151 w 1329"/>
                <a:gd name="T11" fmla="*/ 669 h 681"/>
                <a:gd name="T12" fmla="*/ 171 w 1329"/>
                <a:gd name="T13" fmla="*/ 666 h 681"/>
                <a:gd name="T14" fmla="*/ 208 w 1329"/>
                <a:gd name="T15" fmla="*/ 659 h 681"/>
                <a:gd name="T16" fmla="*/ 228 w 1329"/>
                <a:gd name="T17" fmla="*/ 653 h 681"/>
                <a:gd name="T18" fmla="*/ 266 w 1329"/>
                <a:gd name="T19" fmla="*/ 633 h 681"/>
                <a:gd name="T20" fmla="*/ 284 w 1329"/>
                <a:gd name="T21" fmla="*/ 614 h 681"/>
                <a:gd name="T22" fmla="*/ 323 w 1329"/>
                <a:gd name="T23" fmla="*/ 543 h 681"/>
                <a:gd name="T24" fmla="*/ 341 w 1329"/>
                <a:gd name="T25" fmla="*/ 491 h 681"/>
                <a:gd name="T26" fmla="*/ 380 w 1329"/>
                <a:gd name="T27" fmla="*/ 361 h 681"/>
                <a:gd name="T28" fmla="*/ 399 w 1329"/>
                <a:gd name="T29" fmla="*/ 292 h 681"/>
                <a:gd name="T30" fmla="*/ 437 w 1329"/>
                <a:gd name="T31" fmla="*/ 172 h 681"/>
                <a:gd name="T32" fmla="*/ 456 w 1329"/>
                <a:gd name="T33" fmla="*/ 126 h 681"/>
                <a:gd name="T34" fmla="*/ 493 w 1329"/>
                <a:gd name="T35" fmla="*/ 65 h 681"/>
                <a:gd name="T36" fmla="*/ 513 w 1329"/>
                <a:gd name="T37" fmla="*/ 48 h 681"/>
                <a:gd name="T38" fmla="*/ 550 w 1329"/>
                <a:gd name="T39" fmla="*/ 29 h 681"/>
                <a:gd name="T40" fmla="*/ 569 w 1329"/>
                <a:gd name="T41" fmla="*/ 25 h 681"/>
                <a:gd name="T42" fmla="*/ 607 w 1329"/>
                <a:gd name="T43" fmla="*/ 23 h 681"/>
                <a:gd name="T44" fmla="*/ 626 w 1329"/>
                <a:gd name="T45" fmla="*/ 23 h 681"/>
                <a:gd name="T46" fmla="*/ 665 w 1329"/>
                <a:gd name="T47" fmla="*/ 24 h 681"/>
                <a:gd name="T48" fmla="*/ 683 w 1329"/>
                <a:gd name="T49" fmla="*/ 23 h 681"/>
                <a:gd name="T50" fmla="*/ 722 w 1329"/>
                <a:gd name="T51" fmla="*/ 20 h 681"/>
                <a:gd name="T52" fmla="*/ 740 w 1329"/>
                <a:gd name="T53" fmla="*/ 17 h 681"/>
                <a:gd name="T54" fmla="*/ 779 w 1329"/>
                <a:gd name="T55" fmla="*/ 13 h 681"/>
                <a:gd name="T56" fmla="*/ 798 w 1329"/>
                <a:gd name="T57" fmla="*/ 11 h 681"/>
                <a:gd name="T58" fmla="*/ 835 w 1329"/>
                <a:gd name="T59" fmla="*/ 7 h 681"/>
                <a:gd name="T60" fmla="*/ 855 w 1329"/>
                <a:gd name="T61" fmla="*/ 5 h 681"/>
                <a:gd name="T62" fmla="*/ 892 w 1329"/>
                <a:gd name="T63" fmla="*/ 3 h 681"/>
                <a:gd name="T64" fmla="*/ 911 w 1329"/>
                <a:gd name="T65" fmla="*/ 3 h 681"/>
                <a:gd name="T66" fmla="*/ 949 w 1329"/>
                <a:gd name="T67" fmla="*/ 2 h 681"/>
                <a:gd name="T68" fmla="*/ 968 w 1329"/>
                <a:gd name="T69" fmla="*/ 1 h 681"/>
                <a:gd name="T70" fmla="*/ 1006 w 1329"/>
                <a:gd name="T71" fmla="*/ 1 h 681"/>
                <a:gd name="T72" fmla="*/ 1025 w 1329"/>
                <a:gd name="T73" fmla="*/ 1 h 681"/>
                <a:gd name="T74" fmla="*/ 1064 w 1329"/>
                <a:gd name="T75" fmla="*/ 1 h 681"/>
                <a:gd name="T76" fmla="*/ 1082 w 1329"/>
                <a:gd name="T77" fmla="*/ 1 h 681"/>
                <a:gd name="T78" fmla="*/ 1120 w 1329"/>
                <a:gd name="T79" fmla="*/ 1 h 681"/>
                <a:gd name="T80" fmla="*/ 1139 w 1329"/>
                <a:gd name="T81" fmla="*/ 1 h 681"/>
                <a:gd name="T82" fmla="*/ 1177 w 1329"/>
                <a:gd name="T83" fmla="*/ 1 h 681"/>
                <a:gd name="T84" fmla="*/ 1197 w 1329"/>
                <a:gd name="T85" fmla="*/ 0 h 681"/>
                <a:gd name="T86" fmla="*/ 1234 w 1329"/>
                <a:gd name="T87" fmla="*/ 0 h 681"/>
                <a:gd name="T88" fmla="*/ 1253 w 1329"/>
                <a:gd name="T89" fmla="*/ 0 h 681"/>
                <a:gd name="T90" fmla="*/ 1291 w 1329"/>
                <a:gd name="T91" fmla="*/ 0 h 681"/>
                <a:gd name="T92" fmla="*/ 1310 w 1329"/>
                <a:gd name="T93"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9" h="681">
                  <a:moveTo>
                    <a:pt x="0" y="681"/>
                  </a:moveTo>
                  <a:lnTo>
                    <a:pt x="0" y="681"/>
                  </a:lnTo>
                  <a:lnTo>
                    <a:pt x="0" y="681"/>
                  </a:lnTo>
                  <a:lnTo>
                    <a:pt x="19" y="681"/>
                  </a:lnTo>
                  <a:lnTo>
                    <a:pt x="19" y="681"/>
                  </a:lnTo>
                  <a:lnTo>
                    <a:pt x="38" y="680"/>
                  </a:lnTo>
                  <a:lnTo>
                    <a:pt x="38" y="680"/>
                  </a:lnTo>
                  <a:lnTo>
                    <a:pt x="57" y="679"/>
                  </a:lnTo>
                  <a:lnTo>
                    <a:pt x="57" y="679"/>
                  </a:lnTo>
                  <a:lnTo>
                    <a:pt x="75" y="679"/>
                  </a:lnTo>
                  <a:lnTo>
                    <a:pt x="75" y="679"/>
                  </a:lnTo>
                  <a:lnTo>
                    <a:pt x="95" y="676"/>
                  </a:lnTo>
                  <a:lnTo>
                    <a:pt x="95" y="676"/>
                  </a:lnTo>
                  <a:lnTo>
                    <a:pt x="114" y="674"/>
                  </a:lnTo>
                  <a:lnTo>
                    <a:pt x="114" y="674"/>
                  </a:lnTo>
                  <a:lnTo>
                    <a:pt x="133" y="672"/>
                  </a:lnTo>
                  <a:lnTo>
                    <a:pt x="133" y="672"/>
                  </a:lnTo>
                  <a:lnTo>
                    <a:pt x="151" y="669"/>
                  </a:lnTo>
                  <a:lnTo>
                    <a:pt x="151" y="669"/>
                  </a:lnTo>
                  <a:lnTo>
                    <a:pt x="171" y="666"/>
                  </a:lnTo>
                  <a:lnTo>
                    <a:pt x="171" y="666"/>
                  </a:lnTo>
                  <a:lnTo>
                    <a:pt x="190" y="662"/>
                  </a:lnTo>
                  <a:lnTo>
                    <a:pt x="190" y="662"/>
                  </a:lnTo>
                  <a:lnTo>
                    <a:pt x="208" y="659"/>
                  </a:lnTo>
                  <a:lnTo>
                    <a:pt x="208" y="659"/>
                  </a:lnTo>
                  <a:lnTo>
                    <a:pt x="228" y="653"/>
                  </a:lnTo>
                  <a:lnTo>
                    <a:pt x="228" y="653"/>
                  </a:lnTo>
                  <a:lnTo>
                    <a:pt x="247" y="645"/>
                  </a:lnTo>
                  <a:lnTo>
                    <a:pt x="247" y="645"/>
                  </a:lnTo>
                  <a:lnTo>
                    <a:pt x="266" y="633"/>
                  </a:lnTo>
                  <a:lnTo>
                    <a:pt x="266" y="633"/>
                  </a:lnTo>
                  <a:lnTo>
                    <a:pt x="284" y="614"/>
                  </a:lnTo>
                  <a:lnTo>
                    <a:pt x="284" y="614"/>
                  </a:lnTo>
                  <a:lnTo>
                    <a:pt x="304" y="584"/>
                  </a:lnTo>
                  <a:lnTo>
                    <a:pt x="304" y="584"/>
                  </a:lnTo>
                  <a:lnTo>
                    <a:pt x="323" y="543"/>
                  </a:lnTo>
                  <a:lnTo>
                    <a:pt x="323" y="543"/>
                  </a:lnTo>
                  <a:lnTo>
                    <a:pt x="341" y="491"/>
                  </a:lnTo>
                  <a:lnTo>
                    <a:pt x="341" y="491"/>
                  </a:lnTo>
                  <a:lnTo>
                    <a:pt x="360" y="429"/>
                  </a:lnTo>
                  <a:lnTo>
                    <a:pt x="360" y="429"/>
                  </a:lnTo>
                  <a:lnTo>
                    <a:pt x="380" y="361"/>
                  </a:lnTo>
                  <a:lnTo>
                    <a:pt x="380" y="361"/>
                  </a:lnTo>
                  <a:lnTo>
                    <a:pt x="399" y="292"/>
                  </a:lnTo>
                  <a:lnTo>
                    <a:pt x="399" y="292"/>
                  </a:lnTo>
                  <a:lnTo>
                    <a:pt x="417" y="228"/>
                  </a:lnTo>
                  <a:lnTo>
                    <a:pt x="417" y="228"/>
                  </a:lnTo>
                  <a:lnTo>
                    <a:pt x="437" y="172"/>
                  </a:lnTo>
                  <a:lnTo>
                    <a:pt x="437" y="172"/>
                  </a:lnTo>
                  <a:lnTo>
                    <a:pt x="456" y="126"/>
                  </a:lnTo>
                  <a:lnTo>
                    <a:pt x="456" y="126"/>
                  </a:lnTo>
                  <a:lnTo>
                    <a:pt x="474" y="90"/>
                  </a:lnTo>
                  <a:lnTo>
                    <a:pt x="474" y="90"/>
                  </a:lnTo>
                  <a:lnTo>
                    <a:pt x="493" y="65"/>
                  </a:lnTo>
                  <a:lnTo>
                    <a:pt x="493" y="65"/>
                  </a:lnTo>
                  <a:lnTo>
                    <a:pt x="513" y="48"/>
                  </a:lnTo>
                  <a:lnTo>
                    <a:pt x="513" y="48"/>
                  </a:lnTo>
                  <a:lnTo>
                    <a:pt x="532" y="36"/>
                  </a:lnTo>
                  <a:lnTo>
                    <a:pt x="532" y="36"/>
                  </a:lnTo>
                  <a:lnTo>
                    <a:pt x="550" y="29"/>
                  </a:lnTo>
                  <a:lnTo>
                    <a:pt x="550" y="29"/>
                  </a:lnTo>
                  <a:lnTo>
                    <a:pt x="569" y="25"/>
                  </a:lnTo>
                  <a:lnTo>
                    <a:pt x="569" y="25"/>
                  </a:lnTo>
                  <a:lnTo>
                    <a:pt x="589" y="23"/>
                  </a:lnTo>
                  <a:lnTo>
                    <a:pt x="589" y="23"/>
                  </a:lnTo>
                  <a:lnTo>
                    <a:pt x="607" y="23"/>
                  </a:lnTo>
                  <a:lnTo>
                    <a:pt x="607" y="23"/>
                  </a:lnTo>
                  <a:lnTo>
                    <a:pt x="626" y="23"/>
                  </a:lnTo>
                  <a:lnTo>
                    <a:pt x="626" y="23"/>
                  </a:lnTo>
                  <a:lnTo>
                    <a:pt x="646" y="24"/>
                  </a:lnTo>
                  <a:lnTo>
                    <a:pt x="646" y="24"/>
                  </a:lnTo>
                  <a:lnTo>
                    <a:pt x="665" y="24"/>
                  </a:lnTo>
                  <a:lnTo>
                    <a:pt x="665" y="24"/>
                  </a:lnTo>
                  <a:lnTo>
                    <a:pt x="683" y="23"/>
                  </a:lnTo>
                  <a:lnTo>
                    <a:pt x="683" y="23"/>
                  </a:lnTo>
                  <a:lnTo>
                    <a:pt x="702" y="22"/>
                  </a:lnTo>
                  <a:lnTo>
                    <a:pt x="702" y="22"/>
                  </a:lnTo>
                  <a:lnTo>
                    <a:pt x="722" y="20"/>
                  </a:lnTo>
                  <a:lnTo>
                    <a:pt x="722" y="20"/>
                  </a:lnTo>
                  <a:lnTo>
                    <a:pt x="740" y="17"/>
                  </a:lnTo>
                  <a:lnTo>
                    <a:pt x="740" y="17"/>
                  </a:lnTo>
                  <a:lnTo>
                    <a:pt x="759" y="15"/>
                  </a:lnTo>
                  <a:lnTo>
                    <a:pt x="759" y="15"/>
                  </a:lnTo>
                  <a:lnTo>
                    <a:pt x="779" y="13"/>
                  </a:lnTo>
                  <a:lnTo>
                    <a:pt x="779" y="13"/>
                  </a:lnTo>
                  <a:lnTo>
                    <a:pt x="798" y="11"/>
                  </a:lnTo>
                  <a:lnTo>
                    <a:pt x="798" y="11"/>
                  </a:lnTo>
                  <a:lnTo>
                    <a:pt x="816" y="8"/>
                  </a:lnTo>
                  <a:lnTo>
                    <a:pt x="816" y="8"/>
                  </a:lnTo>
                  <a:lnTo>
                    <a:pt x="835" y="7"/>
                  </a:lnTo>
                  <a:lnTo>
                    <a:pt x="835" y="7"/>
                  </a:lnTo>
                  <a:lnTo>
                    <a:pt x="855" y="5"/>
                  </a:lnTo>
                  <a:lnTo>
                    <a:pt x="855" y="5"/>
                  </a:lnTo>
                  <a:lnTo>
                    <a:pt x="873" y="5"/>
                  </a:lnTo>
                  <a:lnTo>
                    <a:pt x="873" y="5"/>
                  </a:lnTo>
                  <a:lnTo>
                    <a:pt x="892" y="3"/>
                  </a:lnTo>
                  <a:lnTo>
                    <a:pt x="892" y="3"/>
                  </a:lnTo>
                  <a:lnTo>
                    <a:pt x="911" y="3"/>
                  </a:lnTo>
                  <a:lnTo>
                    <a:pt x="911" y="3"/>
                  </a:lnTo>
                  <a:lnTo>
                    <a:pt x="931" y="2"/>
                  </a:lnTo>
                  <a:lnTo>
                    <a:pt x="931" y="2"/>
                  </a:lnTo>
                  <a:lnTo>
                    <a:pt x="949" y="2"/>
                  </a:lnTo>
                  <a:lnTo>
                    <a:pt x="949" y="2"/>
                  </a:lnTo>
                  <a:lnTo>
                    <a:pt x="968" y="1"/>
                  </a:lnTo>
                  <a:lnTo>
                    <a:pt x="968" y="1"/>
                  </a:lnTo>
                  <a:lnTo>
                    <a:pt x="988" y="1"/>
                  </a:lnTo>
                  <a:lnTo>
                    <a:pt x="988" y="1"/>
                  </a:lnTo>
                  <a:lnTo>
                    <a:pt x="1006" y="1"/>
                  </a:lnTo>
                  <a:lnTo>
                    <a:pt x="1006" y="1"/>
                  </a:lnTo>
                  <a:lnTo>
                    <a:pt x="1025" y="1"/>
                  </a:lnTo>
                  <a:lnTo>
                    <a:pt x="1025" y="1"/>
                  </a:lnTo>
                  <a:lnTo>
                    <a:pt x="1044" y="1"/>
                  </a:lnTo>
                  <a:lnTo>
                    <a:pt x="1044" y="1"/>
                  </a:lnTo>
                  <a:lnTo>
                    <a:pt x="1064" y="1"/>
                  </a:lnTo>
                  <a:lnTo>
                    <a:pt x="1064" y="1"/>
                  </a:lnTo>
                  <a:lnTo>
                    <a:pt x="1082" y="1"/>
                  </a:lnTo>
                  <a:lnTo>
                    <a:pt x="1082" y="1"/>
                  </a:lnTo>
                  <a:lnTo>
                    <a:pt x="1101" y="1"/>
                  </a:lnTo>
                  <a:lnTo>
                    <a:pt x="1101" y="1"/>
                  </a:lnTo>
                  <a:lnTo>
                    <a:pt x="1120" y="1"/>
                  </a:lnTo>
                  <a:lnTo>
                    <a:pt x="1120" y="1"/>
                  </a:lnTo>
                  <a:lnTo>
                    <a:pt x="1139" y="1"/>
                  </a:lnTo>
                  <a:lnTo>
                    <a:pt x="1139" y="1"/>
                  </a:lnTo>
                  <a:lnTo>
                    <a:pt x="1158" y="1"/>
                  </a:lnTo>
                  <a:lnTo>
                    <a:pt x="1158" y="1"/>
                  </a:lnTo>
                  <a:lnTo>
                    <a:pt x="1177" y="1"/>
                  </a:lnTo>
                  <a:lnTo>
                    <a:pt x="1177" y="1"/>
                  </a:lnTo>
                  <a:lnTo>
                    <a:pt x="1197" y="0"/>
                  </a:lnTo>
                  <a:lnTo>
                    <a:pt x="1197" y="0"/>
                  </a:lnTo>
                  <a:lnTo>
                    <a:pt x="1215" y="0"/>
                  </a:lnTo>
                  <a:lnTo>
                    <a:pt x="1215" y="0"/>
                  </a:lnTo>
                  <a:lnTo>
                    <a:pt x="1234" y="0"/>
                  </a:lnTo>
                  <a:lnTo>
                    <a:pt x="1234" y="0"/>
                  </a:lnTo>
                  <a:lnTo>
                    <a:pt x="1253" y="0"/>
                  </a:lnTo>
                  <a:lnTo>
                    <a:pt x="1253" y="0"/>
                  </a:lnTo>
                  <a:lnTo>
                    <a:pt x="1272" y="0"/>
                  </a:lnTo>
                  <a:lnTo>
                    <a:pt x="1272" y="0"/>
                  </a:lnTo>
                  <a:lnTo>
                    <a:pt x="1291" y="0"/>
                  </a:lnTo>
                  <a:lnTo>
                    <a:pt x="1291" y="0"/>
                  </a:lnTo>
                  <a:lnTo>
                    <a:pt x="1310" y="0"/>
                  </a:lnTo>
                  <a:lnTo>
                    <a:pt x="1310" y="0"/>
                  </a:lnTo>
                  <a:lnTo>
                    <a:pt x="1329" y="0"/>
                  </a:lnTo>
                </a:path>
              </a:pathLst>
            </a:custGeom>
            <a:noFill/>
            <a:ln w="63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55" name="Freeform 737"/>
            <p:cNvSpPr>
              <a:spLocks/>
            </p:cNvSpPr>
            <p:nvPr/>
          </p:nvSpPr>
          <p:spPr bwMode="auto">
            <a:xfrm>
              <a:off x="1188180" y="2688812"/>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56" name="Freeform 738"/>
            <p:cNvSpPr>
              <a:spLocks/>
            </p:cNvSpPr>
            <p:nvPr/>
          </p:nvSpPr>
          <p:spPr bwMode="auto">
            <a:xfrm>
              <a:off x="1188180" y="2688812"/>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57" name="Freeform 739"/>
            <p:cNvSpPr>
              <a:spLocks/>
            </p:cNvSpPr>
            <p:nvPr/>
          </p:nvSpPr>
          <p:spPr bwMode="auto">
            <a:xfrm>
              <a:off x="1213792" y="2688812"/>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58" name="Freeform 740"/>
            <p:cNvSpPr>
              <a:spLocks/>
            </p:cNvSpPr>
            <p:nvPr/>
          </p:nvSpPr>
          <p:spPr bwMode="auto">
            <a:xfrm>
              <a:off x="1213792" y="2688812"/>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59" name="Freeform 741"/>
            <p:cNvSpPr>
              <a:spLocks/>
            </p:cNvSpPr>
            <p:nvPr/>
          </p:nvSpPr>
          <p:spPr bwMode="auto">
            <a:xfrm>
              <a:off x="1240828" y="268740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60" name="Freeform 742"/>
            <p:cNvSpPr>
              <a:spLocks/>
            </p:cNvSpPr>
            <p:nvPr/>
          </p:nvSpPr>
          <p:spPr bwMode="auto">
            <a:xfrm>
              <a:off x="1240828" y="268740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61" name="Freeform 743"/>
            <p:cNvSpPr>
              <a:spLocks/>
            </p:cNvSpPr>
            <p:nvPr/>
          </p:nvSpPr>
          <p:spPr bwMode="auto">
            <a:xfrm>
              <a:off x="1269286" y="268599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62" name="Freeform 744"/>
            <p:cNvSpPr>
              <a:spLocks/>
            </p:cNvSpPr>
            <p:nvPr/>
          </p:nvSpPr>
          <p:spPr bwMode="auto">
            <a:xfrm>
              <a:off x="1269286" y="268599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63" name="Freeform 745"/>
            <p:cNvSpPr>
              <a:spLocks/>
            </p:cNvSpPr>
            <p:nvPr/>
          </p:nvSpPr>
          <p:spPr bwMode="auto">
            <a:xfrm>
              <a:off x="1294899" y="2684585"/>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64" name="Freeform 746"/>
            <p:cNvSpPr>
              <a:spLocks/>
            </p:cNvSpPr>
            <p:nvPr/>
          </p:nvSpPr>
          <p:spPr bwMode="auto">
            <a:xfrm>
              <a:off x="1294899" y="2684585"/>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65" name="Freeform 747"/>
            <p:cNvSpPr>
              <a:spLocks/>
            </p:cNvSpPr>
            <p:nvPr/>
          </p:nvSpPr>
          <p:spPr bwMode="auto">
            <a:xfrm>
              <a:off x="1321934" y="2681767"/>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66" name="Freeform 748"/>
            <p:cNvSpPr>
              <a:spLocks/>
            </p:cNvSpPr>
            <p:nvPr/>
          </p:nvSpPr>
          <p:spPr bwMode="auto">
            <a:xfrm>
              <a:off x="1321934" y="2681767"/>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67" name="Freeform 749"/>
            <p:cNvSpPr>
              <a:spLocks/>
            </p:cNvSpPr>
            <p:nvPr/>
          </p:nvSpPr>
          <p:spPr bwMode="auto">
            <a:xfrm>
              <a:off x="1350392" y="267895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68" name="Freeform 750"/>
            <p:cNvSpPr>
              <a:spLocks/>
            </p:cNvSpPr>
            <p:nvPr/>
          </p:nvSpPr>
          <p:spPr bwMode="auto">
            <a:xfrm>
              <a:off x="1350392" y="267895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69" name="Freeform 751"/>
            <p:cNvSpPr>
              <a:spLocks/>
            </p:cNvSpPr>
            <p:nvPr/>
          </p:nvSpPr>
          <p:spPr bwMode="auto">
            <a:xfrm>
              <a:off x="1377428" y="2676132"/>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70" name="Freeform 752"/>
            <p:cNvSpPr>
              <a:spLocks/>
            </p:cNvSpPr>
            <p:nvPr/>
          </p:nvSpPr>
          <p:spPr bwMode="auto">
            <a:xfrm>
              <a:off x="1377428" y="2676132"/>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71" name="Freeform 753"/>
            <p:cNvSpPr>
              <a:spLocks/>
            </p:cNvSpPr>
            <p:nvPr/>
          </p:nvSpPr>
          <p:spPr bwMode="auto">
            <a:xfrm>
              <a:off x="1403040" y="2671906"/>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72" name="Freeform 754"/>
            <p:cNvSpPr>
              <a:spLocks/>
            </p:cNvSpPr>
            <p:nvPr/>
          </p:nvSpPr>
          <p:spPr bwMode="auto">
            <a:xfrm>
              <a:off x="1403040" y="2671906"/>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73" name="Freeform 755"/>
            <p:cNvSpPr>
              <a:spLocks/>
            </p:cNvSpPr>
            <p:nvPr/>
          </p:nvSpPr>
          <p:spPr bwMode="auto">
            <a:xfrm>
              <a:off x="1430076" y="2667679"/>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74" name="Freeform 756"/>
            <p:cNvSpPr>
              <a:spLocks/>
            </p:cNvSpPr>
            <p:nvPr/>
          </p:nvSpPr>
          <p:spPr bwMode="auto">
            <a:xfrm>
              <a:off x="1430076" y="2667679"/>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75" name="Freeform 757"/>
            <p:cNvSpPr>
              <a:spLocks/>
            </p:cNvSpPr>
            <p:nvPr/>
          </p:nvSpPr>
          <p:spPr bwMode="auto">
            <a:xfrm>
              <a:off x="1458534" y="266204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76" name="Freeform 758"/>
            <p:cNvSpPr>
              <a:spLocks/>
            </p:cNvSpPr>
            <p:nvPr/>
          </p:nvSpPr>
          <p:spPr bwMode="auto">
            <a:xfrm>
              <a:off x="1458534" y="266204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77" name="Freeform 759"/>
            <p:cNvSpPr>
              <a:spLocks/>
            </p:cNvSpPr>
            <p:nvPr/>
          </p:nvSpPr>
          <p:spPr bwMode="auto">
            <a:xfrm>
              <a:off x="1484146" y="2656409"/>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78" name="Freeform 760"/>
            <p:cNvSpPr>
              <a:spLocks/>
            </p:cNvSpPr>
            <p:nvPr/>
          </p:nvSpPr>
          <p:spPr bwMode="auto">
            <a:xfrm>
              <a:off x="1484146" y="2656409"/>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79" name="Freeform 761"/>
            <p:cNvSpPr>
              <a:spLocks/>
            </p:cNvSpPr>
            <p:nvPr/>
          </p:nvSpPr>
          <p:spPr bwMode="auto">
            <a:xfrm>
              <a:off x="1511182" y="2647956"/>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80" name="Freeform 762"/>
            <p:cNvSpPr>
              <a:spLocks/>
            </p:cNvSpPr>
            <p:nvPr/>
          </p:nvSpPr>
          <p:spPr bwMode="auto">
            <a:xfrm>
              <a:off x="1511182" y="2647956"/>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81" name="Freeform 763"/>
            <p:cNvSpPr>
              <a:spLocks/>
            </p:cNvSpPr>
            <p:nvPr/>
          </p:nvSpPr>
          <p:spPr bwMode="auto">
            <a:xfrm>
              <a:off x="1538217" y="2636685"/>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82" name="Freeform 764"/>
            <p:cNvSpPr>
              <a:spLocks/>
            </p:cNvSpPr>
            <p:nvPr/>
          </p:nvSpPr>
          <p:spPr bwMode="auto">
            <a:xfrm>
              <a:off x="1538217" y="2636685"/>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83" name="Freeform 765"/>
            <p:cNvSpPr>
              <a:spLocks/>
            </p:cNvSpPr>
            <p:nvPr/>
          </p:nvSpPr>
          <p:spPr bwMode="auto">
            <a:xfrm>
              <a:off x="1566675" y="2621188"/>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84" name="Freeform 766"/>
            <p:cNvSpPr>
              <a:spLocks/>
            </p:cNvSpPr>
            <p:nvPr/>
          </p:nvSpPr>
          <p:spPr bwMode="auto">
            <a:xfrm>
              <a:off x="1566675" y="2621188"/>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85" name="Freeform 767"/>
            <p:cNvSpPr>
              <a:spLocks/>
            </p:cNvSpPr>
            <p:nvPr/>
          </p:nvSpPr>
          <p:spPr bwMode="auto">
            <a:xfrm>
              <a:off x="1592288" y="2593011"/>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86" name="Freeform 768"/>
            <p:cNvSpPr>
              <a:spLocks/>
            </p:cNvSpPr>
            <p:nvPr/>
          </p:nvSpPr>
          <p:spPr bwMode="auto">
            <a:xfrm>
              <a:off x="1592288" y="2593011"/>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87" name="Freeform 769"/>
            <p:cNvSpPr>
              <a:spLocks/>
            </p:cNvSpPr>
            <p:nvPr/>
          </p:nvSpPr>
          <p:spPr bwMode="auto">
            <a:xfrm>
              <a:off x="1619323" y="2552155"/>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88" name="Freeform 770"/>
            <p:cNvSpPr>
              <a:spLocks/>
            </p:cNvSpPr>
            <p:nvPr/>
          </p:nvSpPr>
          <p:spPr bwMode="auto">
            <a:xfrm>
              <a:off x="1619323" y="2552155"/>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89" name="Freeform 771"/>
            <p:cNvSpPr>
              <a:spLocks/>
            </p:cNvSpPr>
            <p:nvPr/>
          </p:nvSpPr>
          <p:spPr bwMode="auto">
            <a:xfrm>
              <a:off x="1647782" y="249439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90" name="Freeform 772"/>
            <p:cNvSpPr>
              <a:spLocks/>
            </p:cNvSpPr>
            <p:nvPr/>
          </p:nvSpPr>
          <p:spPr bwMode="auto">
            <a:xfrm>
              <a:off x="1647782" y="249439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91" name="Freeform 773"/>
            <p:cNvSpPr>
              <a:spLocks/>
            </p:cNvSpPr>
            <p:nvPr/>
          </p:nvSpPr>
          <p:spPr bwMode="auto">
            <a:xfrm>
              <a:off x="1673394" y="2421135"/>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92" name="Freeform 774"/>
            <p:cNvSpPr>
              <a:spLocks/>
            </p:cNvSpPr>
            <p:nvPr/>
          </p:nvSpPr>
          <p:spPr bwMode="auto">
            <a:xfrm>
              <a:off x="1673394" y="2421135"/>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93" name="Freeform 775"/>
            <p:cNvSpPr>
              <a:spLocks/>
            </p:cNvSpPr>
            <p:nvPr/>
          </p:nvSpPr>
          <p:spPr bwMode="auto">
            <a:xfrm>
              <a:off x="1700429" y="2333787"/>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94" name="Freeform 776"/>
            <p:cNvSpPr>
              <a:spLocks/>
            </p:cNvSpPr>
            <p:nvPr/>
          </p:nvSpPr>
          <p:spPr bwMode="auto">
            <a:xfrm>
              <a:off x="1700429" y="2333787"/>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95" name="Freeform 777"/>
            <p:cNvSpPr>
              <a:spLocks/>
            </p:cNvSpPr>
            <p:nvPr/>
          </p:nvSpPr>
          <p:spPr bwMode="auto">
            <a:xfrm>
              <a:off x="1727465" y="2237987"/>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96" name="Freeform 778"/>
            <p:cNvSpPr>
              <a:spLocks/>
            </p:cNvSpPr>
            <p:nvPr/>
          </p:nvSpPr>
          <p:spPr bwMode="auto">
            <a:xfrm>
              <a:off x="1727465" y="2237987"/>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97" name="Freeform 779"/>
            <p:cNvSpPr>
              <a:spLocks/>
            </p:cNvSpPr>
            <p:nvPr/>
          </p:nvSpPr>
          <p:spPr bwMode="auto">
            <a:xfrm>
              <a:off x="1755923" y="2140778"/>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098" name="Freeform 780"/>
            <p:cNvSpPr>
              <a:spLocks/>
            </p:cNvSpPr>
            <p:nvPr/>
          </p:nvSpPr>
          <p:spPr bwMode="auto">
            <a:xfrm>
              <a:off x="1755923" y="2140778"/>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099" name="Freeform 781"/>
            <p:cNvSpPr>
              <a:spLocks/>
            </p:cNvSpPr>
            <p:nvPr/>
          </p:nvSpPr>
          <p:spPr bwMode="auto">
            <a:xfrm>
              <a:off x="1781536" y="2050614"/>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00" name="Freeform 782"/>
            <p:cNvSpPr>
              <a:spLocks/>
            </p:cNvSpPr>
            <p:nvPr/>
          </p:nvSpPr>
          <p:spPr bwMode="auto">
            <a:xfrm>
              <a:off x="1781536" y="2050614"/>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01" name="Freeform 783"/>
            <p:cNvSpPr>
              <a:spLocks/>
            </p:cNvSpPr>
            <p:nvPr/>
          </p:nvSpPr>
          <p:spPr bwMode="auto">
            <a:xfrm>
              <a:off x="1808571" y="1970310"/>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02" name="Freeform 784"/>
            <p:cNvSpPr>
              <a:spLocks/>
            </p:cNvSpPr>
            <p:nvPr/>
          </p:nvSpPr>
          <p:spPr bwMode="auto">
            <a:xfrm>
              <a:off x="1808571" y="1970310"/>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03" name="Freeform 785"/>
            <p:cNvSpPr>
              <a:spLocks/>
            </p:cNvSpPr>
            <p:nvPr/>
          </p:nvSpPr>
          <p:spPr bwMode="auto">
            <a:xfrm>
              <a:off x="1835606" y="190691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04" name="Freeform 786"/>
            <p:cNvSpPr>
              <a:spLocks/>
            </p:cNvSpPr>
            <p:nvPr/>
          </p:nvSpPr>
          <p:spPr bwMode="auto">
            <a:xfrm>
              <a:off x="1835606" y="190691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05" name="Freeform 787"/>
            <p:cNvSpPr>
              <a:spLocks/>
            </p:cNvSpPr>
            <p:nvPr/>
          </p:nvSpPr>
          <p:spPr bwMode="auto">
            <a:xfrm>
              <a:off x="1862642" y="1856196"/>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06" name="Freeform 788"/>
            <p:cNvSpPr>
              <a:spLocks/>
            </p:cNvSpPr>
            <p:nvPr/>
          </p:nvSpPr>
          <p:spPr bwMode="auto">
            <a:xfrm>
              <a:off x="1862642" y="1856196"/>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07" name="Freeform 789"/>
            <p:cNvSpPr>
              <a:spLocks/>
            </p:cNvSpPr>
            <p:nvPr/>
          </p:nvSpPr>
          <p:spPr bwMode="auto">
            <a:xfrm>
              <a:off x="1889677" y="1820975"/>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08" name="Freeform 790"/>
            <p:cNvSpPr>
              <a:spLocks/>
            </p:cNvSpPr>
            <p:nvPr/>
          </p:nvSpPr>
          <p:spPr bwMode="auto">
            <a:xfrm>
              <a:off x="1889677" y="1820975"/>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09" name="Freeform 791"/>
            <p:cNvSpPr>
              <a:spLocks/>
            </p:cNvSpPr>
            <p:nvPr/>
          </p:nvSpPr>
          <p:spPr bwMode="auto">
            <a:xfrm>
              <a:off x="1916713" y="1795616"/>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10" name="Freeform 792"/>
            <p:cNvSpPr>
              <a:spLocks/>
            </p:cNvSpPr>
            <p:nvPr/>
          </p:nvSpPr>
          <p:spPr bwMode="auto">
            <a:xfrm>
              <a:off x="1916713" y="1795616"/>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11" name="Freeform 793"/>
            <p:cNvSpPr>
              <a:spLocks/>
            </p:cNvSpPr>
            <p:nvPr/>
          </p:nvSpPr>
          <p:spPr bwMode="auto">
            <a:xfrm>
              <a:off x="1945171" y="1778710"/>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12" name="Freeform 794"/>
            <p:cNvSpPr>
              <a:spLocks/>
            </p:cNvSpPr>
            <p:nvPr/>
          </p:nvSpPr>
          <p:spPr bwMode="auto">
            <a:xfrm>
              <a:off x="1945171" y="1778710"/>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13" name="Freeform 795"/>
            <p:cNvSpPr>
              <a:spLocks/>
            </p:cNvSpPr>
            <p:nvPr/>
          </p:nvSpPr>
          <p:spPr bwMode="auto">
            <a:xfrm>
              <a:off x="1970783" y="1770257"/>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14" name="Freeform 796"/>
            <p:cNvSpPr>
              <a:spLocks/>
            </p:cNvSpPr>
            <p:nvPr/>
          </p:nvSpPr>
          <p:spPr bwMode="auto">
            <a:xfrm>
              <a:off x="1970783" y="1770257"/>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15" name="Freeform 797"/>
            <p:cNvSpPr>
              <a:spLocks/>
            </p:cNvSpPr>
            <p:nvPr/>
          </p:nvSpPr>
          <p:spPr bwMode="auto">
            <a:xfrm>
              <a:off x="1997819" y="1763213"/>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16" name="Freeform 798"/>
            <p:cNvSpPr>
              <a:spLocks/>
            </p:cNvSpPr>
            <p:nvPr/>
          </p:nvSpPr>
          <p:spPr bwMode="auto">
            <a:xfrm>
              <a:off x="1997819" y="1763213"/>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17" name="Freeform 799"/>
            <p:cNvSpPr>
              <a:spLocks/>
            </p:cNvSpPr>
            <p:nvPr/>
          </p:nvSpPr>
          <p:spPr bwMode="auto">
            <a:xfrm>
              <a:off x="2024854" y="1761804"/>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18" name="Freeform 800"/>
            <p:cNvSpPr>
              <a:spLocks/>
            </p:cNvSpPr>
            <p:nvPr/>
          </p:nvSpPr>
          <p:spPr bwMode="auto">
            <a:xfrm>
              <a:off x="2024854" y="1761804"/>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19" name="Freeform 801"/>
            <p:cNvSpPr>
              <a:spLocks/>
            </p:cNvSpPr>
            <p:nvPr/>
          </p:nvSpPr>
          <p:spPr bwMode="auto">
            <a:xfrm>
              <a:off x="2051890" y="176180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20" name="Freeform 802"/>
            <p:cNvSpPr>
              <a:spLocks/>
            </p:cNvSpPr>
            <p:nvPr/>
          </p:nvSpPr>
          <p:spPr bwMode="auto">
            <a:xfrm>
              <a:off x="2051890" y="1761804"/>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21" name="Freeform 803"/>
            <p:cNvSpPr>
              <a:spLocks/>
            </p:cNvSpPr>
            <p:nvPr/>
          </p:nvSpPr>
          <p:spPr bwMode="auto">
            <a:xfrm>
              <a:off x="2078925" y="1761804"/>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22" name="Freeform 804"/>
            <p:cNvSpPr>
              <a:spLocks/>
            </p:cNvSpPr>
            <p:nvPr/>
          </p:nvSpPr>
          <p:spPr bwMode="auto">
            <a:xfrm>
              <a:off x="2078925" y="1761804"/>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6123" name="Freeform 805"/>
            <p:cNvSpPr>
              <a:spLocks/>
            </p:cNvSpPr>
            <p:nvPr/>
          </p:nvSpPr>
          <p:spPr bwMode="auto">
            <a:xfrm>
              <a:off x="2105960" y="176321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6124" name="Freeform 806"/>
            <p:cNvSpPr>
              <a:spLocks/>
            </p:cNvSpPr>
            <p:nvPr/>
          </p:nvSpPr>
          <p:spPr bwMode="auto">
            <a:xfrm>
              <a:off x="2105960" y="176321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25" name="Freeform 808"/>
            <p:cNvSpPr>
              <a:spLocks/>
            </p:cNvSpPr>
            <p:nvPr/>
          </p:nvSpPr>
          <p:spPr bwMode="auto">
            <a:xfrm>
              <a:off x="2132996" y="176321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26" name="Freeform 809"/>
            <p:cNvSpPr>
              <a:spLocks/>
            </p:cNvSpPr>
            <p:nvPr/>
          </p:nvSpPr>
          <p:spPr bwMode="auto">
            <a:xfrm>
              <a:off x="2132996" y="1763213"/>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27" name="Freeform 810"/>
            <p:cNvSpPr>
              <a:spLocks/>
            </p:cNvSpPr>
            <p:nvPr/>
          </p:nvSpPr>
          <p:spPr bwMode="auto">
            <a:xfrm>
              <a:off x="2160031" y="1761804"/>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28" name="Freeform 811"/>
            <p:cNvSpPr>
              <a:spLocks/>
            </p:cNvSpPr>
            <p:nvPr/>
          </p:nvSpPr>
          <p:spPr bwMode="auto">
            <a:xfrm>
              <a:off x="2160031" y="1761804"/>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29" name="Freeform 812"/>
            <p:cNvSpPr>
              <a:spLocks/>
            </p:cNvSpPr>
            <p:nvPr/>
          </p:nvSpPr>
          <p:spPr bwMode="auto">
            <a:xfrm>
              <a:off x="2187066" y="1758986"/>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30" name="Freeform 813"/>
            <p:cNvSpPr>
              <a:spLocks/>
            </p:cNvSpPr>
            <p:nvPr/>
          </p:nvSpPr>
          <p:spPr bwMode="auto">
            <a:xfrm>
              <a:off x="2187066" y="1758986"/>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31" name="Freeform 814"/>
            <p:cNvSpPr>
              <a:spLocks/>
            </p:cNvSpPr>
            <p:nvPr/>
          </p:nvSpPr>
          <p:spPr bwMode="auto">
            <a:xfrm>
              <a:off x="2214102" y="1756168"/>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32" name="Freeform 815"/>
            <p:cNvSpPr>
              <a:spLocks/>
            </p:cNvSpPr>
            <p:nvPr/>
          </p:nvSpPr>
          <p:spPr bwMode="auto">
            <a:xfrm>
              <a:off x="2214102" y="1756168"/>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33" name="Freeform 816"/>
            <p:cNvSpPr>
              <a:spLocks/>
            </p:cNvSpPr>
            <p:nvPr/>
          </p:nvSpPr>
          <p:spPr bwMode="auto">
            <a:xfrm>
              <a:off x="2241137" y="175335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34" name="Freeform 817"/>
            <p:cNvSpPr>
              <a:spLocks/>
            </p:cNvSpPr>
            <p:nvPr/>
          </p:nvSpPr>
          <p:spPr bwMode="auto">
            <a:xfrm>
              <a:off x="2241137" y="175335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35" name="Freeform 818"/>
            <p:cNvSpPr>
              <a:spLocks/>
            </p:cNvSpPr>
            <p:nvPr/>
          </p:nvSpPr>
          <p:spPr bwMode="auto">
            <a:xfrm>
              <a:off x="2268173" y="1750533"/>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36" name="Freeform 819"/>
            <p:cNvSpPr>
              <a:spLocks/>
            </p:cNvSpPr>
            <p:nvPr/>
          </p:nvSpPr>
          <p:spPr bwMode="auto">
            <a:xfrm>
              <a:off x="2268173" y="1750533"/>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37" name="Freeform 820"/>
            <p:cNvSpPr>
              <a:spLocks/>
            </p:cNvSpPr>
            <p:nvPr/>
          </p:nvSpPr>
          <p:spPr bwMode="auto">
            <a:xfrm>
              <a:off x="2295208" y="1747715"/>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38" name="Freeform 821"/>
            <p:cNvSpPr>
              <a:spLocks/>
            </p:cNvSpPr>
            <p:nvPr/>
          </p:nvSpPr>
          <p:spPr bwMode="auto">
            <a:xfrm>
              <a:off x="2295208" y="1747715"/>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39" name="Freeform 822"/>
            <p:cNvSpPr>
              <a:spLocks/>
            </p:cNvSpPr>
            <p:nvPr/>
          </p:nvSpPr>
          <p:spPr bwMode="auto">
            <a:xfrm>
              <a:off x="2322243" y="1743489"/>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40" name="Freeform 823"/>
            <p:cNvSpPr>
              <a:spLocks/>
            </p:cNvSpPr>
            <p:nvPr/>
          </p:nvSpPr>
          <p:spPr bwMode="auto">
            <a:xfrm>
              <a:off x="2322243" y="1743489"/>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41" name="Freeform 824"/>
            <p:cNvSpPr>
              <a:spLocks/>
            </p:cNvSpPr>
            <p:nvPr/>
          </p:nvSpPr>
          <p:spPr bwMode="auto">
            <a:xfrm>
              <a:off x="2349279" y="174067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42" name="Freeform 825"/>
            <p:cNvSpPr>
              <a:spLocks/>
            </p:cNvSpPr>
            <p:nvPr/>
          </p:nvSpPr>
          <p:spPr bwMode="auto">
            <a:xfrm>
              <a:off x="2349279" y="174067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43" name="Freeform 826"/>
            <p:cNvSpPr>
              <a:spLocks/>
            </p:cNvSpPr>
            <p:nvPr/>
          </p:nvSpPr>
          <p:spPr bwMode="auto">
            <a:xfrm>
              <a:off x="2376314" y="1739263"/>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44" name="Freeform 827"/>
            <p:cNvSpPr>
              <a:spLocks/>
            </p:cNvSpPr>
            <p:nvPr/>
          </p:nvSpPr>
          <p:spPr bwMode="auto">
            <a:xfrm>
              <a:off x="2376314" y="1739263"/>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45" name="Freeform 828"/>
            <p:cNvSpPr>
              <a:spLocks/>
            </p:cNvSpPr>
            <p:nvPr/>
          </p:nvSpPr>
          <p:spPr bwMode="auto">
            <a:xfrm>
              <a:off x="2403350" y="1736445"/>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46" name="Freeform 829"/>
            <p:cNvSpPr>
              <a:spLocks/>
            </p:cNvSpPr>
            <p:nvPr/>
          </p:nvSpPr>
          <p:spPr bwMode="auto">
            <a:xfrm>
              <a:off x="2403350" y="1736445"/>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47" name="Freeform 830"/>
            <p:cNvSpPr>
              <a:spLocks/>
            </p:cNvSpPr>
            <p:nvPr/>
          </p:nvSpPr>
          <p:spPr bwMode="auto">
            <a:xfrm>
              <a:off x="2430385" y="1735036"/>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48" name="Freeform 831"/>
            <p:cNvSpPr>
              <a:spLocks/>
            </p:cNvSpPr>
            <p:nvPr/>
          </p:nvSpPr>
          <p:spPr bwMode="auto">
            <a:xfrm>
              <a:off x="2430385" y="1735036"/>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49" name="Freeform 832"/>
            <p:cNvSpPr>
              <a:spLocks/>
            </p:cNvSpPr>
            <p:nvPr/>
          </p:nvSpPr>
          <p:spPr bwMode="auto">
            <a:xfrm>
              <a:off x="2457420" y="1733627"/>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50" name="Freeform 833"/>
            <p:cNvSpPr>
              <a:spLocks/>
            </p:cNvSpPr>
            <p:nvPr/>
          </p:nvSpPr>
          <p:spPr bwMode="auto">
            <a:xfrm>
              <a:off x="2457420" y="1733627"/>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51" name="Freeform 834"/>
            <p:cNvSpPr>
              <a:spLocks/>
            </p:cNvSpPr>
            <p:nvPr/>
          </p:nvSpPr>
          <p:spPr bwMode="auto">
            <a:xfrm>
              <a:off x="2484456" y="1732218"/>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52" name="Freeform 835"/>
            <p:cNvSpPr>
              <a:spLocks/>
            </p:cNvSpPr>
            <p:nvPr/>
          </p:nvSpPr>
          <p:spPr bwMode="auto">
            <a:xfrm>
              <a:off x="2484456" y="1732218"/>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53" name="Freeform 836"/>
            <p:cNvSpPr>
              <a:spLocks/>
            </p:cNvSpPr>
            <p:nvPr/>
          </p:nvSpPr>
          <p:spPr bwMode="auto">
            <a:xfrm>
              <a:off x="2511491" y="1732218"/>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54" name="Freeform 837"/>
            <p:cNvSpPr>
              <a:spLocks/>
            </p:cNvSpPr>
            <p:nvPr/>
          </p:nvSpPr>
          <p:spPr bwMode="auto">
            <a:xfrm>
              <a:off x="2511491" y="1732218"/>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55" name="Freeform 838"/>
            <p:cNvSpPr>
              <a:spLocks/>
            </p:cNvSpPr>
            <p:nvPr/>
          </p:nvSpPr>
          <p:spPr bwMode="auto">
            <a:xfrm>
              <a:off x="2538527" y="1732218"/>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56" name="Freeform 839"/>
            <p:cNvSpPr>
              <a:spLocks/>
            </p:cNvSpPr>
            <p:nvPr/>
          </p:nvSpPr>
          <p:spPr bwMode="auto">
            <a:xfrm>
              <a:off x="2538527" y="1732218"/>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57" name="Freeform 840"/>
            <p:cNvSpPr>
              <a:spLocks/>
            </p:cNvSpPr>
            <p:nvPr/>
          </p:nvSpPr>
          <p:spPr bwMode="auto">
            <a:xfrm>
              <a:off x="2565562"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58" name="Freeform 841"/>
            <p:cNvSpPr>
              <a:spLocks/>
            </p:cNvSpPr>
            <p:nvPr/>
          </p:nvSpPr>
          <p:spPr bwMode="auto">
            <a:xfrm>
              <a:off x="2565562"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59" name="Freeform 842"/>
            <p:cNvSpPr>
              <a:spLocks/>
            </p:cNvSpPr>
            <p:nvPr/>
          </p:nvSpPr>
          <p:spPr bwMode="auto">
            <a:xfrm>
              <a:off x="2592597" y="1730810"/>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60" name="Freeform 843"/>
            <p:cNvSpPr>
              <a:spLocks/>
            </p:cNvSpPr>
            <p:nvPr/>
          </p:nvSpPr>
          <p:spPr bwMode="auto">
            <a:xfrm>
              <a:off x="2592597" y="1730810"/>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61" name="Freeform 844"/>
            <p:cNvSpPr>
              <a:spLocks/>
            </p:cNvSpPr>
            <p:nvPr/>
          </p:nvSpPr>
          <p:spPr bwMode="auto">
            <a:xfrm>
              <a:off x="2619633"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62" name="Freeform 845"/>
            <p:cNvSpPr>
              <a:spLocks/>
            </p:cNvSpPr>
            <p:nvPr/>
          </p:nvSpPr>
          <p:spPr bwMode="auto">
            <a:xfrm>
              <a:off x="2619633"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63" name="Freeform 846"/>
            <p:cNvSpPr>
              <a:spLocks/>
            </p:cNvSpPr>
            <p:nvPr/>
          </p:nvSpPr>
          <p:spPr bwMode="auto">
            <a:xfrm>
              <a:off x="2646668"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64" name="Freeform 847"/>
            <p:cNvSpPr>
              <a:spLocks/>
            </p:cNvSpPr>
            <p:nvPr/>
          </p:nvSpPr>
          <p:spPr bwMode="auto">
            <a:xfrm>
              <a:off x="2646668"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65" name="Freeform 848"/>
            <p:cNvSpPr>
              <a:spLocks/>
            </p:cNvSpPr>
            <p:nvPr/>
          </p:nvSpPr>
          <p:spPr bwMode="auto">
            <a:xfrm>
              <a:off x="2673703"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66" name="Freeform 849"/>
            <p:cNvSpPr>
              <a:spLocks/>
            </p:cNvSpPr>
            <p:nvPr/>
          </p:nvSpPr>
          <p:spPr bwMode="auto">
            <a:xfrm>
              <a:off x="2673703"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67" name="Freeform 850"/>
            <p:cNvSpPr>
              <a:spLocks/>
            </p:cNvSpPr>
            <p:nvPr/>
          </p:nvSpPr>
          <p:spPr bwMode="auto">
            <a:xfrm>
              <a:off x="2700739" y="1730810"/>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68" name="Freeform 851"/>
            <p:cNvSpPr>
              <a:spLocks/>
            </p:cNvSpPr>
            <p:nvPr/>
          </p:nvSpPr>
          <p:spPr bwMode="auto">
            <a:xfrm>
              <a:off x="2700739" y="1730810"/>
              <a:ext cx="38419" cy="36629"/>
            </a:xfrm>
            <a:custGeom>
              <a:avLst/>
              <a:gdLst>
                <a:gd name="T0" fmla="*/ 14 w 27"/>
                <a:gd name="T1" fmla="*/ 0 h 26"/>
                <a:gd name="T2" fmla="*/ 27 w 27"/>
                <a:gd name="T3" fmla="*/ 26 h 26"/>
                <a:gd name="T4" fmla="*/ 0 w 27"/>
                <a:gd name="T5" fmla="*/ 26 h 26"/>
                <a:gd name="T6" fmla="*/ 14 w 27"/>
                <a:gd name="T7" fmla="*/ 0 h 26"/>
              </a:gdLst>
              <a:ahLst/>
              <a:cxnLst>
                <a:cxn ang="0">
                  <a:pos x="T0" y="T1"/>
                </a:cxn>
                <a:cxn ang="0">
                  <a:pos x="T2" y="T3"/>
                </a:cxn>
                <a:cxn ang="0">
                  <a:pos x="T4" y="T5"/>
                </a:cxn>
                <a:cxn ang="0">
                  <a:pos x="T6" y="T7"/>
                </a:cxn>
              </a:cxnLst>
              <a:rect l="0" t="0" r="r" b="b"/>
              <a:pathLst>
                <a:path w="27" h="26">
                  <a:moveTo>
                    <a:pt x="14" y="0"/>
                  </a:moveTo>
                  <a:lnTo>
                    <a:pt x="27" y="26"/>
                  </a:lnTo>
                  <a:lnTo>
                    <a:pt x="0" y="26"/>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69" name="Freeform 852"/>
            <p:cNvSpPr>
              <a:spLocks/>
            </p:cNvSpPr>
            <p:nvPr/>
          </p:nvSpPr>
          <p:spPr bwMode="auto">
            <a:xfrm>
              <a:off x="2727774"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70" name="Freeform 853"/>
            <p:cNvSpPr>
              <a:spLocks/>
            </p:cNvSpPr>
            <p:nvPr/>
          </p:nvSpPr>
          <p:spPr bwMode="auto">
            <a:xfrm>
              <a:off x="2727774"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71" name="Freeform 854"/>
            <p:cNvSpPr>
              <a:spLocks/>
            </p:cNvSpPr>
            <p:nvPr/>
          </p:nvSpPr>
          <p:spPr bwMode="auto">
            <a:xfrm>
              <a:off x="2754810"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72" name="Freeform 855"/>
            <p:cNvSpPr>
              <a:spLocks/>
            </p:cNvSpPr>
            <p:nvPr/>
          </p:nvSpPr>
          <p:spPr bwMode="auto">
            <a:xfrm>
              <a:off x="2754810"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73" name="Freeform 856"/>
            <p:cNvSpPr>
              <a:spLocks/>
            </p:cNvSpPr>
            <p:nvPr/>
          </p:nvSpPr>
          <p:spPr bwMode="auto">
            <a:xfrm>
              <a:off x="2781845"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74" name="Freeform 857"/>
            <p:cNvSpPr>
              <a:spLocks/>
            </p:cNvSpPr>
            <p:nvPr/>
          </p:nvSpPr>
          <p:spPr bwMode="auto">
            <a:xfrm>
              <a:off x="2781845"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75" name="Freeform 858"/>
            <p:cNvSpPr>
              <a:spLocks/>
            </p:cNvSpPr>
            <p:nvPr/>
          </p:nvSpPr>
          <p:spPr bwMode="auto">
            <a:xfrm>
              <a:off x="2808880"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76" name="Freeform 859"/>
            <p:cNvSpPr>
              <a:spLocks/>
            </p:cNvSpPr>
            <p:nvPr/>
          </p:nvSpPr>
          <p:spPr bwMode="auto">
            <a:xfrm>
              <a:off x="2808880"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77" name="Freeform 860"/>
            <p:cNvSpPr>
              <a:spLocks/>
            </p:cNvSpPr>
            <p:nvPr/>
          </p:nvSpPr>
          <p:spPr bwMode="auto">
            <a:xfrm>
              <a:off x="2835916"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78" name="Freeform 861"/>
            <p:cNvSpPr>
              <a:spLocks/>
            </p:cNvSpPr>
            <p:nvPr/>
          </p:nvSpPr>
          <p:spPr bwMode="auto">
            <a:xfrm>
              <a:off x="2835916" y="1730810"/>
              <a:ext cx="36996" cy="36629"/>
            </a:xfrm>
            <a:custGeom>
              <a:avLst/>
              <a:gdLst>
                <a:gd name="T0" fmla="*/ 13 w 26"/>
                <a:gd name="T1" fmla="*/ 0 h 26"/>
                <a:gd name="T2" fmla="*/ 26 w 26"/>
                <a:gd name="T3" fmla="*/ 26 h 26"/>
                <a:gd name="T4" fmla="*/ 0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26"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79" name="Freeform 862"/>
            <p:cNvSpPr>
              <a:spLocks/>
            </p:cNvSpPr>
            <p:nvPr/>
          </p:nvSpPr>
          <p:spPr bwMode="auto">
            <a:xfrm>
              <a:off x="2862951"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80" name="Freeform 863"/>
            <p:cNvSpPr>
              <a:spLocks/>
            </p:cNvSpPr>
            <p:nvPr/>
          </p:nvSpPr>
          <p:spPr bwMode="auto">
            <a:xfrm>
              <a:off x="2862951" y="1730810"/>
              <a:ext cx="38419" cy="36629"/>
            </a:xfrm>
            <a:custGeom>
              <a:avLst/>
              <a:gdLst>
                <a:gd name="T0" fmla="*/ 13 w 27"/>
                <a:gd name="T1" fmla="*/ 0 h 26"/>
                <a:gd name="T2" fmla="*/ 27 w 27"/>
                <a:gd name="T3" fmla="*/ 26 h 26"/>
                <a:gd name="T4" fmla="*/ 0 w 27"/>
                <a:gd name="T5" fmla="*/ 26 h 26"/>
                <a:gd name="T6" fmla="*/ 13 w 27"/>
                <a:gd name="T7" fmla="*/ 0 h 26"/>
              </a:gdLst>
              <a:ahLst/>
              <a:cxnLst>
                <a:cxn ang="0">
                  <a:pos x="T0" y="T1"/>
                </a:cxn>
                <a:cxn ang="0">
                  <a:pos x="T2" y="T3"/>
                </a:cxn>
                <a:cxn ang="0">
                  <a:pos x="T4" y="T5"/>
                </a:cxn>
                <a:cxn ang="0">
                  <a:pos x="T6" y="T7"/>
                </a:cxn>
              </a:cxnLst>
              <a:rect l="0" t="0" r="r" b="b"/>
              <a:pathLst>
                <a:path w="27" h="26">
                  <a:moveTo>
                    <a:pt x="13" y="0"/>
                  </a:moveTo>
                  <a:lnTo>
                    <a:pt x="27" y="26"/>
                  </a:lnTo>
                  <a:lnTo>
                    <a:pt x="0" y="26"/>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81" name="Freeform 864"/>
            <p:cNvSpPr>
              <a:spLocks/>
            </p:cNvSpPr>
            <p:nvPr/>
          </p:nvSpPr>
          <p:spPr bwMode="auto">
            <a:xfrm>
              <a:off x="2889987" y="1729401"/>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82" name="Freeform 865"/>
            <p:cNvSpPr>
              <a:spLocks/>
            </p:cNvSpPr>
            <p:nvPr/>
          </p:nvSpPr>
          <p:spPr bwMode="auto">
            <a:xfrm>
              <a:off x="2889987" y="1729401"/>
              <a:ext cx="38419" cy="38038"/>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83" name="Freeform 866"/>
            <p:cNvSpPr>
              <a:spLocks/>
            </p:cNvSpPr>
            <p:nvPr/>
          </p:nvSpPr>
          <p:spPr bwMode="auto">
            <a:xfrm>
              <a:off x="2917022"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84" name="Freeform 867"/>
            <p:cNvSpPr>
              <a:spLocks/>
            </p:cNvSpPr>
            <p:nvPr/>
          </p:nvSpPr>
          <p:spPr bwMode="auto">
            <a:xfrm>
              <a:off x="2917022"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85" name="Freeform 868"/>
            <p:cNvSpPr>
              <a:spLocks/>
            </p:cNvSpPr>
            <p:nvPr/>
          </p:nvSpPr>
          <p:spPr bwMode="auto">
            <a:xfrm>
              <a:off x="2944057"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86" name="Freeform 869"/>
            <p:cNvSpPr>
              <a:spLocks/>
            </p:cNvSpPr>
            <p:nvPr/>
          </p:nvSpPr>
          <p:spPr bwMode="auto">
            <a:xfrm>
              <a:off x="2944057"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87" name="Freeform 870"/>
            <p:cNvSpPr>
              <a:spLocks/>
            </p:cNvSpPr>
            <p:nvPr/>
          </p:nvSpPr>
          <p:spPr bwMode="auto">
            <a:xfrm>
              <a:off x="2971093" y="1729401"/>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88" name="Freeform 871"/>
            <p:cNvSpPr>
              <a:spLocks/>
            </p:cNvSpPr>
            <p:nvPr/>
          </p:nvSpPr>
          <p:spPr bwMode="auto">
            <a:xfrm>
              <a:off x="2971093" y="1729401"/>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89" name="Freeform 872"/>
            <p:cNvSpPr>
              <a:spLocks/>
            </p:cNvSpPr>
            <p:nvPr/>
          </p:nvSpPr>
          <p:spPr bwMode="auto">
            <a:xfrm>
              <a:off x="2998128"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90" name="Freeform 873"/>
            <p:cNvSpPr>
              <a:spLocks/>
            </p:cNvSpPr>
            <p:nvPr/>
          </p:nvSpPr>
          <p:spPr bwMode="auto">
            <a:xfrm>
              <a:off x="2998128"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91" name="Freeform 874"/>
            <p:cNvSpPr>
              <a:spLocks/>
            </p:cNvSpPr>
            <p:nvPr/>
          </p:nvSpPr>
          <p:spPr bwMode="auto">
            <a:xfrm>
              <a:off x="3025164"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92" name="Freeform 875"/>
            <p:cNvSpPr>
              <a:spLocks/>
            </p:cNvSpPr>
            <p:nvPr/>
          </p:nvSpPr>
          <p:spPr bwMode="auto">
            <a:xfrm>
              <a:off x="3025164" y="1729401"/>
              <a:ext cx="36996" cy="38038"/>
            </a:xfrm>
            <a:custGeom>
              <a:avLst/>
              <a:gdLst>
                <a:gd name="T0" fmla="*/ 13 w 26"/>
                <a:gd name="T1" fmla="*/ 0 h 27"/>
                <a:gd name="T2" fmla="*/ 26 w 26"/>
                <a:gd name="T3" fmla="*/ 27 h 27"/>
                <a:gd name="T4" fmla="*/ 0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26"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93" name="Freeform 876"/>
            <p:cNvSpPr>
              <a:spLocks/>
            </p:cNvSpPr>
            <p:nvPr/>
          </p:nvSpPr>
          <p:spPr bwMode="auto">
            <a:xfrm>
              <a:off x="3052199" y="1729401"/>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94" name="Freeform 877"/>
            <p:cNvSpPr>
              <a:spLocks/>
            </p:cNvSpPr>
            <p:nvPr/>
          </p:nvSpPr>
          <p:spPr bwMode="auto">
            <a:xfrm>
              <a:off x="3052199" y="1729401"/>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95" name="Freeform 878"/>
            <p:cNvSpPr>
              <a:spLocks/>
            </p:cNvSpPr>
            <p:nvPr/>
          </p:nvSpPr>
          <p:spPr bwMode="auto">
            <a:xfrm>
              <a:off x="3079234" y="1727992"/>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796" name="Freeform 879"/>
            <p:cNvSpPr>
              <a:spLocks/>
            </p:cNvSpPr>
            <p:nvPr/>
          </p:nvSpPr>
          <p:spPr bwMode="auto">
            <a:xfrm>
              <a:off x="3079234" y="1727992"/>
              <a:ext cx="38419" cy="38038"/>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97" name="Freeform 880"/>
            <p:cNvSpPr>
              <a:spLocks/>
            </p:cNvSpPr>
            <p:nvPr/>
          </p:nvSpPr>
          <p:spPr bwMode="auto">
            <a:xfrm>
              <a:off x="1206678" y="1739263"/>
              <a:ext cx="1891054" cy="967863"/>
            </a:xfrm>
            <a:custGeom>
              <a:avLst/>
              <a:gdLst>
                <a:gd name="T0" fmla="*/ 0 w 1329"/>
                <a:gd name="T1" fmla="*/ 687 h 687"/>
                <a:gd name="T2" fmla="*/ 38 w 1329"/>
                <a:gd name="T3" fmla="*/ 687 h 687"/>
                <a:gd name="T4" fmla="*/ 57 w 1329"/>
                <a:gd name="T5" fmla="*/ 687 h 687"/>
                <a:gd name="T6" fmla="*/ 95 w 1329"/>
                <a:gd name="T7" fmla="*/ 686 h 687"/>
                <a:gd name="T8" fmla="*/ 114 w 1329"/>
                <a:gd name="T9" fmla="*/ 685 h 687"/>
                <a:gd name="T10" fmla="*/ 151 w 1329"/>
                <a:gd name="T11" fmla="*/ 680 h 687"/>
                <a:gd name="T12" fmla="*/ 171 w 1329"/>
                <a:gd name="T13" fmla="*/ 675 h 687"/>
                <a:gd name="T14" fmla="*/ 208 w 1329"/>
                <a:gd name="T15" fmla="*/ 649 h 687"/>
                <a:gd name="T16" fmla="*/ 228 w 1329"/>
                <a:gd name="T17" fmla="*/ 622 h 687"/>
                <a:gd name="T18" fmla="*/ 266 w 1329"/>
                <a:gd name="T19" fmla="*/ 522 h 687"/>
                <a:gd name="T20" fmla="*/ 284 w 1329"/>
                <a:gd name="T21" fmla="*/ 450 h 687"/>
                <a:gd name="T22" fmla="*/ 323 w 1329"/>
                <a:gd name="T23" fmla="*/ 284 h 687"/>
                <a:gd name="T24" fmla="*/ 341 w 1329"/>
                <a:gd name="T25" fmla="*/ 207 h 687"/>
                <a:gd name="T26" fmla="*/ 380 w 1329"/>
                <a:gd name="T27" fmla="*/ 90 h 687"/>
                <a:gd name="T28" fmla="*/ 399 w 1329"/>
                <a:gd name="T29" fmla="*/ 53 h 687"/>
                <a:gd name="T30" fmla="*/ 437 w 1329"/>
                <a:gd name="T31" fmla="*/ 14 h 687"/>
                <a:gd name="T32" fmla="*/ 456 w 1329"/>
                <a:gd name="T33" fmla="*/ 6 h 687"/>
                <a:gd name="T34" fmla="*/ 493 w 1329"/>
                <a:gd name="T35" fmla="*/ 0 h 687"/>
                <a:gd name="T36" fmla="*/ 513 w 1329"/>
                <a:gd name="T37" fmla="*/ 0 h 687"/>
                <a:gd name="T38" fmla="*/ 550 w 1329"/>
                <a:gd name="T39" fmla="*/ 3 h 687"/>
                <a:gd name="T40" fmla="*/ 569 w 1329"/>
                <a:gd name="T41" fmla="*/ 5 h 687"/>
                <a:gd name="T42" fmla="*/ 607 w 1329"/>
                <a:gd name="T43" fmla="*/ 7 h 687"/>
                <a:gd name="T44" fmla="*/ 626 w 1329"/>
                <a:gd name="T45" fmla="*/ 7 h 687"/>
                <a:gd name="T46" fmla="*/ 665 w 1329"/>
                <a:gd name="T47" fmla="*/ 7 h 687"/>
                <a:gd name="T48" fmla="*/ 683 w 1329"/>
                <a:gd name="T49" fmla="*/ 7 h 687"/>
                <a:gd name="T50" fmla="*/ 722 w 1329"/>
                <a:gd name="T51" fmla="*/ 6 h 687"/>
                <a:gd name="T52" fmla="*/ 740 w 1329"/>
                <a:gd name="T53" fmla="*/ 6 h 687"/>
                <a:gd name="T54" fmla="*/ 779 w 1329"/>
                <a:gd name="T55" fmla="*/ 6 h 687"/>
                <a:gd name="T56" fmla="*/ 798 w 1329"/>
                <a:gd name="T57" fmla="*/ 6 h 687"/>
                <a:gd name="T58" fmla="*/ 835 w 1329"/>
                <a:gd name="T59" fmla="*/ 6 h 687"/>
                <a:gd name="T60" fmla="*/ 855 w 1329"/>
                <a:gd name="T61" fmla="*/ 6 h 687"/>
                <a:gd name="T62" fmla="*/ 892 w 1329"/>
                <a:gd name="T63" fmla="*/ 6 h 687"/>
                <a:gd name="T64" fmla="*/ 911 w 1329"/>
                <a:gd name="T65" fmla="*/ 6 h 687"/>
                <a:gd name="T66" fmla="*/ 949 w 1329"/>
                <a:gd name="T67" fmla="*/ 5 h 687"/>
                <a:gd name="T68" fmla="*/ 968 w 1329"/>
                <a:gd name="T69" fmla="*/ 5 h 687"/>
                <a:gd name="T70" fmla="*/ 1006 w 1329"/>
                <a:gd name="T71" fmla="*/ 5 h 687"/>
                <a:gd name="T72" fmla="*/ 1025 w 1329"/>
                <a:gd name="T73" fmla="*/ 5 h 687"/>
                <a:gd name="T74" fmla="*/ 1064 w 1329"/>
                <a:gd name="T75" fmla="*/ 5 h 687"/>
                <a:gd name="T76" fmla="*/ 1082 w 1329"/>
                <a:gd name="T77" fmla="*/ 5 h 687"/>
                <a:gd name="T78" fmla="*/ 1120 w 1329"/>
                <a:gd name="T79" fmla="*/ 5 h 687"/>
                <a:gd name="T80" fmla="*/ 1139 w 1329"/>
                <a:gd name="T81" fmla="*/ 6 h 687"/>
                <a:gd name="T82" fmla="*/ 1177 w 1329"/>
                <a:gd name="T83" fmla="*/ 6 h 687"/>
                <a:gd name="T84" fmla="*/ 1197 w 1329"/>
                <a:gd name="T85" fmla="*/ 6 h 687"/>
                <a:gd name="T86" fmla="*/ 1234 w 1329"/>
                <a:gd name="T87" fmla="*/ 6 h 687"/>
                <a:gd name="T88" fmla="*/ 1253 w 1329"/>
                <a:gd name="T89" fmla="*/ 6 h 687"/>
                <a:gd name="T90" fmla="*/ 1291 w 1329"/>
                <a:gd name="T91" fmla="*/ 5 h 687"/>
                <a:gd name="T92" fmla="*/ 1310 w 1329"/>
                <a:gd name="T93" fmla="*/ 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9" h="687">
                  <a:moveTo>
                    <a:pt x="0" y="687"/>
                  </a:moveTo>
                  <a:lnTo>
                    <a:pt x="0" y="687"/>
                  </a:lnTo>
                  <a:lnTo>
                    <a:pt x="0" y="687"/>
                  </a:lnTo>
                  <a:lnTo>
                    <a:pt x="19" y="687"/>
                  </a:lnTo>
                  <a:lnTo>
                    <a:pt x="19" y="687"/>
                  </a:lnTo>
                  <a:lnTo>
                    <a:pt x="38" y="687"/>
                  </a:lnTo>
                  <a:lnTo>
                    <a:pt x="38" y="687"/>
                  </a:lnTo>
                  <a:lnTo>
                    <a:pt x="57" y="687"/>
                  </a:lnTo>
                  <a:lnTo>
                    <a:pt x="57" y="687"/>
                  </a:lnTo>
                  <a:lnTo>
                    <a:pt x="75" y="687"/>
                  </a:lnTo>
                  <a:lnTo>
                    <a:pt x="75" y="687"/>
                  </a:lnTo>
                  <a:lnTo>
                    <a:pt x="95" y="686"/>
                  </a:lnTo>
                  <a:lnTo>
                    <a:pt x="95" y="686"/>
                  </a:lnTo>
                  <a:lnTo>
                    <a:pt x="114" y="685"/>
                  </a:lnTo>
                  <a:lnTo>
                    <a:pt x="114" y="685"/>
                  </a:lnTo>
                  <a:lnTo>
                    <a:pt x="133" y="684"/>
                  </a:lnTo>
                  <a:lnTo>
                    <a:pt x="133" y="684"/>
                  </a:lnTo>
                  <a:lnTo>
                    <a:pt x="151" y="680"/>
                  </a:lnTo>
                  <a:lnTo>
                    <a:pt x="151" y="680"/>
                  </a:lnTo>
                  <a:lnTo>
                    <a:pt x="171" y="675"/>
                  </a:lnTo>
                  <a:lnTo>
                    <a:pt x="171" y="675"/>
                  </a:lnTo>
                  <a:lnTo>
                    <a:pt x="190" y="665"/>
                  </a:lnTo>
                  <a:lnTo>
                    <a:pt x="190" y="665"/>
                  </a:lnTo>
                  <a:lnTo>
                    <a:pt x="208" y="649"/>
                  </a:lnTo>
                  <a:lnTo>
                    <a:pt x="208" y="649"/>
                  </a:lnTo>
                  <a:lnTo>
                    <a:pt x="228" y="622"/>
                  </a:lnTo>
                  <a:lnTo>
                    <a:pt x="228" y="622"/>
                  </a:lnTo>
                  <a:lnTo>
                    <a:pt x="247" y="580"/>
                  </a:lnTo>
                  <a:lnTo>
                    <a:pt x="247" y="580"/>
                  </a:lnTo>
                  <a:lnTo>
                    <a:pt x="266" y="522"/>
                  </a:lnTo>
                  <a:lnTo>
                    <a:pt x="266" y="522"/>
                  </a:lnTo>
                  <a:lnTo>
                    <a:pt x="284" y="450"/>
                  </a:lnTo>
                  <a:lnTo>
                    <a:pt x="284" y="450"/>
                  </a:lnTo>
                  <a:lnTo>
                    <a:pt x="304" y="368"/>
                  </a:lnTo>
                  <a:lnTo>
                    <a:pt x="304" y="368"/>
                  </a:lnTo>
                  <a:lnTo>
                    <a:pt x="323" y="284"/>
                  </a:lnTo>
                  <a:lnTo>
                    <a:pt x="323" y="284"/>
                  </a:lnTo>
                  <a:lnTo>
                    <a:pt x="341" y="207"/>
                  </a:lnTo>
                  <a:lnTo>
                    <a:pt x="341" y="207"/>
                  </a:lnTo>
                  <a:lnTo>
                    <a:pt x="360" y="141"/>
                  </a:lnTo>
                  <a:lnTo>
                    <a:pt x="360" y="141"/>
                  </a:lnTo>
                  <a:lnTo>
                    <a:pt x="380" y="90"/>
                  </a:lnTo>
                  <a:lnTo>
                    <a:pt x="380" y="90"/>
                  </a:lnTo>
                  <a:lnTo>
                    <a:pt x="399" y="53"/>
                  </a:lnTo>
                  <a:lnTo>
                    <a:pt x="399" y="53"/>
                  </a:lnTo>
                  <a:lnTo>
                    <a:pt x="417" y="28"/>
                  </a:lnTo>
                  <a:lnTo>
                    <a:pt x="417" y="28"/>
                  </a:lnTo>
                  <a:lnTo>
                    <a:pt x="437" y="14"/>
                  </a:lnTo>
                  <a:lnTo>
                    <a:pt x="437" y="14"/>
                  </a:lnTo>
                  <a:lnTo>
                    <a:pt x="456" y="6"/>
                  </a:lnTo>
                  <a:lnTo>
                    <a:pt x="456" y="6"/>
                  </a:lnTo>
                  <a:lnTo>
                    <a:pt x="474" y="1"/>
                  </a:lnTo>
                  <a:lnTo>
                    <a:pt x="474" y="1"/>
                  </a:lnTo>
                  <a:lnTo>
                    <a:pt x="493" y="0"/>
                  </a:lnTo>
                  <a:lnTo>
                    <a:pt x="493" y="0"/>
                  </a:lnTo>
                  <a:lnTo>
                    <a:pt x="513" y="0"/>
                  </a:lnTo>
                  <a:lnTo>
                    <a:pt x="513" y="0"/>
                  </a:lnTo>
                  <a:lnTo>
                    <a:pt x="532" y="1"/>
                  </a:lnTo>
                  <a:lnTo>
                    <a:pt x="532" y="1"/>
                  </a:lnTo>
                  <a:lnTo>
                    <a:pt x="550" y="3"/>
                  </a:lnTo>
                  <a:lnTo>
                    <a:pt x="550" y="3"/>
                  </a:lnTo>
                  <a:lnTo>
                    <a:pt x="569" y="5"/>
                  </a:lnTo>
                  <a:lnTo>
                    <a:pt x="569" y="5"/>
                  </a:lnTo>
                  <a:lnTo>
                    <a:pt x="589" y="6"/>
                  </a:lnTo>
                  <a:lnTo>
                    <a:pt x="589" y="6"/>
                  </a:lnTo>
                  <a:lnTo>
                    <a:pt x="607" y="7"/>
                  </a:lnTo>
                  <a:lnTo>
                    <a:pt x="607" y="7"/>
                  </a:lnTo>
                  <a:lnTo>
                    <a:pt x="626" y="7"/>
                  </a:lnTo>
                  <a:lnTo>
                    <a:pt x="626" y="7"/>
                  </a:lnTo>
                  <a:lnTo>
                    <a:pt x="646" y="7"/>
                  </a:lnTo>
                  <a:lnTo>
                    <a:pt x="646" y="7"/>
                  </a:lnTo>
                  <a:lnTo>
                    <a:pt x="665" y="7"/>
                  </a:lnTo>
                  <a:lnTo>
                    <a:pt x="665" y="7"/>
                  </a:lnTo>
                  <a:lnTo>
                    <a:pt x="683" y="7"/>
                  </a:lnTo>
                  <a:lnTo>
                    <a:pt x="683" y="7"/>
                  </a:lnTo>
                  <a:lnTo>
                    <a:pt x="702" y="7"/>
                  </a:lnTo>
                  <a:lnTo>
                    <a:pt x="702" y="7"/>
                  </a:lnTo>
                  <a:lnTo>
                    <a:pt x="722" y="6"/>
                  </a:lnTo>
                  <a:lnTo>
                    <a:pt x="722" y="6"/>
                  </a:lnTo>
                  <a:lnTo>
                    <a:pt x="740" y="6"/>
                  </a:lnTo>
                  <a:lnTo>
                    <a:pt x="740" y="6"/>
                  </a:lnTo>
                  <a:lnTo>
                    <a:pt x="759" y="6"/>
                  </a:lnTo>
                  <a:lnTo>
                    <a:pt x="759" y="6"/>
                  </a:lnTo>
                  <a:lnTo>
                    <a:pt x="779" y="6"/>
                  </a:lnTo>
                  <a:lnTo>
                    <a:pt x="779" y="6"/>
                  </a:lnTo>
                  <a:lnTo>
                    <a:pt x="798" y="6"/>
                  </a:lnTo>
                  <a:lnTo>
                    <a:pt x="798" y="6"/>
                  </a:lnTo>
                  <a:lnTo>
                    <a:pt x="816" y="6"/>
                  </a:lnTo>
                  <a:lnTo>
                    <a:pt x="816" y="6"/>
                  </a:lnTo>
                  <a:lnTo>
                    <a:pt x="835" y="6"/>
                  </a:lnTo>
                  <a:lnTo>
                    <a:pt x="835" y="6"/>
                  </a:lnTo>
                  <a:lnTo>
                    <a:pt x="855" y="6"/>
                  </a:lnTo>
                  <a:lnTo>
                    <a:pt x="855" y="6"/>
                  </a:lnTo>
                  <a:lnTo>
                    <a:pt x="873" y="6"/>
                  </a:lnTo>
                  <a:lnTo>
                    <a:pt x="873" y="6"/>
                  </a:lnTo>
                  <a:lnTo>
                    <a:pt x="892" y="6"/>
                  </a:lnTo>
                  <a:lnTo>
                    <a:pt x="892" y="6"/>
                  </a:lnTo>
                  <a:lnTo>
                    <a:pt x="911" y="6"/>
                  </a:lnTo>
                  <a:lnTo>
                    <a:pt x="911" y="6"/>
                  </a:lnTo>
                  <a:lnTo>
                    <a:pt x="931" y="5"/>
                  </a:lnTo>
                  <a:lnTo>
                    <a:pt x="931" y="5"/>
                  </a:lnTo>
                  <a:lnTo>
                    <a:pt x="949" y="5"/>
                  </a:lnTo>
                  <a:lnTo>
                    <a:pt x="949" y="5"/>
                  </a:lnTo>
                  <a:lnTo>
                    <a:pt x="968" y="5"/>
                  </a:lnTo>
                  <a:lnTo>
                    <a:pt x="968" y="5"/>
                  </a:lnTo>
                  <a:lnTo>
                    <a:pt x="988" y="5"/>
                  </a:lnTo>
                  <a:lnTo>
                    <a:pt x="988" y="5"/>
                  </a:lnTo>
                  <a:lnTo>
                    <a:pt x="1006" y="5"/>
                  </a:lnTo>
                  <a:lnTo>
                    <a:pt x="1006" y="5"/>
                  </a:lnTo>
                  <a:lnTo>
                    <a:pt x="1025" y="5"/>
                  </a:lnTo>
                  <a:lnTo>
                    <a:pt x="1025" y="5"/>
                  </a:lnTo>
                  <a:lnTo>
                    <a:pt x="1044" y="5"/>
                  </a:lnTo>
                  <a:lnTo>
                    <a:pt x="1044" y="5"/>
                  </a:lnTo>
                  <a:lnTo>
                    <a:pt x="1064" y="5"/>
                  </a:lnTo>
                  <a:lnTo>
                    <a:pt x="1064" y="5"/>
                  </a:lnTo>
                  <a:lnTo>
                    <a:pt x="1082" y="5"/>
                  </a:lnTo>
                  <a:lnTo>
                    <a:pt x="1082" y="5"/>
                  </a:lnTo>
                  <a:lnTo>
                    <a:pt x="1101" y="5"/>
                  </a:lnTo>
                  <a:lnTo>
                    <a:pt x="1101" y="5"/>
                  </a:lnTo>
                  <a:lnTo>
                    <a:pt x="1120" y="5"/>
                  </a:lnTo>
                  <a:lnTo>
                    <a:pt x="1120" y="5"/>
                  </a:lnTo>
                  <a:lnTo>
                    <a:pt x="1139" y="6"/>
                  </a:lnTo>
                  <a:lnTo>
                    <a:pt x="1139" y="6"/>
                  </a:lnTo>
                  <a:lnTo>
                    <a:pt x="1158" y="6"/>
                  </a:lnTo>
                  <a:lnTo>
                    <a:pt x="1158" y="6"/>
                  </a:lnTo>
                  <a:lnTo>
                    <a:pt x="1177" y="6"/>
                  </a:lnTo>
                  <a:lnTo>
                    <a:pt x="1177" y="6"/>
                  </a:lnTo>
                  <a:lnTo>
                    <a:pt x="1197" y="6"/>
                  </a:lnTo>
                  <a:lnTo>
                    <a:pt x="1197" y="6"/>
                  </a:lnTo>
                  <a:lnTo>
                    <a:pt x="1215" y="6"/>
                  </a:lnTo>
                  <a:lnTo>
                    <a:pt x="1215" y="6"/>
                  </a:lnTo>
                  <a:lnTo>
                    <a:pt x="1234" y="6"/>
                  </a:lnTo>
                  <a:lnTo>
                    <a:pt x="1234" y="6"/>
                  </a:lnTo>
                  <a:lnTo>
                    <a:pt x="1253" y="6"/>
                  </a:lnTo>
                  <a:lnTo>
                    <a:pt x="1253" y="6"/>
                  </a:lnTo>
                  <a:lnTo>
                    <a:pt x="1272" y="6"/>
                  </a:lnTo>
                  <a:lnTo>
                    <a:pt x="1272" y="6"/>
                  </a:lnTo>
                  <a:lnTo>
                    <a:pt x="1291" y="5"/>
                  </a:lnTo>
                  <a:lnTo>
                    <a:pt x="1291" y="5"/>
                  </a:lnTo>
                  <a:lnTo>
                    <a:pt x="1310" y="5"/>
                  </a:lnTo>
                  <a:lnTo>
                    <a:pt x="1310" y="5"/>
                  </a:lnTo>
                  <a:lnTo>
                    <a:pt x="1329" y="5"/>
                  </a:lnTo>
                </a:path>
              </a:pathLst>
            </a:custGeom>
            <a:noFill/>
            <a:ln w="63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98" name="Oval 881"/>
            <p:cNvSpPr>
              <a:spLocks noChangeArrowheads="1"/>
            </p:cNvSpPr>
            <p:nvPr/>
          </p:nvSpPr>
          <p:spPr bwMode="auto">
            <a:xfrm>
              <a:off x="1188180" y="2688811"/>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99" name="Oval 882"/>
            <p:cNvSpPr>
              <a:spLocks noChangeArrowheads="1"/>
            </p:cNvSpPr>
            <p:nvPr/>
          </p:nvSpPr>
          <p:spPr bwMode="auto">
            <a:xfrm>
              <a:off x="1188180" y="2688811"/>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00" name="Oval 883"/>
            <p:cNvSpPr>
              <a:spLocks noChangeArrowheads="1"/>
            </p:cNvSpPr>
            <p:nvPr/>
          </p:nvSpPr>
          <p:spPr bwMode="auto">
            <a:xfrm>
              <a:off x="1213792" y="2688811"/>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01" name="Oval 884"/>
            <p:cNvSpPr>
              <a:spLocks noChangeArrowheads="1"/>
            </p:cNvSpPr>
            <p:nvPr/>
          </p:nvSpPr>
          <p:spPr bwMode="auto">
            <a:xfrm>
              <a:off x="1213792" y="2688811"/>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02" name="Oval 885"/>
            <p:cNvSpPr>
              <a:spLocks noChangeArrowheads="1"/>
            </p:cNvSpPr>
            <p:nvPr/>
          </p:nvSpPr>
          <p:spPr bwMode="auto">
            <a:xfrm>
              <a:off x="1240828" y="2688811"/>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03" name="Oval 886"/>
            <p:cNvSpPr>
              <a:spLocks noChangeArrowheads="1"/>
            </p:cNvSpPr>
            <p:nvPr/>
          </p:nvSpPr>
          <p:spPr bwMode="auto">
            <a:xfrm>
              <a:off x="1240828" y="2688811"/>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04" name="Oval 887"/>
            <p:cNvSpPr>
              <a:spLocks noChangeArrowheads="1"/>
            </p:cNvSpPr>
            <p:nvPr/>
          </p:nvSpPr>
          <p:spPr bwMode="auto">
            <a:xfrm>
              <a:off x="1269286" y="2688811"/>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05" name="Oval 888"/>
            <p:cNvSpPr>
              <a:spLocks noChangeArrowheads="1"/>
            </p:cNvSpPr>
            <p:nvPr/>
          </p:nvSpPr>
          <p:spPr bwMode="auto">
            <a:xfrm>
              <a:off x="1269286" y="2688811"/>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06" name="Oval 889"/>
            <p:cNvSpPr>
              <a:spLocks noChangeArrowheads="1"/>
            </p:cNvSpPr>
            <p:nvPr/>
          </p:nvSpPr>
          <p:spPr bwMode="auto">
            <a:xfrm>
              <a:off x="1294899" y="2688811"/>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07" name="Oval 890"/>
            <p:cNvSpPr>
              <a:spLocks noChangeArrowheads="1"/>
            </p:cNvSpPr>
            <p:nvPr/>
          </p:nvSpPr>
          <p:spPr bwMode="auto">
            <a:xfrm>
              <a:off x="1294899" y="2688811"/>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08" name="Oval 891"/>
            <p:cNvSpPr>
              <a:spLocks noChangeArrowheads="1"/>
            </p:cNvSpPr>
            <p:nvPr/>
          </p:nvSpPr>
          <p:spPr bwMode="auto">
            <a:xfrm>
              <a:off x="1321934" y="268740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09" name="Oval 892"/>
            <p:cNvSpPr>
              <a:spLocks noChangeArrowheads="1"/>
            </p:cNvSpPr>
            <p:nvPr/>
          </p:nvSpPr>
          <p:spPr bwMode="auto">
            <a:xfrm>
              <a:off x="1321934" y="268740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10" name="Oval 893"/>
            <p:cNvSpPr>
              <a:spLocks noChangeArrowheads="1"/>
            </p:cNvSpPr>
            <p:nvPr/>
          </p:nvSpPr>
          <p:spPr bwMode="auto">
            <a:xfrm>
              <a:off x="1350392" y="2685993"/>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11" name="Oval 894"/>
            <p:cNvSpPr>
              <a:spLocks noChangeArrowheads="1"/>
            </p:cNvSpPr>
            <p:nvPr/>
          </p:nvSpPr>
          <p:spPr bwMode="auto">
            <a:xfrm>
              <a:off x="1350392" y="2685993"/>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12" name="Oval 895"/>
            <p:cNvSpPr>
              <a:spLocks noChangeArrowheads="1"/>
            </p:cNvSpPr>
            <p:nvPr/>
          </p:nvSpPr>
          <p:spPr bwMode="auto">
            <a:xfrm>
              <a:off x="1377428" y="2684584"/>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13" name="Oval 896"/>
            <p:cNvSpPr>
              <a:spLocks noChangeArrowheads="1"/>
            </p:cNvSpPr>
            <p:nvPr/>
          </p:nvSpPr>
          <p:spPr bwMode="auto">
            <a:xfrm>
              <a:off x="1377428" y="2684584"/>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14" name="Oval 897"/>
            <p:cNvSpPr>
              <a:spLocks noChangeArrowheads="1"/>
            </p:cNvSpPr>
            <p:nvPr/>
          </p:nvSpPr>
          <p:spPr bwMode="auto">
            <a:xfrm>
              <a:off x="1403040" y="2678949"/>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15" name="Oval 898"/>
            <p:cNvSpPr>
              <a:spLocks noChangeArrowheads="1"/>
            </p:cNvSpPr>
            <p:nvPr/>
          </p:nvSpPr>
          <p:spPr bwMode="auto">
            <a:xfrm>
              <a:off x="1403040" y="2678949"/>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16" name="Oval 899"/>
            <p:cNvSpPr>
              <a:spLocks noChangeArrowheads="1"/>
            </p:cNvSpPr>
            <p:nvPr/>
          </p:nvSpPr>
          <p:spPr bwMode="auto">
            <a:xfrm>
              <a:off x="1430076" y="2671905"/>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17" name="Oval 900"/>
            <p:cNvSpPr>
              <a:spLocks noChangeArrowheads="1"/>
            </p:cNvSpPr>
            <p:nvPr/>
          </p:nvSpPr>
          <p:spPr bwMode="auto">
            <a:xfrm>
              <a:off x="1430076" y="2671905"/>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18" name="Oval 901"/>
            <p:cNvSpPr>
              <a:spLocks noChangeArrowheads="1"/>
            </p:cNvSpPr>
            <p:nvPr/>
          </p:nvSpPr>
          <p:spPr bwMode="auto">
            <a:xfrm>
              <a:off x="1458534" y="2657816"/>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19" name="Oval 902"/>
            <p:cNvSpPr>
              <a:spLocks noChangeArrowheads="1"/>
            </p:cNvSpPr>
            <p:nvPr/>
          </p:nvSpPr>
          <p:spPr bwMode="auto">
            <a:xfrm>
              <a:off x="1458534" y="2657816"/>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20" name="Oval 903"/>
            <p:cNvSpPr>
              <a:spLocks noChangeArrowheads="1"/>
            </p:cNvSpPr>
            <p:nvPr/>
          </p:nvSpPr>
          <p:spPr bwMode="auto">
            <a:xfrm>
              <a:off x="1484146" y="2635275"/>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21" name="Oval 904"/>
            <p:cNvSpPr>
              <a:spLocks noChangeArrowheads="1"/>
            </p:cNvSpPr>
            <p:nvPr/>
          </p:nvSpPr>
          <p:spPr bwMode="auto">
            <a:xfrm>
              <a:off x="1484146" y="2635275"/>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22" name="Oval 905"/>
            <p:cNvSpPr>
              <a:spLocks noChangeArrowheads="1"/>
            </p:cNvSpPr>
            <p:nvPr/>
          </p:nvSpPr>
          <p:spPr bwMode="auto">
            <a:xfrm>
              <a:off x="1511182" y="2597237"/>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23" name="Oval 906"/>
            <p:cNvSpPr>
              <a:spLocks noChangeArrowheads="1"/>
            </p:cNvSpPr>
            <p:nvPr/>
          </p:nvSpPr>
          <p:spPr bwMode="auto">
            <a:xfrm>
              <a:off x="1511182" y="2597237"/>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24" name="Oval 907"/>
            <p:cNvSpPr>
              <a:spLocks noChangeArrowheads="1"/>
            </p:cNvSpPr>
            <p:nvPr/>
          </p:nvSpPr>
          <p:spPr bwMode="auto">
            <a:xfrm>
              <a:off x="1538217" y="2538066"/>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25" name="Oval 908"/>
            <p:cNvSpPr>
              <a:spLocks noChangeArrowheads="1"/>
            </p:cNvSpPr>
            <p:nvPr/>
          </p:nvSpPr>
          <p:spPr bwMode="auto">
            <a:xfrm>
              <a:off x="1538217" y="2538066"/>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26" name="Oval 909"/>
            <p:cNvSpPr>
              <a:spLocks noChangeArrowheads="1"/>
            </p:cNvSpPr>
            <p:nvPr/>
          </p:nvSpPr>
          <p:spPr bwMode="auto">
            <a:xfrm>
              <a:off x="1566675" y="2456354"/>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27" name="Oval 910"/>
            <p:cNvSpPr>
              <a:spLocks noChangeArrowheads="1"/>
            </p:cNvSpPr>
            <p:nvPr/>
          </p:nvSpPr>
          <p:spPr bwMode="auto">
            <a:xfrm>
              <a:off x="1566675" y="2456354"/>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28" name="Oval 911"/>
            <p:cNvSpPr>
              <a:spLocks noChangeArrowheads="1"/>
            </p:cNvSpPr>
            <p:nvPr/>
          </p:nvSpPr>
          <p:spPr bwMode="auto">
            <a:xfrm>
              <a:off x="1592288" y="2353510"/>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29" name="Oval 912"/>
            <p:cNvSpPr>
              <a:spLocks noChangeArrowheads="1"/>
            </p:cNvSpPr>
            <p:nvPr/>
          </p:nvSpPr>
          <p:spPr bwMode="auto">
            <a:xfrm>
              <a:off x="1592288" y="2353510"/>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30" name="Oval 913"/>
            <p:cNvSpPr>
              <a:spLocks noChangeArrowheads="1"/>
            </p:cNvSpPr>
            <p:nvPr/>
          </p:nvSpPr>
          <p:spPr bwMode="auto">
            <a:xfrm>
              <a:off x="1619323" y="2237987"/>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31" name="Oval 914"/>
            <p:cNvSpPr>
              <a:spLocks noChangeArrowheads="1"/>
            </p:cNvSpPr>
            <p:nvPr/>
          </p:nvSpPr>
          <p:spPr bwMode="auto">
            <a:xfrm>
              <a:off x="1619323" y="2237987"/>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32" name="Oval 915"/>
            <p:cNvSpPr>
              <a:spLocks noChangeArrowheads="1"/>
            </p:cNvSpPr>
            <p:nvPr/>
          </p:nvSpPr>
          <p:spPr bwMode="auto">
            <a:xfrm>
              <a:off x="1647782" y="2121054"/>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33" name="Oval 916"/>
            <p:cNvSpPr>
              <a:spLocks noChangeArrowheads="1"/>
            </p:cNvSpPr>
            <p:nvPr/>
          </p:nvSpPr>
          <p:spPr bwMode="auto">
            <a:xfrm>
              <a:off x="1647782" y="2121054"/>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34" name="Oval 917"/>
            <p:cNvSpPr>
              <a:spLocks noChangeArrowheads="1"/>
            </p:cNvSpPr>
            <p:nvPr/>
          </p:nvSpPr>
          <p:spPr bwMode="auto">
            <a:xfrm>
              <a:off x="1673394" y="2011166"/>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35" name="Oval 918"/>
            <p:cNvSpPr>
              <a:spLocks noChangeArrowheads="1"/>
            </p:cNvSpPr>
            <p:nvPr/>
          </p:nvSpPr>
          <p:spPr bwMode="auto">
            <a:xfrm>
              <a:off x="1673394" y="2011166"/>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36" name="Oval 919"/>
            <p:cNvSpPr>
              <a:spLocks noChangeArrowheads="1"/>
            </p:cNvSpPr>
            <p:nvPr/>
          </p:nvSpPr>
          <p:spPr bwMode="auto">
            <a:xfrm>
              <a:off x="1700429" y="19195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37" name="Oval 920"/>
            <p:cNvSpPr>
              <a:spLocks noChangeArrowheads="1"/>
            </p:cNvSpPr>
            <p:nvPr/>
          </p:nvSpPr>
          <p:spPr bwMode="auto">
            <a:xfrm>
              <a:off x="1700429" y="19195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38" name="Oval 921"/>
            <p:cNvSpPr>
              <a:spLocks noChangeArrowheads="1"/>
            </p:cNvSpPr>
            <p:nvPr/>
          </p:nvSpPr>
          <p:spPr bwMode="auto">
            <a:xfrm>
              <a:off x="1727465" y="184774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39" name="Oval 922"/>
            <p:cNvSpPr>
              <a:spLocks noChangeArrowheads="1"/>
            </p:cNvSpPr>
            <p:nvPr/>
          </p:nvSpPr>
          <p:spPr bwMode="auto">
            <a:xfrm>
              <a:off x="1727465" y="184774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40" name="Oval 923"/>
            <p:cNvSpPr>
              <a:spLocks noChangeArrowheads="1"/>
            </p:cNvSpPr>
            <p:nvPr/>
          </p:nvSpPr>
          <p:spPr bwMode="auto">
            <a:xfrm>
              <a:off x="1755923" y="1795616"/>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41" name="Oval 924"/>
            <p:cNvSpPr>
              <a:spLocks noChangeArrowheads="1"/>
            </p:cNvSpPr>
            <p:nvPr/>
          </p:nvSpPr>
          <p:spPr bwMode="auto">
            <a:xfrm>
              <a:off x="1755923" y="1795616"/>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42" name="Oval 925"/>
            <p:cNvSpPr>
              <a:spLocks noChangeArrowheads="1"/>
            </p:cNvSpPr>
            <p:nvPr/>
          </p:nvSpPr>
          <p:spPr bwMode="auto">
            <a:xfrm>
              <a:off x="1781536" y="1760395"/>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43" name="Oval 926"/>
            <p:cNvSpPr>
              <a:spLocks noChangeArrowheads="1"/>
            </p:cNvSpPr>
            <p:nvPr/>
          </p:nvSpPr>
          <p:spPr bwMode="auto">
            <a:xfrm>
              <a:off x="1781536" y="1760395"/>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44" name="Oval 927"/>
            <p:cNvSpPr>
              <a:spLocks noChangeArrowheads="1"/>
            </p:cNvSpPr>
            <p:nvPr/>
          </p:nvSpPr>
          <p:spPr bwMode="auto">
            <a:xfrm>
              <a:off x="1808571" y="1739263"/>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45" name="Oval 928"/>
            <p:cNvSpPr>
              <a:spLocks noChangeArrowheads="1"/>
            </p:cNvSpPr>
            <p:nvPr/>
          </p:nvSpPr>
          <p:spPr bwMode="auto">
            <a:xfrm>
              <a:off x="1808571" y="1739263"/>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46" name="Oval 929"/>
            <p:cNvSpPr>
              <a:spLocks noChangeArrowheads="1"/>
            </p:cNvSpPr>
            <p:nvPr/>
          </p:nvSpPr>
          <p:spPr bwMode="auto">
            <a:xfrm>
              <a:off x="1837029" y="1727992"/>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47" name="Oval 930"/>
            <p:cNvSpPr>
              <a:spLocks noChangeArrowheads="1"/>
            </p:cNvSpPr>
            <p:nvPr/>
          </p:nvSpPr>
          <p:spPr bwMode="auto">
            <a:xfrm>
              <a:off x="1835606" y="1727992"/>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48" name="Oval 931"/>
            <p:cNvSpPr>
              <a:spLocks noChangeArrowheads="1"/>
            </p:cNvSpPr>
            <p:nvPr/>
          </p:nvSpPr>
          <p:spPr bwMode="auto">
            <a:xfrm>
              <a:off x="1862642" y="1722357"/>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49" name="Oval 932"/>
            <p:cNvSpPr>
              <a:spLocks noChangeArrowheads="1"/>
            </p:cNvSpPr>
            <p:nvPr/>
          </p:nvSpPr>
          <p:spPr bwMode="auto">
            <a:xfrm>
              <a:off x="1862642" y="1722357"/>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50" name="Oval 933"/>
            <p:cNvSpPr>
              <a:spLocks noChangeArrowheads="1"/>
            </p:cNvSpPr>
            <p:nvPr/>
          </p:nvSpPr>
          <p:spPr bwMode="auto">
            <a:xfrm>
              <a:off x="1889677" y="1719539"/>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51" name="Oval 934"/>
            <p:cNvSpPr>
              <a:spLocks noChangeArrowheads="1"/>
            </p:cNvSpPr>
            <p:nvPr/>
          </p:nvSpPr>
          <p:spPr bwMode="auto">
            <a:xfrm>
              <a:off x="1889677" y="1719539"/>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52" name="Oval 935"/>
            <p:cNvSpPr>
              <a:spLocks noChangeArrowheads="1"/>
            </p:cNvSpPr>
            <p:nvPr/>
          </p:nvSpPr>
          <p:spPr bwMode="auto">
            <a:xfrm>
              <a:off x="1916713" y="1719539"/>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53" name="Oval 936"/>
            <p:cNvSpPr>
              <a:spLocks noChangeArrowheads="1"/>
            </p:cNvSpPr>
            <p:nvPr/>
          </p:nvSpPr>
          <p:spPr bwMode="auto">
            <a:xfrm>
              <a:off x="1916713" y="1719539"/>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54" name="Oval 937"/>
            <p:cNvSpPr>
              <a:spLocks noChangeArrowheads="1"/>
            </p:cNvSpPr>
            <p:nvPr/>
          </p:nvSpPr>
          <p:spPr bwMode="auto">
            <a:xfrm>
              <a:off x="1945171" y="1722357"/>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55" name="Oval 938"/>
            <p:cNvSpPr>
              <a:spLocks noChangeArrowheads="1"/>
            </p:cNvSpPr>
            <p:nvPr/>
          </p:nvSpPr>
          <p:spPr bwMode="auto">
            <a:xfrm>
              <a:off x="1945171" y="1722357"/>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56" name="Oval 939"/>
            <p:cNvSpPr>
              <a:spLocks noChangeArrowheads="1"/>
            </p:cNvSpPr>
            <p:nvPr/>
          </p:nvSpPr>
          <p:spPr bwMode="auto">
            <a:xfrm>
              <a:off x="1970783" y="1725174"/>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57" name="Oval 940"/>
            <p:cNvSpPr>
              <a:spLocks noChangeArrowheads="1"/>
            </p:cNvSpPr>
            <p:nvPr/>
          </p:nvSpPr>
          <p:spPr bwMode="auto">
            <a:xfrm>
              <a:off x="1970783" y="1725174"/>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58" name="Oval 941"/>
            <p:cNvSpPr>
              <a:spLocks noChangeArrowheads="1"/>
            </p:cNvSpPr>
            <p:nvPr/>
          </p:nvSpPr>
          <p:spPr bwMode="auto">
            <a:xfrm>
              <a:off x="1997819"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59" name="Oval 942"/>
            <p:cNvSpPr>
              <a:spLocks noChangeArrowheads="1"/>
            </p:cNvSpPr>
            <p:nvPr/>
          </p:nvSpPr>
          <p:spPr bwMode="auto">
            <a:xfrm>
              <a:off x="1997819"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60" name="Oval 943"/>
            <p:cNvSpPr>
              <a:spLocks noChangeArrowheads="1"/>
            </p:cNvSpPr>
            <p:nvPr/>
          </p:nvSpPr>
          <p:spPr bwMode="auto">
            <a:xfrm>
              <a:off x="2024854" y="1729401"/>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61" name="Oval 944"/>
            <p:cNvSpPr>
              <a:spLocks noChangeArrowheads="1"/>
            </p:cNvSpPr>
            <p:nvPr/>
          </p:nvSpPr>
          <p:spPr bwMode="auto">
            <a:xfrm>
              <a:off x="2024854" y="1729401"/>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62" name="Oval 945"/>
            <p:cNvSpPr>
              <a:spLocks noChangeArrowheads="1"/>
            </p:cNvSpPr>
            <p:nvPr/>
          </p:nvSpPr>
          <p:spPr bwMode="auto">
            <a:xfrm>
              <a:off x="2051890" y="1730810"/>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63" name="Oval 946"/>
            <p:cNvSpPr>
              <a:spLocks noChangeArrowheads="1"/>
            </p:cNvSpPr>
            <p:nvPr/>
          </p:nvSpPr>
          <p:spPr bwMode="auto">
            <a:xfrm>
              <a:off x="2051890" y="1730810"/>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64" name="Oval 947"/>
            <p:cNvSpPr>
              <a:spLocks noChangeArrowheads="1"/>
            </p:cNvSpPr>
            <p:nvPr/>
          </p:nvSpPr>
          <p:spPr bwMode="auto">
            <a:xfrm>
              <a:off x="2078925" y="1730810"/>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65" name="Oval 948"/>
            <p:cNvSpPr>
              <a:spLocks noChangeArrowheads="1"/>
            </p:cNvSpPr>
            <p:nvPr/>
          </p:nvSpPr>
          <p:spPr bwMode="auto">
            <a:xfrm>
              <a:off x="2078925" y="1730810"/>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66" name="Oval 949"/>
            <p:cNvSpPr>
              <a:spLocks noChangeArrowheads="1"/>
            </p:cNvSpPr>
            <p:nvPr/>
          </p:nvSpPr>
          <p:spPr bwMode="auto">
            <a:xfrm>
              <a:off x="2105960" y="1730810"/>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67" name="Oval 950"/>
            <p:cNvSpPr>
              <a:spLocks noChangeArrowheads="1"/>
            </p:cNvSpPr>
            <p:nvPr/>
          </p:nvSpPr>
          <p:spPr bwMode="auto">
            <a:xfrm>
              <a:off x="2105960" y="1730810"/>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68" name="Oval 951"/>
            <p:cNvSpPr>
              <a:spLocks noChangeArrowheads="1"/>
            </p:cNvSpPr>
            <p:nvPr/>
          </p:nvSpPr>
          <p:spPr bwMode="auto">
            <a:xfrm>
              <a:off x="2134419" y="1730810"/>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69" name="Oval 952"/>
            <p:cNvSpPr>
              <a:spLocks noChangeArrowheads="1"/>
            </p:cNvSpPr>
            <p:nvPr/>
          </p:nvSpPr>
          <p:spPr bwMode="auto">
            <a:xfrm>
              <a:off x="2132996" y="1730810"/>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70" name="Oval 953"/>
            <p:cNvSpPr>
              <a:spLocks noChangeArrowheads="1"/>
            </p:cNvSpPr>
            <p:nvPr/>
          </p:nvSpPr>
          <p:spPr bwMode="auto">
            <a:xfrm>
              <a:off x="2160031" y="1730810"/>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71" name="Oval 954"/>
            <p:cNvSpPr>
              <a:spLocks noChangeArrowheads="1"/>
            </p:cNvSpPr>
            <p:nvPr/>
          </p:nvSpPr>
          <p:spPr bwMode="auto">
            <a:xfrm>
              <a:off x="2160031" y="1730810"/>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72" name="Oval 955"/>
            <p:cNvSpPr>
              <a:spLocks noChangeArrowheads="1"/>
            </p:cNvSpPr>
            <p:nvPr/>
          </p:nvSpPr>
          <p:spPr bwMode="auto">
            <a:xfrm>
              <a:off x="2187066" y="1730810"/>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73" name="Oval 956"/>
            <p:cNvSpPr>
              <a:spLocks noChangeArrowheads="1"/>
            </p:cNvSpPr>
            <p:nvPr/>
          </p:nvSpPr>
          <p:spPr bwMode="auto">
            <a:xfrm>
              <a:off x="2187066" y="1730810"/>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74" name="Oval 957"/>
            <p:cNvSpPr>
              <a:spLocks noChangeArrowheads="1"/>
            </p:cNvSpPr>
            <p:nvPr/>
          </p:nvSpPr>
          <p:spPr bwMode="auto">
            <a:xfrm>
              <a:off x="2214102" y="1729401"/>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75" name="Oval 958"/>
            <p:cNvSpPr>
              <a:spLocks noChangeArrowheads="1"/>
            </p:cNvSpPr>
            <p:nvPr/>
          </p:nvSpPr>
          <p:spPr bwMode="auto">
            <a:xfrm>
              <a:off x="2214102" y="1729401"/>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76" name="Oval 959"/>
            <p:cNvSpPr>
              <a:spLocks noChangeArrowheads="1"/>
            </p:cNvSpPr>
            <p:nvPr/>
          </p:nvSpPr>
          <p:spPr bwMode="auto">
            <a:xfrm>
              <a:off x="2241137" y="1729401"/>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77" name="Oval 960"/>
            <p:cNvSpPr>
              <a:spLocks noChangeArrowheads="1"/>
            </p:cNvSpPr>
            <p:nvPr/>
          </p:nvSpPr>
          <p:spPr bwMode="auto">
            <a:xfrm>
              <a:off x="2241137" y="1729401"/>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78" name="Oval 961"/>
            <p:cNvSpPr>
              <a:spLocks noChangeArrowheads="1"/>
            </p:cNvSpPr>
            <p:nvPr/>
          </p:nvSpPr>
          <p:spPr bwMode="auto">
            <a:xfrm>
              <a:off x="2268173" y="1729401"/>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79" name="Oval 962"/>
            <p:cNvSpPr>
              <a:spLocks noChangeArrowheads="1"/>
            </p:cNvSpPr>
            <p:nvPr/>
          </p:nvSpPr>
          <p:spPr bwMode="auto">
            <a:xfrm>
              <a:off x="2268173" y="1729401"/>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80" name="Oval 963"/>
            <p:cNvSpPr>
              <a:spLocks noChangeArrowheads="1"/>
            </p:cNvSpPr>
            <p:nvPr/>
          </p:nvSpPr>
          <p:spPr bwMode="auto">
            <a:xfrm>
              <a:off x="2295208" y="1729401"/>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81" name="Oval 964"/>
            <p:cNvSpPr>
              <a:spLocks noChangeArrowheads="1"/>
            </p:cNvSpPr>
            <p:nvPr/>
          </p:nvSpPr>
          <p:spPr bwMode="auto">
            <a:xfrm>
              <a:off x="2295208" y="1729401"/>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82" name="Oval 965"/>
            <p:cNvSpPr>
              <a:spLocks noChangeArrowheads="1"/>
            </p:cNvSpPr>
            <p:nvPr/>
          </p:nvSpPr>
          <p:spPr bwMode="auto">
            <a:xfrm>
              <a:off x="2322243" y="1729401"/>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83" name="Oval 966"/>
            <p:cNvSpPr>
              <a:spLocks noChangeArrowheads="1"/>
            </p:cNvSpPr>
            <p:nvPr/>
          </p:nvSpPr>
          <p:spPr bwMode="auto">
            <a:xfrm>
              <a:off x="2322243" y="1729401"/>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84" name="Oval 967"/>
            <p:cNvSpPr>
              <a:spLocks noChangeArrowheads="1"/>
            </p:cNvSpPr>
            <p:nvPr/>
          </p:nvSpPr>
          <p:spPr bwMode="auto">
            <a:xfrm>
              <a:off x="2349279" y="1727992"/>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85" name="Oval 968"/>
            <p:cNvSpPr>
              <a:spLocks noChangeArrowheads="1"/>
            </p:cNvSpPr>
            <p:nvPr/>
          </p:nvSpPr>
          <p:spPr bwMode="auto">
            <a:xfrm>
              <a:off x="2349279" y="1727992"/>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86" name="Oval 969"/>
            <p:cNvSpPr>
              <a:spLocks noChangeArrowheads="1"/>
            </p:cNvSpPr>
            <p:nvPr/>
          </p:nvSpPr>
          <p:spPr bwMode="auto">
            <a:xfrm>
              <a:off x="2376314" y="1727992"/>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87" name="Oval 970"/>
            <p:cNvSpPr>
              <a:spLocks noChangeArrowheads="1"/>
            </p:cNvSpPr>
            <p:nvPr/>
          </p:nvSpPr>
          <p:spPr bwMode="auto">
            <a:xfrm>
              <a:off x="2376314" y="1727992"/>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88" name="Oval 971"/>
            <p:cNvSpPr>
              <a:spLocks noChangeArrowheads="1"/>
            </p:cNvSpPr>
            <p:nvPr/>
          </p:nvSpPr>
          <p:spPr bwMode="auto">
            <a:xfrm>
              <a:off x="2403350" y="1727992"/>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89" name="Oval 972"/>
            <p:cNvSpPr>
              <a:spLocks noChangeArrowheads="1"/>
            </p:cNvSpPr>
            <p:nvPr/>
          </p:nvSpPr>
          <p:spPr bwMode="auto">
            <a:xfrm>
              <a:off x="2403350" y="1727992"/>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90" name="Oval 973"/>
            <p:cNvSpPr>
              <a:spLocks noChangeArrowheads="1"/>
            </p:cNvSpPr>
            <p:nvPr/>
          </p:nvSpPr>
          <p:spPr bwMode="auto">
            <a:xfrm>
              <a:off x="2430385" y="1727992"/>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91" name="Oval 974"/>
            <p:cNvSpPr>
              <a:spLocks noChangeArrowheads="1"/>
            </p:cNvSpPr>
            <p:nvPr/>
          </p:nvSpPr>
          <p:spPr bwMode="auto">
            <a:xfrm>
              <a:off x="2430385" y="1727992"/>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92" name="Oval 975"/>
            <p:cNvSpPr>
              <a:spLocks noChangeArrowheads="1"/>
            </p:cNvSpPr>
            <p:nvPr/>
          </p:nvSpPr>
          <p:spPr bwMode="auto">
            <a:xfrm>
              <a:off x="2457420" y="1727992"/>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93" name="Oval 976"/>
            <p:cNvSpPr>
              <a:spLocks noChangeArrowheads="1"/>
            </p:cNvSpPr>
            <p:nvPr/>
          </p:nvSpPr>
          <p:spPr bwMode="auto">
            <a:xfrm>
              <a:off x="2457420" y="1727992"/>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94" name="Oval 977"/>
            <p:cNvSpPr>
              <a:spLocks noChangeArrowheads="1"/>
            </p:cNvSpPr>
            <p:nvPr/>
          </p:nvSpPr>
          <p:spPr bwMode="auto">
            <a:xfrm>
              <a:off x="2484456" y="1727992"/>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95" name="Oval 978"/>
            <p:cNvSpPr>
              <a:spLocks noChangeArrowheads="1"/>
            </p:cNvSpPr>
            <p:nvPr/>
          </p:nvSpPr>
          <p:spPr bwMode="auto">
            <a:xfrm>
              <a:off x="2484456" y="1727992"/>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96" name="Oval 979"/>
            <p:cNvSpPr>
              <a:spLocks noChangeArrowheads="1"/>
            </p:cNvSpPr>
            <p:nvPr/>
          </p:nvSpPr>
          <p:spPr bwMode="auto">
            <a:xfrm>
              <a:off x="2511491"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97" name="Oval 980"/>
            <p:cNvSpPr>
              <a:spLocks noChangeArrowheads="1"/>
            </p:cNvSpPr>
            <p:nvPr/>
          </p:nvSpPr>
          <p:spPr bwMode="auto">
            <a:xfrm>
              <a:off x="2511491"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898" name="Oval 981"/>
            <p:cNvSpPr>
              <a:spLocks noChangeArrowheads="1"/>
            </p:cNvSpPr>
            <p:nvPr/>
          </p:nvSpPr>
          <p:spPr bwMode="auto">
            <a:xfrm>
              <a:off x="2538527" y="1727992"/>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899" name="Oval 982"/>
            <p:cNvSpPr>
              <a:spLocks noChangeArrowheads="1"/>
            </p:cNvSpPr>
            <p:nvPr/>
          </p:nvSpPr>
          <p:spPr bwMode="auto">
            <a:xfrm>
              <a:off x="2538527" y="1727992"/>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00" name="Oval 983"/>
            <p:cNvSpPr>
              <a:spLocks noChangeArrowheads="1"/>
            </p:cNvSpPr>
            <p:nvPr/>
          </p:nvSpPr>
          <p:spPr bwMode="auto">
            <a:xfrm>
              <a:off x="2565562"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01" name="Oval 984"/>
            <p:cNvSpPr>
              <a:spLocks noChangeArrowheads="1"/>
            </p:cNvSpPr>
            <p:nvPr/>
          </p:nvSpPr>
          <p:spPr bwMode="auto">
            <a:xfrm>
              <a:off x="2565562"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02" name="Oval 985"/>
            <p:cNvSpPr>
              <a:spLocks noChangeArrowheads="1"/>
            </p:cNvSpPr>
            <p:nvPr/>
          </p:nvSpPr>
          <p:spPr bwMode="auto">
            <a:xfrm>
              <a:off x="2592597"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03" name="Oval 986"/>
            <p:cNvSpPr>
              <a:spLocks noChangeArrowheads="1"/>
            </p:cNvSpPr>
            <p:nvPr/>
          </p:nvSpPr>
          <p:spPr bwMode="auto">
            <a:xfrm>
              <a:off x="2592597"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04" name="Oval 987"/>
            <p:cNvSpPr>
              <a:spLocks noChangeArrowheads="1"/>
            </p:cNvSpPr>
            <p:nvPr/>
          </p:nvSpPr>
          <p:spPr bwMode="auto">
            <a:xfrm>
              <a:off x="2619633" y="1727992"/>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05" name="Oval 988"/>
            <p:cNvSpPr>
              <a:spLocks noChangeArrowheads="1"/>
            </p:cNvSpPr>
            <p:nvPr/>
          </p:nvSpPr>
          <p:spPr bwMode="auto">
            <a:xfrm>
              <a:off x="2619633" y="1727992"/>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06" name="Oval 989"/>
            <p:cNvSpPr>
              <a:spLocks noChangeArrowheads="1"/>
            </p:cNvSpPr>
            <p:nvPr/>
          </p:nvSpPr>
          <p:spPr bwMode="auto">
            <a:xfrm>
              <a:off x="2646668" y="1727992"/>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07" name="Oval 990"/>
            <p:cNvSpPr>
              <a:spLocks noChangeArrowheads="1"/>
            </p:cNvSpPr>
            <p:nvPr/>
          </p:nvSpPr>
          <p:spPr bwMode="auto">
            <a:xfrm>
              <a:off x="2646668" y="1727992"/>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08" name="Oval 991"/>
            <p:cNvSpPr>
              <a:spLocks noChangeArrowheads="1"/>
            </p:cNvSpPr>
            <p:nvPr/>
          </p:nvSpPr>
          <p:spPr bwMode="auto">
            <a:xfrm>
              <a:off x="2673703"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09" name="Oval 992"/>
            <p:cNvSpPr>
              <a:spLocks noChangeArrowheads="1"/>
            </p:cNvSpPr>
            <p:nvPr/>
          </p:nvSpPr>
          <p:spPr bwMode="auto">
            <a:xfrm>
              <a:off x="2673703"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10" name="Oval 993"/>
            <p:cNvSpPr>
              <a:spLocks noChangeArrowheads="1"/>
            </p:cNvSpPr>
            <p:nvPr/>
          </p:nvSpPr>
          <p:spPr bwMode="auto">
            <a:xfrm>
              <a:off x="2700739"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11" name="Oval 994"/>
            <p:cNvSpPr>
              <a:spLocks noChangeArrowheads="1"/>
            </p:cNvSpPr>
            <p:nvPr/>
          </p:nvSpPr>
          <p:spPr bwMode="auto">
            <a:xfrm>
              <a:off x="2700739"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12" name="Oval 995"/>
            <p:cNvSpPr>
              <a:spLocks noChangeArrowheads="1"/>
            </p:cNvSpPr>
            <p:nvPr/>
          </p:nvSpPr>
          <p:spPr bwMode="auto">
            <a:xfrm>
              <a:off x="2727774" y="1727992"/>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13" name="Oval 996"/>
            <p:cNvSpPr>
              <a:spLocks noChangeArrowheads="1"/>
            </p:cNvSpPr>
            <p:nvPr/>
          </p:nvSpPr>
          <p:spPr bwMode="auto">
            <a:xfrm>
              <a:off x="2727774" y="1727992"/>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14" name="Oval 997"/>
            <p:cNvSpPr>
              <a:spLocks noChangeArrowheads="1"/>
            </p:cNvSpPr>
            <p:nvPr/>
          </p:nvSpPr>
          <p:spPr bwMode="auto">
            <a:xfrm>
              <a:off x="2754810"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15" name="Oval 998"/>
            <p:cNvSpPr>
              <a:spLocks noChangeArrowheads="1"/>
            </p:cNvSpPr>
            <p:nvPr/>
          </p:nvSpPr>
          <p:spPr bwMode="auto">
            <a:xfrm>
              <a:off x="2754810"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16" name="Oval 999"/>
            <p:cNvSpPr>
              <a:spLocks noChangeArrowheads="1"/>
            </p:cNvSpPr>
            <p:nvPr/>
          </p:nvSpPr>
          <p:spPr bwMode="auto">
            <a:xfrm>
              <a:off x="2781845"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17" name="Oval 1000"/>
            <p:cNvSpPr>
              <a:spLocks noChangeArrowheads="1"/>
            </p:cNvSpPr>
            <p:nvPr/>
          </p:nvSpPr>
          <p:spPr bwMode="auto">
            <a:xfrm>
              <a:off x="2781845"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18" name="Oval 1001"/>
            <p:cNvSpPr>
              <a:spLocks noChangeArrowheads="1"/>
            </p:cNvSpPr>
            <p:nvPr/>
          </p:nvSpPr>
          <p:spPr bwMode="auto">
            <a:xfrm>
              <a:off x="2808880" y="1727992"/>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19" name="Oval 1002"/>
            <p:cNvSpPr>
              <a:spLocks noChangeArrowheads="1"/>
            </p:cNvSpPr>
            <p:nvPr/>
          </p:nvSpPr>
          <p:spPr bwMode="auto">
            <a:xfrm>
              <a:off x="2808880" y="1727992"/>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20" name="Oval 1003"/>
            <p:cNvSpPr>
              <a:spLocks noChangeArrowheads="1"/>
            </p:cNvSpPr>
            <p:nvPr/>
          </p:nvSpPr>
          <p:spPr bwMode="auto">
            <a:xfrm>
              <a:off x="2835916" y="1727992"/>
              <a:ext cx="36996"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21" name="Oval 1004"/>
            <p:cNvSpPr>
              <a:spLocks noChangeArrowheads="1"/>
            </p:cNvSpPr>
            <p:nvPr/>
          </p:nvSpPr>
          <p:spPr bwMode="auto">
            <a:xfrm>
              <a:off x="2835916" y="1727992"/>
              <a:ext cx="36996"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22" name="Oval 1005"/>
            <p:cNvSpPr>
              <a:spLocks noChangeArrowheads="1"/>
            </p:cNvSpPr>
            <p:nvPr/>
          </p:nvSpPr>
          <p:spPr bwMode="auto">
            <a:xfrm>
              <a:off x="2862951" y="1727992"/>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923" name="Oval 1006"/>
            <p:cNvSpPr>
              <a:spLocks noChangeArrowheads="1"/>
            </p:cNvSpPr>
            <p:nvPr/>
          </p:nvSpPr>
          <p:spPr bwMode="auto">
            <a:xfrm>
              <a:off x="2862951" y="1727992"/>
              <a:ext cx="38419" cy="38038"/>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924" name="Oval 1007"/>
            <p:cNvSpPr>
              <a:spLocks noChangeArrowheads="1"/>
            </p:cNvSpPr>
            <p:nvPr/>
          </p:nvSpPr>
          <p:spPr bwMode="auto">
            <a:xfrm>
              <a:off x="2889987" y="1727992"/>
              <a:ext cx="38419" cy="38038"/>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08" name="Oval 1009"/>
            <p:cNvSpPr>
              <a:spLocks noChangeArrowheads="1"/>
            </p:cNvSpPr>
            <p:nvPr/>
          </p:nvSpPr>
          <p:spPr bwMode="auto">
            <a:xfrm>
              <a:off x="2889987" y="1727992"/>
              <a:ext cx="38419" cy="3803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09" name="Oval 1010"/>
            <p:cNvSpPr>
              <a:spLocks noChangeArrowheads="1"/>
            </p:cNvSpPr>
            <p:nvPr/>
          </p:nvSpPr>
          <p:spPr bwMode="auto">
            <a:xfrm>
              <a:off x="2917022" y="1727992"/>
              <a:ext cx="36996" cy="3803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10" name="Oval 1011"/>
            <p:cNvSpPr>
              <a:spLocks noChangeArrowheads="1"/>
            </p:cNvSpPr>
            <p:nvPr/>
          </p:nvSpPr>
          <p:spPr bwMode="auto">
            <a:xfrm>
              <a:off x="2917022" y="1727992"/>
              <a:ext cx="36996" cy="3803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11" name="Oval 1012"/>
            <p:cNvSpPr>
              <a:spLocks noChangeArrowheads="1"/>
            </p:cNvSpPr>
            <p:nvPr/>
          </p:nvSpPr>
          <p:spPr bwMode="auto">
            <a:xfrm>
              <a:off x="2944057" y="1727992"/>
              <a:ext cx="36996" cy="3803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12" name="Oval 1013"/>
            <p:cNvSpPr>
              <a:spLocks noChangeArrowheads="1"/>
            </p:cNvSpPr>
            <p:nvPr/>
          </p:nvSpPr>
          <p:spPr bwMode="auto">
            <a:xfrm>
              <a:off x="2944057" y="1727992"/>
              <a:ext cx="36996" cy="3803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13" name="Oval 1014"/>
            <p:cNvSpPr>
              <a:spLocks noChangeArrowheads="1"/>
            </p:cNvSpPr>
            <p:nvPr/>
          </p:nvSpPr>
          <p:spPr bwMode="auto">
            <a:xfrm>
              <a:off x="2971092" y="1727992"/>
              <a:ext cx="38419" cy="3803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14" name="Oval 1015"/>
            <p:cNvSpPr>
              <a:spLocks noChangeArrowheads="1"/>
            </p:cNvSpPr>
            <p:nvPr/>
          </p:nvSpPr>
          <p:spPr bwMode="auto">
            <a:xfrm>
              <a:off x="2971092" y="1727992"/>
              <a:ext cx="38419" cy="3803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15" name="Oval 1016"/>
            <p:cNvSpPr>
              <a:spLocks noChangeArrowheads="1"/>
            </p:cNvSpPr>
            <p:nvPr/>
          </p:nvSpPr>
          <p:spPr bwMode="auto">
            <a:xfrm>
              <a:off x="2998128" y="1727992"/>
              <a:ext cx="36996" cy="3803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16" name="Oval 1017"/>
            <p:cNvSpPr>
              <a:spLocks noChangeArrowheads="1"/>
            </p:cNvSpPr>
            <p:nvPr/>
          </p:nvSpPr>
          <p:spPr bwMode="auto">
            <a:xfrm>
              <a:off x="2998128" y="1727992"/>
              <a:ext cx="36996" cy="3803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17" name="Oval 1018"/>
            <p:cNvSpPr>
              <a:spLocks noChangeArrowheads="1"/>
            </p:cNvSpPr>
            <p:nvPr/>
          </p:nvSpPr>
          <p:spPr bwMode="auto">
            <a:xfrm>
              <a:off x="3025163" y="1727992"/>
              <a:ext cx="36996"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18" name="Oval 1019"/>
            <p:cNvSpPr>
              <a:spLocks noChangeArrowheads="1"/>
            </p:cNvSpPr>
            <p:nvPr/>
          </p:nvSpPr>
          <p:spPr bwMode="auto">
            <a:xfrm>
              <a:off x="3025163" y="1727992"/>
              <a:ext cx="36996"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19" name="Oval 1020"/>
            <p:cNvSpPr>
              <a:spLocks noChangeArrowheads="1"/>
            </p:cNvSpPr>
            <p:nvPr/>
          </p:nvSpPr>
          <p:spPr bwMode="auto">
            <a:xfrm>
              <a:off x="3052199"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20" name="Oval 1021"/>
            <p:cNvSpPr>
              <a:spLocks noChangeArrowheads="1"/>
            </p:cNvSpPr>
            <p:nvPr/>
          </p:nvSpPr>
          <p:spPr bwMode="auto">
            <a:xfrm>
              <a:off x="3052199"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21" name="Oval 1022"/>
            <p:cNvSpPr>
              <a:spLocks noChangeArrowheads="1"/>
            </p:cNvSpPr>
            <p:nvPr/>
          </p:nvSpPr>
          <p:spPr bwMode="auto">
            <a:xfrm>
              <a:off x="3079234" y="1727992"/>
              <a:ext cx="38419" cy="36629"/>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722" name="Oval 1023"/>
            <p:cNvSpPr>
              <a:spLocks noChangeArrowheads="1"/>
            </p:cNvSpPr>
            <p:nvPr/>
          </p:nvSpPr>
          <p:spPr bwMode="auto">
            <a:xfrm>
              <a:off x="3079234" y="1727992"/>
              <a:ext cx="38419" cy="36629"/>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23" name="Rectangle 1783"/>
            <p:cNvSpPr>
              <a:spLocks noChangeArrowheads="1"/>
            </p:cNvSpPr>
            <p:nvPr/>
          </p:nvSpPr>
          <p:spPr bwMode="auto">
            <a:xfrm>
              <a:off x="1980802" y="2951812"/>
              <a:ext cx="4728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800" b="1" dirty="0">
                  <a:solidFill>
                    <a:srgbClr val="000000"/>
                  </a:solidFill>
                </a:rPr>
                <a:t>TTP (min)</a:t>
              </a:r>
              <a:endParaRPr lang="en-US" altLang="en-US" sz="800" dirty="0"/>
            </a:p>
          </p:txBody>
        </p:sp>
      </p:grpSp>
      <p:grpSp>
        <p:nvGrpSpPr>
          <p:cNvPr id="4" name="Group 3"/>
          <p:cNvGrpSpPr>
            <a:grpSpLocks noChangeAspect="1"/>
          </p:cNvGrpSpPr>
          <p:nvPr/>
        </p:nvGrpSpPr>
        <p:grpSpPr>
          <a:xfrm>
            <a:off x="778557" y="3029596"/>
            <a:ext cx="2934000" cy="1733545"/>
            <a:chOff x="778557" y="3335704"/>
            <a:chExt cx="2424334" cy="1432410"/>
          </a:xfrm>
        </p:grpSpPr>
        <p:sp>
          <p:nvSpPr>
            <p:cNvPr id="2249" name="Rectangle 1027"/>
            <p:cNvSpPr>
              <a:spLocks noChangeArrowheads="1"/>
            </p:cNvSpPr>
            <p:nvPr/>
          </p:nvSpPr>
          <p:spPr bwMode="auto">
            <a:xfrm>
              <a:off x="1419063"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20</a:t>
              </a:r>
              <a:endParaRPr lang="en-US" altLang="en-US" sz="1001" dirty="0"/>
            </a:p>
          </p:txBody>
        </p:sp>
        <p:sp>
          <p:nvSpPr>
            <p:cNvPr id="2250" name="Rectangle 1028"/>
            <p:cNvSpPr>
              <a:spLocks noChangeArrowheads="1"/>
            </p:cNvSpPr>
            <p:nvPr/>
          </p:nvSpPr>
          <p:spPr bwMode="auto">
            <a:xfrm>
              <a:off x="1692050"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30</a:t>
              </a:r>
              <a:endParaRPr lang="en-US" altLang="en-US" sz="1001"/>
            </a:p>
          </p:txBody>
        </p:sp>
        <p:sp>
          <p:nvSpPr>
            <p:cNvPr id="2251" name="Rectangle 1029"/>
            <p:cNvSpPr>
              <a:spLocks noChangeArrowheads="1"/>
            </p:cNvSpPr>
            <p:nvPr/>
          </p:nvSpPr>
          <p:spPr bwMode="auto">
            <a:xfrm>
              <a:off x="1965034"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40</a:t>
              </a:r>
              <a:endParaRPr lang="en-US" altLang="en-US" sz="1001"/>
            </a:p>
          </p:txBody>
        </p:sp>
        <p:sp>
          <p:nvSpPr>
            <p:cNvPr id="2252" name="Rectangle 1030"/>
            <p:cNvSpPr>
              <a:spLocks noChangeArrowheads="1"/>
            </p:cNvSpPr>
            <p:nvPr/>
          </p:nvSpPr>
          <p:spPr bwMode="auto">
            <a:xfrm>
              <a:off x="2238020"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50</a:t>
              </a:r>
              <a:endParaRPr lang="en-US" altLang="en-US" sz="1001"/>
            </a:p>
          </p:txBody>
        </p:sp>
        <p:sp>
          <p:nvSpPr>
            <p:cNvPr id="2253" name="Rectangle 1031"/>
            <p:cNvSpPr>
              <a:spLocks noChangeArrowheads="1"/>
            </p:cNvSpPr>
            <p:nvPr/>
          </p:nvSpPr>
          <p:spPr bwMode="auto">
            <a:xfrm>
              <a:off x="2511005"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60</a:t>
              </a:r>
              <a:endParaRPr lang="en-US" altLang="en-US" sz="1001"/>
            </a:p>
          </p:txBody>
        </p:sp>
        <p:sp>
          <p:nvSpPr>
            <p:cNvPr id="2254" name="Rectangle 1032"/>
            <p:cNvSpPr>
              <a:spLocks noChangeArrowheads="1"/>
            </p:cNvSpPr>
            <p:nvPr/>
          </p:nvSpPr>
          <p:spPr bwMode="auto">
            <a:xfrm>
              <a:off x="2783991"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70</a:t>
              </a:r>
              <a:endParaRPr lang="en-US" altLang="en-US" sz="1001"/>
            </a:p>
          </p:txBody>
        </p:sp>
        <p:sp>
          <p:nvSpPr>
            <p:cNvPr id="2255" name="Rectangle 1033"/>
            <p:cNvSpPr>
              <a:spLocks noChangeArrowheads="1"/>
            </p:cNvSpPr>
            <p:nvPr/>
          </p:nvSpPr>
          <p:spPr bwMode="auto">
            <a:xfrm>
              <a:off x="3058621" y="4491779"/>
              <a:ext cx="144270"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80</a:t>
              </a:r>
              <a:endParaRPr lang="en-US" altLang="en-US" sz="1001"/>
            </a:p>
          </p:txBody>
        </p:sp>
        <p:sp>
          <p:nvSpPr>
            <p:cNvPr id="2256" name="Freeform 1034"/>
            <p:cNvSpPr>
              <a:spLocks noEditPoints="1"/>
            </p:cNvSpPr>
            <p:nvPr/>
          </p:nvSpPr>
          <p:spPr bwMode="auto">
            <a:xfrm>
              <a:off x="1193768" y="4421067"/>
              <a:ext cx="1925699" cy="54268"/>
            </a:xfrm>
            <a:custGeom>
              <a:avLst/>
              <a:gdLst>
                <a:gd name="T0" fmla="*/ 0 w 1171"/>
                <a:gd name="T1" fmla="*/ 0 h 33"/>
                <a:gd name="T2" fmla="*/ 1171 w 1171"/>
                <a:gd name="T3" fmla="*/ 0 h 33"/>
                <a:gd name="T4" fmla="*/ 170 w 1171"/>
                <a:gd name="T5" fmla="*/ 0 h 33"/>
                <a:gd name="T6" fmla="*/ 170 w 1171"/>
                <a:gd name="T7" fmla="*/ 33 h 33"/>
                <a:gd name="T8" fmla="*/ 336 w 1171"/>
                <a:gd name="T9" fmla="*/ 0 h 33"/>
                <a:gd name="T10" fmla="*/ 336 w 1171"/>
                <a:gd name="T11" fmla="*/ 33 h 33"/>
                <a:gd name="T12" fmla="*/ 502 w 1171"/>
                <a:gd name="T13" fmla="*/ 0 h 33"/>
                <a:gd name="T14" fmla="*/ 502 w 1171"/>
                <a:gd name="T15" fmla="*/ 33 h 33"/>
                <a:gd name="T16" fmla="*/ 668 w 1171"/>
                <a:gd name="T17" fmla="*/ 0 h 33"/>
                <a:gd name="T18" fmla="*/ 668 w 1171"/>
                <a:gd name="T19" fmla="*/ 33 h 33"/>
                <a:gd name="T20" fmla="*/ 834 w 1171"/>
                <a:gd name="T21" fmla="*/ 0 h 33"/>
                <a:gd name="T22" fmla="*/ 834 w 1171"/>
                <a:gd name="T23" fmla="*/ 33 h 33"/>
                <a:gd name="T24" fmla="*/ 1000 w 1171"/>
                <a:gd name="T25" fmla="*/ 0 h 33"/>
                <a:gd name="T26" fmla="*/ 1000 w 1171"/>
                <a:gd name="T27" fmla="*/ 33 h 33"/>
                <a:gd name="T28" fmla="*/ 1167 w 1171"/>
                <a:gd name="T29" fmla="*/ 0 h 33"/>
                <a:gd name="T30" fmla="*/ 1167 w 1171"/>
                <a:gd name="T3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1" h="33">
                  <a:moveTo>
                    <a:pt x="0" y="0"/>
                  </a:moveTo>
                  <a:lnTo>
                    <a:pt x="1171" y="0"/>
                  </a:lnTo>
                  <a:moveTo>
                    <a:pt x="170" y="0"/>
                  </a:moveTo>
                  <a:lnTo>
                    <a:pt x="170" y="33"/>
                  </a:lnTo>
                  <a:moveTo>
                    <a:pt x="336" y="0"/>
                  </a:moveTo>
                  <a:lnTo>
                    <a:pt x="336" y="33"/>
                  </a:lnTo>
                  <a:moveTo>
                    <a:pt x="502" y="0"/>
                  </a:moveTo>
                  <a:lnTo>
                    <a:pt x="502" y="33"/>
                  </a:lnTo>
                  <a:moveTo>
                    <a:pt x="668" y="0"/>
                  </a:moveTo>
                  <a:lnTo>
                    <a:pt x="668" y="33"/>
                  </a:lnTo>
                  <a:moveTo>
                    <a:pt x="834" y="0"/>
                  </a:moveTo>
                  <a:lnTo>
                    <a:pt x="834" y="33"/>
                  </a:lnTo>
                  <a:moveTo>
                    <a:pt x="1000" y="0"/>
                  </a:moveTo>
                  <a:lnTo>
                    <a:pt x="1000" y="33"/>
                  </a:lnTo>
                  <a:moveTo>
                    <a:pt x="1167" y="0"/>
                  </a:moveTo>
                  <a:lnTo>
                    <a:pt x="1167" y="33"/>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57" name="Rectangle 1035"/>
            <p:cNvSpPr>
              <a:spLocks noChangeArrowheads="1"/>
            </p:cNvSpPr>
            <p:nvPr/>
          </p:nvSpPr>
          <p:spPr bwMode="auto">
            <a:xfrm>
              <a:off x="930650" y="4353642"/>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0.0</a:t>
              </a:r>
              <a:endParaRPr lang="en-US" altLang="en-US" sz="1001"/>
            </a:p>
          </p:txBody>
        </p:sp>
        <p:sp>
          <p:nvSpPr>
            <p:cNvPr id="2258" name="Rectangle 1036"/>
            <p:cNvSpPr>
              <a:spLocks noChangeArrowheads="1"/>
            </p:cNvSpPr>
            <p:nvPr/>
          </p:nvSpPr>
          <p:spPr bwMode="auto">
            <a:xfrm>
              <a:off x="930650" y="4157948"/>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0.2</a:t>
              </a:r>
              <a:endParaRPr lang="en-US" altLang="en-US" sz="1001"/>
            </a:p>
          </p:txBody>
        </p:sp>
        <p:sp>
          <p:nvSpPr>
            <p:cNvPr id="2259" name="Rectangle 1037"/>
            <p:cNvSpPr>
              <a:spLocks noChangeArrowheads="1"/>
            </p:cNvSpPr>
            <p:nvPr/>
          </p:nvSpPr>
          <p:spPr bwMode="auto">
            <a:xfrm>
              <a:off x="930650" y="3962254"/>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0.4</a:t>
              </a:r>
              <a:endParaRPr lang="en-US" altLang="en-US" sz="1001"/>
            </a:p>
          </p:txBody>
        </p:sp>
        <p:sp>
          <p:nvSpPr>
            <p:cNvPr id="2260" name="Rectangle 1038"/>
            <p:cNvSpPr>
              <a:spLocks noChangeArrowheads="1"/>
            </p:cNvSpPr>
            <p:nvPr/>
          </p:nvSpPr>
          <p:spPr bwMode="auto">
            <a:xfrm>
              <a:off x="930650" y="3764915"/>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0.6</a:t>
              </a:r>
              <a:endParaRPr lang="en-US" altLang="en-US" sz="1001"/>
            </a:p>
          </p:txBody>
        </p:sp>
        <p:sp>
          <p:nvSpPr>
            <p:cNvPr id="2261" name="Rectangle 1039"/>
            <p:cNvSpPr>
              <a:spLocks noChangeArrowheads="1"/>
            </p:cNvSpPr>
            <p:nvPr/>
          </p:nvSpPr>
          <p:spPr bwMode="auto">
            <a:xfrm>
              <a:off x="930650" y="3569221"/>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a:solidFill>
                    <a:srgbClr val="000000"/>
                  </a:solidFill>
                </a:rPr>
                <a:t>0.8</a:t>
              </a:r>
              <a:endParaRPr lang="en-US" altLang="en-US" sz="1001"/>
            </a:p>
          </p:txBody>
        </p:sp>
        <p:sp>
          <p:nvSpPr>
            <p:cNvPr id="2262" name="Rectangle 1040"/>
            <p:cNvSpPr>
              <a:spLocks noChangeArrowheads="1"/>
            </p:cNvSpPr>
            <p:nvPr/>
          </p:nvSpPr>
          <p:spPr bwMode="auto">
            <a:xfrm>
              <a:off x="930650" y="3373527"/>
              <a:ext cx="179536" cy="1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1001" b="1" dirty="0">
                  <a:solidFill>
                    <a:srgbClr val="000000"/>
                  </a:solidFill>
                </a:rPr>
                <a:t>1.0</a:t>
              </a:r>
              <a:endParaRPr lang="en-US" altLang="en-US" sz="1001" dirty="0"/>
            </a:p>
          </p:txBody>
        </p:sp>
        <p:sp>
          <p:nvSpPr>
            <p:cNvPr id="2263" name="Freeform 1041"/>
            <p:cNvSpPr>
              <a:spLocks noEditPoints="1"/>
            </p:cNvSpPr>
            <p:nvPr/>
          </p:nvSpPr>
          <p:spPr bwMode="auto">
            <a:xfrm>
              <a:off x="1146077" y="3335704"/>
              <a:ext cx="54268" cy="1285990"/>
            </a:xfrm>
            <a:custGeom>
              <a:avLst/>
              <a:gdLst>
                <a:gd name="T0" fmla="*/ 33 w 33"/>
                <a:gd name="T1" fmla="*/ 782 h 782"/>
                <a:gd name="T2" fmla="*/ 33 w 33"/>
                <a:gd name="T3" fmla="*/ 0 h 782"/>
                <a:gd name="T4" fmla="*/ 33 w 33"/>
                <a:gd name="T5" fmla="*/ 660 h 782"/>
                <a:gd name="T6" fmla="*/ 0 w 33"/>
                <a:gd name="T7" fmla="*/ 660 h 782"/>
                <a:gd name="T8" fmla="*/ 33 w 33"/>
                <a:gd name="T9" fmla="*/ 540 h 782"/>
                <a:gd name="T10" fmla="*/ 0 w 33"/>
                <a:gd name="T11" fmla="*/ 540 h 782"/>
                <a:gd name="T12" fmla="*/ 33 w 33"/>
                <a:gd name="T13" fmla="*/ 421 h 782"/>
                <a:gd name="T14" fmla="*/ 0 w 33"/>
                <a:gd name="T15" fmla="*/ 421 h 782"/>
                <a:gd name="T16" fmla="*/ 33 w 33"/>
                <a:gd name="T17" fmla="*/ 302 h 782"/>
                <a:gd name="T18" fmla="*/ 0 w 33"/>
                <a:gd name="T19" fmla="*/ 302 h 782"/>
                <a:gd name="T20" fmla="*/ 33 w 33"/>
                <a:gd name="T21" fmla="*/ 182 h 782"/>
                <a:gd name="T22" fmla="*/ 0 w 33"/>
                <a:gd name="T23" fmla="*/ 182 h 782"/>
                <a:gd name="T24" fmla="*/ 33 w 33"/>
                <a:gd name="T25" fmla="*/ 64 h 782"/>
                <a:gd name="T26" fmla="*/ 0 w 33"/>
                <a:gd name="T27" fmla="*/ 64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782">
                  <a:moveTo>
                    <a:pt x="33" y="782"/>
                  </a:moveTo>
                  <a:lnTo>
                    <a:pt x="33" y="0"/>
                  </a:lnTo>
                  <a:moveTo>
                    <a:pt x="33" y="660"/>
                  </a:moveTo>
                  <a:lnTo>
                    <a:pt x="0" y="660"/>
                  </a:lnTo>
                  <a:moveTo>
                    <a:pt x="33" y="540"/>
                  </a:moveTo>
                  <a:lnTo>
                    <a:pt x="0" y="540"/>
                  </a:lnTo>
                  <a:moveTo>
                    <a:pt x="33" y="421"/>
                  </a:moveTo>
                  <a:lnTo>
                    <a:pt x="0" y="421"/>
                  </a:lnTo>
                  <a:moveTo>
                    <a:pt x="33" y="302"/>
                  </a:moveTo>
                  <a:lnTo>
                    <a:pt x="0" y="302"/>
                  </a:lnTo>
                  <a:moveTo>
                    <a:pt x="33" y="182"/>
                  </a:moveTo>
                  <a:lnTo>
                    <a:pt x="0" y="182"/>
                  </a:lnTo>
                  <a:moveTo>
                    <a:pt x="33" y="64"/>
                  </a:moveTo>
                  <a:lnTo>
                    <a:pt x="0" y="64"/>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64" name="Rectangle 1784"/>
            <p:cNvSpPr>
              <a:spLocks noChangeArrowheads="1"/>
            </p:cNvSpPr>
            <p:nvPr/>
          </p:nvSpPr>
          <p:spPr bwMode="auto">
            <a:xfrm rot="16200000">
              <a:off x="230170" y="3889481"/>
              <a:ext cx="12198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800" b="1" dirty="0">
                  <a:solidFill>
                    <a:srgbClr val="000000"/>
                  </a:solidFill>
                </a:rPr>
                <a:t>Normalized fluorescence</a:t>
              </a:r>
              <a:endParaRPr lang="en-US" altLang="en-US" sz="1801" dirty="0"/>
            </a:p>
          </p:txBody>
        </p:sp>
        <p:sp>
          <p:nvSpPr>
            <p:cNvPr id="2265" name="Freeform 1044"/>
            <p:cNvSpPr>
              <a:spLocks/>
            </p:cNvSpPr>
            <p:nvPr/>
          </p:nvSpPr>
          <p:spPr bwMode="auto">
            <a:xfrm>
              <a:off x="1201669" y="4209740"/>
              <a:ext cx="1921815" cy="196935"/>
            </a:xfrm>
            <a:custGeom>
              <a:avLst/>
              <a:gdLst>
                <a:gd name="T0" fmla="*/ 0 w 1372"/>
                <a:gd name="T1" fmla="*/ 142 h 142"/>
                <a:gd name="T2" fmla="*/ 38 w 1372"/>
                <a:gd name="T3" fmla="*/ 142 h 142"/>
                <a:gd name="T4" fmla="*/ 58 w 1372"/>
                <a:gd name="T5" fmla="*/ 142 h 142"/>
                <a:gd name="T6" fmla="*/ 97 w 1372"/>
                <a:gd name="T7" fmla="*/ 142 h 142"/>
                <a:gd name="T8" fmla="*/ 117 w 1372"/>
                <a:gd name="T9" fmla="*/ 142 h 142"/>
                <a:gd name="T10" fmla="*/ 156 w 1372"/>
                <a:gd name="T11" fmla="*/ 142 h 142"/>
                <a:gd name="T12" fmla="*/ 176 w 1372"/>
                <a:gd name="T13" fmla="*/ 142 h 142"/>
                <a:gd name="T14" fmla="*/ 214 w 1372"/>
                <a:gd name="T15" fmla="*/ 142 h 142"/>
                <a:gd name="T16" fmla="*/ 234 w 1372"/>
                <a:gd name="T17" fmla="*/ 142 h 142"/>
                <a:gd name="T18" fmla="*/ 274 w 1372"/>
                <a:gd name="T19" fmla="*/ 142 h 142"/>
                <a:gd name="T20" fmla="*/ 293 w 1372"/>
                <a:gd name="T21" fmla="*/ 142 h 142"/>
                <a:gd name="T22" fmla="*/ 333 w 1372"/>
                <a:gd name="T23" fmla="*/ 142 h 142"/>
                <a:gd name="T24" fmla="*/ 352 w 1372"/>
                <a:gd name="T25" fmla="*/ 142 h 142"/>
                <a:gd name="T26" fmla="*/ 391 w 1372"/>
                <a:gd name="T27" fmla="*/ 142 h 142"/>
                <a:gd name="T28" fmla="*/ 411 w 1372"/>
                <a:gd name="T29" fmla="*/ 142 h 142"/>
                <a:gd name="T30" fmla="*/ 450 w 1372"/>
                <a:gd name="T31" fmla="*/ 142 h 142"/>
                <a:gd name="T32" fmla="*/ 470 w 1372"/>
                <a:gd name="T33" fmla="*/ 142 h 142"/>
                <a:gd name="T34" fmla="*/ 509 w 1372"/>
                <a:gd name="T35" fmla="*/ 142 h 142"/>
                <a:gd name="T36" fmla="*/ 529 w 1372"/>
                <a:gd name="T37" fmla="*/ 142 h 142"/>
                <a:gd name="T38" fmla="*/ 567 w 1372"/>
                <a:gd name="T39" fmla="*/ 142 h 142"/>
                <a:gd name="T40" fmla="*/ 587 w 1372"/>
                <a:gd name="T41" fmla="*/ 142 h 142"/>
                <a:gd name="T42" fmla="*/ 626 w 1372"/>
                <a:gd name="T43" fmla="*/ 142 h 142"/>
                <a:gd name="T44" fmla="*/ 646 w 1372"/>
                <a:gd name="T45" fmla="*/ 142 h 142"/>
                <a:gd name="T46" fmla="*/ 686 w 1372"/>
                <a:gd name="T47" fmla="*/ 142 h 142"/>
                <a:gd name="T48" fmla="*/ 705 w 1372"/>
                <a:gd name="T49" fmla="*/ 142 h 142"/>
                <a:gd name="T50" fmla="*/ 744 w 1372"/>
                <a:gd name="T51" fmla="*/ 142 h 142"/>
                <a:gd name="T52" fmla="*/ 763 w 1372"/>
                <a:gd name="T53" fmla="*/ 142 h 142"/>
                <a:gd name="T54" fmla="*/ 803 w 1372"/>
                <a:gd name="T55" fmla="*/ 142 h 142"/>
                <a:gd name="T56" fmla="*/ 823 w 1372"/>
                <a:gd name="T57" fmla="*/ 142 h 142"/>
                <a:gd name="T58" fmla="*/ 862 w 1372"/>
                <a:gd name="T59" fmla="*/ 142 h 142"/>
                <a:gd name="T60" fmla="*/ 881 w 1372"/>
                <a:gd name="T61" fmla="*/ 142 h 142"/>
                <a:gd name="T62" fmla="*/ 920 w 1372"/>
                <a:gd name="T63" fmla="*/ 142 h 142"/>
                <a:gd name="T64" fmla="*/ 940 w 1372"/>
                <a:gd name="T65" fmla="*/ 142 h 142"/>
                <a:gd name="T66" fmla="*/ 979 w 1372"/>
                <a:gd name="T67" fmla="*/ 142 h 142"/>
                <a:gd name="T68" fmla="*/ 999 w 1372"/>
                <a:gd name="T69" fmla="*/ 142 h 142"/>
                <a:gd name="T70" fmla="*/ 1038 w 1372"/>
                <a:gd name="T71" fmla="*/ 142 h 142"/>
                <a:gd name="T72" fmla="*/ 1058 w 1372"/>
                <a:gd name="T73" fmla="*/ 142 h 142"/>
                <a:gd name="T74" fmla="*/ 1097 w 1372"/>
                <a:gd name="T75" fmla="*/ 142 h 142"/>
                <a:gd name="T76" fmla="*/ 1116 w 1372"/>
                <a:gd name="T77" fmla="*/ 142 h 142"/>
                <a:gd name="T78" fmla="*/ 1156 w 1372"/>
                <a:gd name="T79" fmla="*/ 142 h 142"/>
                <a:gd name="T80" fmla="*/ 1175 w 1372"/>
                <a:gd name="T81" fmla="*/ 141 h 142"/>
                <a:gd name="T82" fmla="*/ 1215 w 1372"/>
                <a:gd name="T83" fmla="*/ 140 h 142"/>
                <a:gd name="T84" fmla="*/ 1234 w 1372"/>
                <a:gd name="T85" fmla="*/ 137 h 142"/>
                <a:gd name="T86" fmla="*/ 1273 w 1372"/>
                <a:gd name="T87" fmla="*/ 126 h 142"/>
                <a:gd name="T88" fmla="*/ 1293 w 1372"/>
                <a:gd name="T89" fmla="*/ 116 h 142"/>
                <a:gd name="T90" fmla="*/ 1332 w 1372"/>
                <a:gd name="T91" fmla="*/ 76 h 142"/>
                <a:gd name="T92" fmla="*/ 1352 w 1372"/>
                <a:gd name="T93" fmla="*/ 4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2" h="142">
                  <a:moveTo>
                    <a:pt x="0" y="142"/>
                  </a:moveTo>
                  <a:lnTo>
                    <a:pt x="0" y="142"/>
                  </a:lnTo>
                  <a:lnTo>
                    <a:pt x="0" y="142"/>
                  </a:lnTo>
                  <a:lnTo>
                    <a:pt x="19" y="142"/>
                  </a:lnTo>
                  <a:lnTo>
                    <a:pt x="19" y="142"/>
                  </a:lnTo>
                  <a:lnTo>
                    <a:pt x="38" y="142"/>
                  </a:lnTo>
                  <a:lnTo>
                    <a:pt x="38" y="142"/>
                  </a:lnTo>
                  <a:lnTo>
                    <a:pt x="58" y="142"/>
                  </a:lnTo>
                  <a:lnTo>
                    <a:pt x="58" y="142"/>
                  </a:lnTo>
                  <a:lnTo>
                    <a:pt x="77" y="142"/>
                  </a:lnTo>
                  <a:lnTo>
                    <a:pt x="77" y="142"/>
                  </a:lnTo>
                  <a:lnTo>
                    <a:pt x="97" y="142"/>
                  </a:lnTo>
                  <a:lnTo>
                    <a:pt x="97" y="142"/>
                  </a:lnTo>
                  <a:lnTo>
                    <a:pt x="117" y="142"/>
                  </a:lnTo>
                  <a:lnTo>
                    <a:pt x="117" y="142"/>
                  </a:lnTo>
                  <a:lnTo>
                    <a:pt x="137" y="142"/>
                  </a:lnTo>
                  <a:lnTo>
                    <a:pt x="137" y="142"/>
                  </a:lnTo>
                  <a:lnTo>
                    <a:pt x="156" y="142"/>
                  </a:lnTo>
                  <a:lnTo>
                    <a:pt x="156" y="142"/>
                  </a:lnTo>
                  <a:lnTo>
                    <a:pt x="176" y="142"/>
                  </a:lnTo>
                  <a:lnTo>
                    <a:pt x="176" y="142"/>
                  </a:lnTo>
                  <a:lnTo>
                    <a:pt x="195" y="142"/>
                  </a:lnTo>
                  <a:lnTo>
                    <a:pt x="195" y="142"/>
                  </a:lnTo>
                  <a:lnTo>
                    <a:pt x="214" y="142"/>
                  </a:lnTo>
                  <a:lnTo>
                    <a:pt x="214" y="142"/>
                  </a:lnTo>
                  <a:lnTo>
                    <a:pt x="234" y="142"/>
                  </a:lnTo>
                  <a:lnTo>
                    <a:pt x="234" y="142"/>
                  </a:lnTo>
                  <a:lnTo>
                    <a:pt x="254" y="142"/>
                  </a:lnTo>
                  <a:lnTo>
                    <a:pt x="254" y="142"/>
                  </a:lnTo>
                  <a:lnTo>
                    <a:pt x="274" y="142"/>
                  </a:lnTo>
                  <a:lnTo>
                    <a:pt x="274" y="142"/>
                  </a:lnTo>
                  <a:lnTo>
                    <a:pt x="293" y="142"/>
                  </a:lnTo>
                  <a:lnTo>
                    <a:pt x="293" y="142"/>
                  </a:lnTo>
                  <a:lnTo>
                    <a:pt x="313" y="142"/>
                  </a:lnTo>
                  <a:lnTo>
                    <a:pt x="313" y="142"/>
                  </a:lnTo>
                  <a:lnTo>
                    <a:pt x="333" y="142"/>
                  </a:lnTo>
                  <a:lnTo>
                    <a:pt x="333" y="142"/>
                  </a:lnTo>
                  <a:lnTo>
                    <a:pt x="352" y="142"/>
                  </a:lnTo>
                  <a:lnTo>
                    <a:pt x="352" y="142"/>
                  </a:lnTo>
                  <a:lnTo>
                    <a:pt x="372" y="142"/>
                  </a:lnTo>
                  <a:lnTo>
                    <a:pt x="372" y="142"/>
                  </a:lnTo>
                  <a:lnTo>
                    <a:pt x="391" y="142"/>
                  </a:lnTo>
                  <a:lnTo>
                    <a:pt x="391" y="142"/>
                  </a:lnTo>
                  <a:lnTo>
                    <a:pt x="411" y="142"/>
                  </a:lnTo>
                  <a:lnTo>
                    <a:pt x="411" y="142"/>
                  </a:lnTo>
                  <a:lnTo>
                    <a:pt x="430" y="142"/>
                  </a:lnTo>
                  <a:lnTo>
                    <a:pt x="430" y="142"/>
                  </a:lnTo>
                  <a:lnTo>
                    <a:pt x="450" y="142"/>
                  </a:lnTo>
                  <a:lnTo>
                    <a:pt x="450" y="142"/>
                  </a:lnTo>
                  <a:lnTo>
                    <a:pt x="470" y="142"/>
                  </a:lnTo>
                  <a:lnTo>
                    <a:pt x="470" y="142"/>
                  </a:lnTo>
                  <a:lnTo>
                    <a:pt x="489" y="142"/>
                  </a:lnTo>
                  <a:lnTo>
                    <a:pt x="489" y="142"/>
                  </a:lnTo>
                  <a:lnTo>
                    <a:pt x="509" y="142"/>
                  </a:lnTo>
                  <a:lnTo>
                    <a:pt x="509" y="142"/>
                  </a:lnTo>
                  <a:lnTo>
                    <a:pt x="529" y="142"/>
                  </a:lnTo>
                  <a:lnTo>
                    <a:pt x="529" y="142"/>
                  </a:lnTo>
                  <a:lnTo>
                    <a:pt x="548" y="142"/>
                  </a:lnTo>
                  <a:lnTo>
                    <a:pt x="548" y="142"/>
                  </a:lnTo>
                  <a:lnTo>
                    <a:pt x="567" y="142"/>
                  </a:lnTo>
                  <a:lnTo>
                    <a:pt x="567" y="142"/>
                  </a:lnTo>
                  <a:lnTo>
                    <a:pt x="587" y="142"/>
                  </a:lnTo>
                  <a:lnTo>
                    <a:pt x="587" y="142"/>
                  </a:lnTo>
                  <a:lnTo>
                    <a:pt x="607" y="142"/>
                  </a:lnTo>
                  <a:lnTo>
                    <a:pt x="607" y="142"/>
                  </a:lnTo>
                  <a:lnTo>
                    <a:pt x="626" y="142"/>
                  </a:lnTo>
                  <a:lnTo>
                    <a:pt x="626" y="142"/>
                  </a:lnTo>
                  <a:lnTo>
                    <a:pt x="646" y="142"/>
                  </a:lnTo>
                  <a:lnTo>
                    <a:pt x="646" y="142"/>
                  </a:lnTo>
                  <a:lnTo>
                    <a:pt x="666" y="142"/>
                  </a:lnTo>
                  <a:lnTo>
                    <a:pt x="666" y="142"/>
                  </a:lnTo>
                  <a:lnTo>
                    <a:pt x="686" y="142"/>
                  </a:lnTo>
                  <a:lnTo>
                    <a:pt x="686" y="142"/>
                  </a:lnTo>
                  <a:lnTo>
                    <a:pt x="705" y="142"/>
                  </a:lnTo>
                  <a:lnTo>
                    <a:pt x="705" y="142"/>
                  </a:lnTo>
                  <a:lnTo>
                    <a:pt x="724" y="142"/>
                  </a:lnTo>
                  <a:lnTo>
                    <a:pt x="724" y="142"/>
                  </a:lnTo>
                  <a:lnTo>
                    <a:pt x="744" y="142"/>
                  </a:lnTo>
                  <a:lnTo>
                    <a:pt x="744" y="142"/>
                  </a:lnTo>
                  <a:lnTo>
                    <a:pt x="763" y="142"/>
                  </a:lnTo>
                  <a:lnTo>
                    <a:pt x="763" y="142"/>
                  </a:lnTo>
                  <a:lnTo>
                    <a:pt x="783" y="142"/>
                  </a:lnTo>
                  <a:lnTo>
                    <a:pt x="783" y="142"/>
                  </a:lnTo>
                  <a:lnTo>
                    <a:pt x="803" y="142"/>
                  </a:lnTo>
                  <a:lnTo>
                    <a:pt x="803" y="142"/>
                  </a:lnTo>
                  <a:lnTo>
                    <a:pt x="823" y="142"/>
                  </a:lnTo>
                  <a:lnTo>
                    <a:pt x="823" y="142"/>
                  </a:lnTo>
                  <a:lnTo>
                    <a:pt x="842" y="142"/>
                  </a:lnTo>
                  <a:lnTo>
                    <a:pt x="842" y="142"/>
                  </a:lnTo>
                  <a:lnTo>
                    <a:pt x="862" y="142"/>
                  </a:lnTo>
                  <a:lnTo>
                    <a:pt x="862" y="142"/>
                  </a:lnTo>
                  <a:lnTo>
                    <a:pt x="881" y="142"/>
                  </a:lnTo>
                  <a:lnTo>
                    <a:pt x="881" y="142"/>
                  </a:lnTo>
                  <a:lnTo>
                    <a:pt x="901" y="142"/>
                  </a:lnTo>
                  <a:lnTo>
                    <a:pt x="901" y="142"/>
                  </a:lnTo>
                  <a:lnTo>
                    <a:pt x="920" y="142"/>
                  </a:lnTo>
                  <a:lnTo>
                    <a:pt x="920" y="142"/>
                  </a:lnTo>
                  <a:lnTo>
                    <a:pt x="940" y="142"/>
                  </a:lnTo>
                  <a:lnTo>
                    <a:pt x="940" y="142"/>
                  </a:lnTo>
                  <a:lnTo>
                    <a:pt x="960" y="142"/>
                  </a:lnTo>
                  <a:lnTo>
                    <a:pt x="960" y="142"/>
                  </a:lnTo>
                  <a:lnTo>
                    <a:pt x="979" y="142"/>
                  </a:lnTo>
                  <a:lnTo>
                    <a:pt x="979" y="142"/>
                  </a:lnTo>
                  <a:lnTo>
                    <a:pt x="999" y="142"/>
                  </a:lnTo>
                  <a:lnTo>
                    <a:pt x="999" y="142"/>
                  </a:lnTo>
                  <a:lnTo>
                    <a:pt x="1019" y="142"/>
                  </a:lnTo>
                  <a:lnTo>
                    <a:pt x="1019" y="142"/>
                  </a:lnTo>
                  <a:lnTo>
                    <a:pt x="1038" y="142"/>
                  </a:lnTo>
                  <a:lnTo>
                    <a:pt x="1038" y="142"/>
                  </a:lnTo>
                  <a:lnTo>
                    <a:pt x="1058" y="142"/>
                  </a:lnTo>
                  <a:lnTo>
                    <a:pt x="1058" y="142"/>
                  </a:lnTo>
                  <a:lnTo>
                    <a:pt x="1077" y="142"/>
                  </a:lnTo>
                  <a:lnTo>
                    <a:pt x="1077" y="142"/>
                  </a:lnTo>
                  <a:lnTo>
                    <a:pt x="1097" y="142"/>
                  </a:lnTo>
                  <a:lnTo>
                    <a:pt x="1097" y="142"/>
                  </a:lnTo>
                  <a:lnTo>
                    <a:pt x="1116" y="142"/>
                  </a:lnTo>
                  <a:lnTo>
                    <a:pt x="1116" y="142"/>
                  </a:lnTo>
                  <a:lnTo>
                    <a:pt x="1136" y="142"/>
                  </a:lnTo>
                  <a:lnTo>
                    <a:pt x="1136" y="142"/>
                  </a:lnTo>
                  <a:lnTo>
                    <a:pt x="1156" y="142"/>
                  </a:lnTo>
                  <a:lnTo>
                    <a:pt x="1156" y="142"/>
                  </a:lnTo>
                  <a:lnTo>
                    <a:pt x="1175" y="141"/>
                  </a:lnTo>
                  <a:lnTo>
                    <a:pt x="1175" y="141"/>
                  </a:lnTo>
                  <a:lnTo>
                    <a:pt x="1195" y="140"/>
                  </a:lnTo>
                  <a:lnTo>
                    <a:pt x="1195" y="140"/>
                  </a:lnTo>
                  <a:lnTo>
                    <a:pt x="1215" y="140"/>
                  </a:lnTo>
                  <a:lnTo>
                    <a:pt x="1215" y="140"/>
                  </a:lnTo>
                  <a:lnTo>
                    <a:pt x="1234" y="137"/>
                  </a:lnTo>
                  <a:lnTo>
                    <a:pt x="1234" y="137"/>
                  </a:lnTo>
                  <a:lnTo>
                    <a:pt x="1253" y="133"/>
                  </a:lnTo>
                  <a:lnTo>
                    <a:pt x="1253" y="133"/>
                  </a:lnTo>
                  <a:lnTo>
                    <a:pt x="1273" y="126"/>
                  </a:lnTo>
                  <a:lnTo>
                    <a:pt x="1273" y="126"/>
                  </a:lnTo>
                  <a:lnTo>
                    <a:pt x="1293" y="116"/>
                  </a:lnTo>
                  <a:lnTo>
                    <a:pt x="1293" y="116"/>
                  </a:lnTo>
                  <a:lnTo>
                    <a:pt x="1312" y="100"/>
                  </a:lnTo>
                  <a:lnTo>
                    <a:pt x="1312" y="100"/>
                  </a:lnTo>
                  <a:lnTo>
                    <a:pt x="1332" y="76"/>
                  </a:lnTo>
                  <a:lnTo>
                    <a:pt x="1332" y="76"/>
                  </a:lnTo>
                  <a:lnTo>
                    <a:pt x="1352" y="44"/>
                  </a:lnTo>
                  <a:lnTo>
                    <a:pt x="1352" y="44"/>
                  </a:lnTo>
                  <a:lnTo>
                    <a:pt x="1372" y="0"/>
                  </a:lnTo>
                </a:path>
              </a:pathLst>
            </a:custGeom>
            <a:noFill/>
            <a:ln w="7938" cap="flat">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66" name="Line 1045"/>
            <p:cNvSpPr>
              <a:spLocks noChangeShapeType="1"/>
            </p:cNvSpPr>
            <p:nvPr/>
          </p:nvSpPr>
          <p:spPr bwMode="auto">
            <a:xfrm>
              <a:off x="1201669"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67" name="Line 1046"/>
            <p:cNvSpPr>
              <a:spLocks noChangeShapeType="1"/>
            </p:cNvSpPr>
            <p:nvPr/>
          </p:nvSpPr>
          <p:spPr bwMode="auto">
            <a:xfrm>
              <a:off x="1182059"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68" name="Line 1047"/>
            <p:cNvSpPr>
              <a:spLocks noChangeShapeType="1"/>
            </p:cNvSpPr>
            <p:nvPr/>
          </p:nvSpPr>
          <p:spPr bwMode="auto">
            <a:xfrm>
              <a:off x="1187662"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69" name="Line 1048"/>
            <p:cNvSpPr>
              <a:spLocks noChangeShapeType="1"/>
            </p:cNvSpPr>
            <p:nvPr/>
          </p:nvSpPr>
          <p:spPr bwMode="auto">
            <a:xfrm flipV="1">
              <a:off x="1187662"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0" name="Line 1049"/>
            <p:cNvSpPr>
              <a:spLocks noChangeShapeType="1"/>
            </p:cNvSpPr>
            <p:nvPr/>
          </p:nvSpPr>
          <p:spPr bwMode="auto">
            <a:xfrm>
              <a:off x="122828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1" name="Line 1050"/>
            <p:cNvSpPr>
              <a:spLocks noChangeShapeType="1"/>
            </p:cNvSpPr>
            <p:nvPr/>
          </p:nvSpPr>
          <p:spPr bwMode="auto">
            <a:xfrm>
              <a:off x="1208673"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2" name="Line 1051"/>
            <p:cNvSpPr>
              <a:spLocks noChangeShapeType="1"/>
            </p:cNvSpPr>
            <p:nvPr/>
          </p:nvSpPr>
          <p:spPr bwMode="auto">
            <a:xfrm>
              <a:off x="1214276"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3" name="Line 1052"/>
            <p:cNvSpPr>
              <a:spLocks noChangeShapeType="1"/>
            </p:cNvSpPr>
            <p:nvPr/>
          </p:nvSpPr>
          <p:spPr bwMode="auto">
            <a:xfrm flipV="1">
              <a:off x="1214276"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4" name="Line 1053"/>
            <p:cNvSpPr>
              <a:spLocks noChangeShapeType="1"/>
            </p:cNvSpPr>
            <p:nvPr/>
          </p:nvSpPr>
          <p:spPr bwMode="auto">
            <a:xfrm>
              <a:off x="125489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5" name="Line 1054"/>
            <p:cNvSpPr>
              <a:spLocks noChangeShapeType="1"/>
            </p:cNvSpPr>
            <p:nvPr/>
          </p:nvSpPr>
          <p:spPr bwMode="auto">
            <a:xfrm>
              <a:off x="1236687"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6" name="Line 1055"/>
            <p:cNvSpPr>
              <a:spLocks noChangeShapeType="1"/>
            </p:cNvSpPr>
            <p:nvPr/>
          </p:nvSpPr>
          <p:spPr bwMode="auto">
            <a:xfrm>
              <a:off x="1242290"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7" name="Line 1056"/>
            <p:cNvSpPr>
              <a:spLocks noChangeShapeType="1"/>
            </p:cNvSpPr>
            <p:nvPr/>
          </p:nvSpPr>
          <p:spPr bwMode="auto">
            <a:xfrm flipV="1">
              <a:off x="1242290"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8" name="Line 1057"/>
            <p:cNvSpPr>
              <a:spLocks noChangeShapeType="1"/>
            </p:cNvSpPr>
            <p:nvPr/>
          </p:nvSpPr>
          <p:spPr bwMode="auto">
            <a:xfrm>
              <a:off x="128291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79" name="Line 1058"/>
            <p:cNvSpPr>
              <a:spLocks noChangeShapeType="1"/>
            </p:cNvSpPr>
            <p:nvPr/>
          </p:nvSpPr>
          <p:spPr bwMode="auto">
            <a:xfrm>
              <a:off x="1264702"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0" name="Line 1059"/>
            <p:cNvSpPr>
              <a:spLocks noChangeShapeType="1"/>
            </p:cNvSpPr>
            <p:nvPr/>
          </p:nvSpPr>
          <p:spPr bwMode="auto">
            <a:xfrm>
              <a:off x="127030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1" name="Line 1060"/>
            <p:cNvSpPr>
              <a:spLocks noChangeShapeType="1"/>
            </p:cNvSpPr>
            <p:nvPr/>
          </p:nvSpPr>
          <p:spPr bwMode="auto">
            <a:xfrm flipV="1">
              <a:off x="127030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2" name="Line 1061"/>
            <p:cNvSpPr>
              <a:spLocks noChangeShapeType="1"/>
            </p:cNvSpPr>
            <p:nvPr/>
          </p:nvSpPr>
          <p:spPr bwMode="auto">
            <a:xfrm>
              <a:off x="1309526"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3" name="Line 1062"/>
            <p:cNvSpPr>
              <a:spLocks noChangeShapeType="1"/>
            </p:cNvSpPr>
            <p:nvPr/>
          </p:nvSpPr>
          <p:spPr bwMode="auto">
            <a:xfrm>
              <a:off x="1291317"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4" name="Line 1063"/>
            <p:cNvSpPr>
              <a:spLocks noChangeShapeType="1"/>
            </p:cNvSpPr>
            <p:nvPr/>
          </p:nvSpPr>
          <p:spPr bwMode="auto">
            <a:xfrm>
              <a:off x="129692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5" name="Line 1064"/>
            <p:cNvSpPr>
              <a:spLocks noChangeShapeType="1"/>
            </p:cNvSpPr>
            <p:nvPr/>
          </p:nvSpPr>
          <p:spPr bwMode="auto">
            <a:xfrm flipV="1">
              <a:off x="129692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6" name="Line 1065"/>
            <p:cNvSpPr>
              <a:spLocks noChangeShapeType="1"/>
            </p:cNvSpPr>
            <p:nvPr/>
          </p:nvSpPr>
          <p:spPr bwMode="auto">
            <a:xfrm>
              <a:off x="1337541"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7" name="Line 1066"/>
            <p:cNvSpPr>
              <a:spLocks noChangeShapeType="1"/>
            </p:cNvSpPr>
            <p:nvPr/>
          </p:nvSpPr>
          <p:spPr bwMode="auto">
            <a:xfrm>
              <a:off x="1317930"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8" name="Line 1067"/>
            <p:cNvSpPr>
              <a:spLocks noChangeShapeType="1"/>
            </p:cNvSpPr>
            <p:nvPr/>
          </p:nvSpPr>
          <p:spPr bwMode="auto">
            <a:xfrm>
              <a:off x="132493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89" name="Line 1068"/>
            <p:cNvSpPr>
              <a:spLocks noChangeShapeType="1"/>
            </p:cNvSpPr>
            <p:nvPr/>
          </p:nvSpPr>
          <p:spPr bwMode="auto">
            <a:xfrm flipV="1">
              <a:off x="132493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0" name="Line 1069"/>
            <p:cNvSpPr>
              <a:spLocks noChangeShapeType="1"/>
            </p:cNvSpPr>
            <p:nvPr/>
          </p:nvSpPr>
          <p:spPr bwMode="auto">
            <a:xfrm>
              <a:off x="1365555"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1" name="Line 1070"/>
            <p:cNvSpPr>
              <a:spLocks noChangeShapeType="1"/>
            </p:cNvSpPr>
            <p:nvPr/>
          </p:nvSpPr>
          <p:spPr bwMode="auto">
            <a:xfrm>
              <a:off x="1345945"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2" name="Line 1071"/>
            <p:cNvSpPr>
              <a:spLocks noChangeShapeType="1"/>
            </p:cNvSpPr>
            <p:nvPr/>
          </p:nvSpPr>
          <p:spPr bwMode="auto">
            <a:xfrm>
              <a:off x="135294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3" name="Line 1072"/>
            <p:cNvSpPr>
              <a:spLocks noChangeShapeType="1"/>
            </p:cNvSpPr>
            <p:nvPr/>
          </p:nvSpPr>
          <p:spPr bwMode="auto">
            <a:xfrm flipV="1">
              <a:off x="135294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4" name="Line 1073"/>
            <p:cNvSpPr>
              <a:spLocks noChangeShapeType="1"/>
            </p:cNvSpPr>
            <p:nvPr/>
          </p:nvSpPr>
          <p:spPr bwMode="auto">
            <a:xfrm>
              <a:off x="139357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5" name="Line 1074"/>
            <p:cNvSpPr>
              <a:spLocks noChangeShapeType="1"/>
            </p:cNvSpPr>
            <p:nvPr/>
          </p:nvSpPr>
          <p:spPr bwMode="auto">
            <a:xfrm>
              <a:off x="1373960"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6" name="Line 1075"/>
            <p:cNvSpPr>
              <a:spLocks noChangeShapeType="1"/>
            </p:cNvSpPr>
            <p:nvPr/>
          </p:nvSpPr>
          <p:spPr bwMode="auto">
            <a:xfrm>
              <a:off x="138096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7" name="Line 1076"/>
            <p:cNvSpPr>
              <a:spLocks noChangeShapeType="1"/>
            </p:cNvSpPr>
            <p:nvPr/>
          </p:nvSpPr>
          <p:spPr bwMode="auto">
            <a:xfrm flipV="1">
              <a:off x="138096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8" name="Line 1077"/>
            <p:cNvSpPr>
              <a:spLocks noChangeShapeType="1"/>
            </p:cNvSpPr>
            <p:nvPr/>
          </p:nvSpPr>
          <p:spPr bwMode="auto">
            <a:xfrm>
              <a:off x="1420185"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299" name="Line 1078"/>
            <p:cNvSpPr>
              <a:spLocks noChangeShapeType="1"/>
            </p:cNvSpPr>
            <p:nvPr/>
          </p:nvSpPr>
          <p:spPr bwMode="auto">
            <a:xfrm>
              <a:off x="1400574"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0" name="Line 1079"/>
            <p:cNvSpPr>
              <a:spLocks noChangeShapeType="1"/>
            </p:cNvSpPr>
            <p:nvPr/>
          </p:nvSpPr>
          <p:spPr bwMode="auto">
            <a:xfrm>
              <a:off x="1407578"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1" name="Line 1080"/>
            <p:cNvSpPr>
              <a:spLocks noChangeShapeType="1"/>
            </p:cNvSpPr>
            <p:nvPr/>
          </p:nvSpPr>
          <p:spPr bwMode="auto">
            <a:xfrm flipV="1">
              <a:off x="1407578"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2" name="Line 1081"/>
            <p:cNvSpPr>
              <a:spLocks noChangeShapeType="1"/>
            </p:cNvSpPr>
            <p:nvPr/>
          </p:nvSpPr>
          <p:spPr bwMode="auto">
            <a:xfrm>
              <a:off x="144820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3" name="Line 1082"/>
            <p:cNvSpPr>
              <a:spLocks noChangeShapeType="1"/>
            </p:cNvSpPr>
            <p:nvPr/>
          </p:nvSpPr>
          <p:spPr bwMode="auto">
            <a:xfrm>
              <a:off x="1428589"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4" name="Line 1083"/>
            <p:cNvSpPr>
              <a:spLocks noChangeShapeType="1"/>
            </p:cNvSpPr>
            <p:nvPr/>
          </p:nvSpPr>
          <p:spPr bwMode="auto">
            <a:xfrm>
              <a:off x="1434192"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5" name="Line 1084"/>
            <p:cNvSpPr>
              <a:spLocks noChangeShapeType="1"/>
            </p:cNvSpPr>
            <p:nvPr/>
          </p:nvSpPr>
          <p:spPr bwMode="auto">
            <a:xfrm flipV="1">
              <a:off x="1434192"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6" name="Line 1085"/>
            <p:cNvSpPr>
              <a:spLocks noChangeShapeType="1"/>
            </p:cNvSpPr>
            <p:nvPr/>
          </p:nvSpPr>
          <p:spPr bwMode="auto">
            <a:xfrm>
              <a:off x="147481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7" name="Line 1086"/>
            <p:cNvSpPr>
              <a:spLocks noChangeShapeType="1"/>
            </p:cNvSpPr>
            <p:nvPr/>
          </p:nvSpPr>
          <p:spPr bwMode="auto">
            <a:xfrm>
              <a:off x="1456604"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8" name="Line 1087"/>
            <p:cNvSpPr>
              <a:spLocks noChangeShapeType="1"/>
            </p:cNvSpPr>
            <p:nvPr/>
          </p:nvSpPr>
          <p:spPr bwMode="auto">
            <a:xfrm>
              <a:off x="1462207"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09" name="Line 1088"/>
            <p:cNvSpPr>
              <a:spLocks noChangeShapeType="1"/>
            </p:cNvSpPr>
            <p:nvPr/>
          </p:nvSpPr>
          <p:spPr bwMode="auto">
            <a:xfrm flipV="1">
              <a:off x="1462207"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0" name="Line 1089"/>
            <p:cNvSpPr>
              <a:spLocks noChangeShapeType="1"/>
            </p:cNvSpPr>
            <p:nvPr/>
          </p:nvSpPr>
          <p:spPr bwMode="auto">
            <a:xfrm>
              <a:off x="1501428"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1" name="Line 1090"/>
            <p:cNvSpPr>
              <a:spLocks noChangeShapeType="1"/>
            </p:cNvSpPr>
            <p:nvPr/>
          </p:nvSpPr>
          <p:spPr bwMode="auto">
            <a:xfrm>
              <a:off x="1483218"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2" name="Line 1091"/>
            <p:cNvSpPr>
              <a:spLocks noChangeShapeType="1"/>
            </p:cNvSpPr>
            <p:nvPr/>
          </p:nvSpPr>
          <p:spPr bwMode="auto">
            <a:xfrm>
              <a:off x="1488821"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3" name="Line 1092"/>
            <p:cNvSpPr>
              <a:spLocks noChangeShapeType="1"/>
            </p:cNvSpPr>
            <p:nvPr/>
          </p:nvSpPr>
          <p:spPr bwMode="auto">
            <a:xfrm flipV="1">
              <a:off x="1488821"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4" name="Line 1093"/>
            <p:cNvSpPr>
              <a:spLocks noChangeShapeType="1"/>
            </p:cNvSpPr>
            <p:nvPr/>
          </p:nvSpPr>
          <p:spPr bwMode="auto">
            <a:xfrm>
              <a:off x="152944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5" name="Line 1094"/>
            <p:cNvSpPr>
              <a:spLocks noChangeShapeType="1"/>
            </p:cNvSpPr>
            <p:nvPr/>
          </p:nvSpPr>
          <p:spPr bwMode="auto">
            <a:xfrm>
              <a:off x="1511232"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6" name="Line 1095"/>
            <p:cNvSpPr>
              <a:spLocks noChangeShapeType="1"/>
            </p:cNvSpPr>
            <p:nvPr/>
          </p:nvSpPr>
          <p:spPr bwMode="auto">
            <a:xfrm>
              <a:off x="151683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7" name="Line 1096"/>
            <p:cNvSpPr>
              <a:spLocks noChangeShapeType="1"/>
            </p:cNvSpPr>
            <p:nvPr/>
          </p:nvSpPr>
          <p:spPr bwMode="auto">
            <a:xfrm flipV="1">
              <a:off x="151683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8" name="Line 1097"/>
            <p:cNvSpPr>
              <a:spLocks noChangeShapeType="1"/>
            </p:cNvSpPr>
            <p:nvPr/>
          </p:nvSpPr>
          <p:spPr bwMode="auto">
            <a:xfrm>
              <a:off x="155745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19" name="Line 1098"/>
            <p:cNvSpPr>
              <a:spLocks noChangeShapeType="1"/>
            </p:cNvSpPr>
            <p:nvPr/>
          </p:nvSpPr>
          <p:spPr bwMode="auto">
            <a:xfrm>
              <a:off x="1537847"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0" name="Line 1099"/>
            <p:cNvSpPr>
              <a:spLocks noChangeShapeType="1"/>
            </p:cNvSpPr>
            <p:nvPr/>
          </p:nvSpPr>
          <p:spPr bwMode="auto">
            <a:xfrm>
              <a:off x="154485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1" name="Line 1100"/>
            <p:cNvSpPr>
              <a:spLocks noChangeShapeType="1"/>
            </p:cNvSpPr>
            <p:nvPr/>
          </p:nvSpPr>
          <p:spPr bwMode="auto">
            <a:xfrm flipV="1">
              <a:off x="154485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2" name="Line 1101"/>
            <p:cNvSpPr>
              <a:spLocks noChangeShapeType="1"/>
            </p:cNvSpPr>
            <p:nvPr/>
          </p:nvSpPr>
          <p:spPr bwMode="auto">
            <a:xfrm>
              <a:off x="158547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3" name="Line 1102"/>
            <p:cNvSpPr>
              <a:spLocks noChangeShapeType="1"/>
            </p:cNvSpPr>
            <p:nvPr/>
          </p:nvSpPr>
          <p:spPr bwMode="auto">
            <a:xfrm>
              <a:off x="1565862"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4" name="Line 1103"/>
            <p:cNvSpPr>
              <a:spLocks noChangeShapeType="1"/>
            </p:cNvSpPr>
            <p:nvPr/>
          </p:nvSpPr>
          <p:spPr bwMode="auto">
            <a:xfrm>
              <a:off x="157286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5" name="Line 1104"/>
            <p:cNvSpPr>
              <a:spLocks noChangeShapeType="1"/>
            </p:cNvSpPr>
            <p:nvPr/>
          </p:nvSpPr>
          <p:spPr bwMode="auto">
            <a:xfrm flipV="1">
              <a:off x="157286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6" name="Line 1105"/>
            <p:cNvSpPr>
              <a:spLocks noChangeShapeType="1"/>
            </p:cNvSpPr>
            <p:nvPr/>
          </p:nvSpPr>
          <p:spPr bwMode="auto">
            <a:xfrm>
              <a:off x="1612086"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7" name="Line 1106"/>
            <p:cNvSpPr>
              <a:spLocks noChangeShapeType="1"/>
            </p:cNvSpPr>
            <p:nvPr/>
          </p:nvSpPr>
          <p:spPr bwMode="auto">
            <a:xfrm>
              <a:off x="1592475"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8" name="Line 1107"/>
            <p:cNvSpPr>
              <a:spLocks noChangeShapeType="1"/>
            </p:cNvSpPr>
            <p:nvPr/>
          </p:nvSpPr>
          <p:spPr bwMode="auto">
            <a:xfrm>
              <a:off x="159947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29" name="Line 1108"/>
            <p:cNvSpPr>
              <a:spLocks noChangeShapeType="1"/>
            </p:cNvSpPr>
            <p:nvPr/>
          </p:nvSpPr>
          <p:spPr bwMode="auto">
            <a:xfrm flipV="1">
              <a:off x="159947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0" name="Line 1109"/>
            <p:cNvSpPr>
              <a:spLocks noChangeShapeType="1"/>
            </p:cNvSpPr>
            <p:nvPr/>
          </p:nvSpPr>
          <p:spPr bwMode="auto">
            <a:xfrm>
              <a:off x="164010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1" name="Line 1110"/>
            <p:cNvSpPr>
              <a:spLocks noChangeShapeType="1"/>
            </p:cNvSpPr>
            <p:nvPr/>
          </p:nvSpPr>
          <p:spPr bwMode="auto">
            <a:xfrm>
              <a:off x="1620490"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2" name="Line 1111"/>
            <p:cNvSpPr>
              <a:spLocks noChangeShapeType="1"/>
            </p:cNvSpPr>
            <p:nvPr/>
          </p:nvSpPr>
          <p:spPr bwMode="auto">
            <a:xfrm>
              <a:off x="162749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3" name="Line 1112"/>
            <p:cNvSpPr>
              <a:spLocks noChangeShapeType="1"/>
            </p:cNvSpPr>
            <p:nvPr/>
          </p:nvSpPr>
          <p:spPr bwMode="auto">
            <a:xfrm flipV="1">
              <a:off x="162749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4" name="Line 1113"/>
            <p:cNvSpPr>
              <a:spLocks noChangeShapeType="1"/>
            </p:cNvSpPr>
            <p:nvPr/>
          </p:nvSpPr>
          <p:spPr bwMode="auto">
            <a:xfrm>
              <a:off x="1668115"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5" name="Line 1114"/>
            <p:cNvSpPr>
              <a:spLocks noChangeShapeType="1"/>
            </p:cNvSpPr>
            <p:nvPr/>
          </p:nvSpPr>
          <p:spPr bwMode="auto">
            <a:xfrm>
              <a:off x="1648505"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6" name="Line 1115"/>
            <p:cNvSpPr>
              <a:spLocks noChangeShapeType="1"/>
            </p:cNvSpPr>
            <p:nvPr/>
          </p:nvSpPr>
          <p:spPr bwMode="auto">
            <a:xfrm>
              <a:off x="165550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7" name="Line 1116"/>
            <p:cNvSpPr>
              <a:spLocks noChangeShapeType="1"/>
            </p:cNvSpPr>
            <p:nvPr/>
          </p:nvSpPr>
          <p:spPr bwMode="auto">
            <a:xfrm flipV="1">
              <a:off x="165550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8" name="Line 1117"/>
            <p:cNvSpPr>
              <a:spLocks noChangeShapeType="1"/>
            </p:cNvSpPr>
            <p:nvPr/>
          </p:nvSpPr>
          <p:spPr bwMode="auto">
            <a:xfrm>
              <a:off x="169473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39" name="Line 1118"/>
            <p:cNvSpPr>
              <a:spLocks noChangeShapeType="1"/>
            </p:cNvSpPr>
            <p:nvPr/>
          </p:nvSpPr>
          <p:spPr bwMode="auto">
            <a:xfrm>
              <a:off x="1675119"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0" name="Line 1119"/>
            <p:cNvSpPr>
              <a:spLocks noChangeShapeType="1"/>
            </p:cNvSpPr>
            <p:nvPr/>
          </p:nvSpPr>
          <p:spPr bwMode="auto">
            <a:xfrm>
              <a:off x="1682123"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1" name="Line 1120"/>
            <p:cNvSpPr>
              <a:spLocks noChangeShapeType="1"/>
            </p:cNvSpPr>
            <p:nvPr/>
          </p:nvSpPr>
          <p:spPr bwMode="auto">
            <a:xfrm flipV="1">
              <a:off x="1682123"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2" name="Line 1121"/>
            <p:cNvSpPr>
              <a:spLocks noChangeShapeType="1"/>
            </p:cNvSpPr>
            <p:nvPr/>
          </p:nvSpPr>
          <p:spPr bwMode="auto">
            <a:xfrm>
              <a:off x="1722744"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3" name="Line 1122"/>
            <p:cNvSpPr>
              <a:spLocks noChangeShapeType="1"/>
            </p:cNvSpPr>
            <p:nvPr/>
          </p:nvSpPr>
          <p:spPr bwMode="auto">
            <a:xfrm>
              <a:off x="1703134"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4" name="Line 1123"/>
            <p:cNvSpPr>
              <a:spLocks noChangeShapeType="1"/>
            </p:cNvSpPr>
            <p:nvPr/>
          </p:nvSpPr>
          <p:spPr bwMode="auto">
            <a:xfrm>
              <a:off x="1708737"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5" name="Line 1124"/>
            <p:cNvSpPr>
              <a:spLocks noChangeShapeType="1"/>
            </p:cNvSpPr>
            <p:nvPr/>
          </p:nvSpPr>
          <p:spPr bwMode="auto">
            <a:xfrm flipV="1">
              <a:off x="1708737"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6" name="Line 1125"/>
            <p:cNvSpPr>
              <a:spLocks noChangeShapeType="1"/>
            </p:cNvSpPr>
            <p:nvPr/>
          </p:nvSpPr>
          <p:spPr bwMode="auto">
            <a:xfrm>
              <a:off x="1749358"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7" name="Line 1126"/>
            <p:cNvSpPr>
              <a:spLocks noChangeShapeType="1"/>
            </p:cNvSpPr>
            <p:nvPr/>
          </p:nvSpPr>
          <p:spPr bwMode="auto">
            <a:xfrm>
              <a:off x="1731149"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8" name="Line 1127"/>
            <p:cNvSpPr>
              <a:spLocks noChangeShapeType="1"/>
            </p:cNvSpPr>
            <p:nvPr/>
          </p:nvSpPr>
          <p:spPr bwMode="auto">
            <a:xfrm>
              <a:off x="173675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49" name="Line 1128"/>
            <p:cNvSpPr>
              <a:spLocks noChangeShapeType="1"/>
            </p:cNvSpPr>
            <p:nvPr/>
          </p:nvSpPr>
          <p:spPr bwMode="auto">
            <a:xfrm flipV="1">
              <a:off x="173675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0" name="Line 1129"/>
            <p:cNvSpPr>
              <a:spLocks noChangeShapeType="1"/>
            </p:cNvSpPr>
            <p:nvPr/>
          </p:nvSpPr>
          <p:spPr bwMode="auto">
            <a:xfrm>
              <a:off x="177737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1" name="Line 1130"/>
            <p:cNvSpPr>
              <a:spLocks noChangeShapeType="1"/>
            </p:cNvSpPr>
            <p:nvPr/>
          </p:nvSpPr>
          <p:spPr bwMode="auto">
            <a:xfrm>
              <a:off x="1757762"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2" name="Line 1131"/>
            <p:cNvSpPr>
              <a:spLocks noChangeShapeType="1"/>
            </p:cNvSpPr>
            <p:nvPr/>
          </p:nvSpPr>
          <p:spPr bwMode="auto">
            <a:xfrm>
              <a:off x="176476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3" name="Line 1132"/>
            <p:cNvSpPr>
              <a:spLocks noChangeShapeType="1"/>
            </p:cNvSpPr>
            <p:nvPr/>
          </p:nvSpPr>
          <p:spPr bwMode="auto">
            <a:xfrm flipV="1">
              <a:off x="176476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4" name="Line 1133"/>
            <p:cNvSpPr>
              <a:spLocks noChangeShapeType="1"/>
            </p:cNvSpPr>
            <p:nvPr/>
          </p:nvSpPr>
          <p:spPr bwMode="auto">
            <a:xfrm>
              <a:off x="180398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5" name="Line 1134"/>
            <p:cNvSpPr>
              <a:spLocks noChangeShapeType="1"/>
            </p:cNvSpPr>
            <p:nvPr/>
          </p:nvSpPr>
          <p:spPr bwMode="auto">
            <a:xfrm>
              <a:off x="1784377"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6" name="Line 1135"/>
            <p:cNvSpPr>
              <a:spLocks noChangeShapeType="1"/>
            </p:cNvSpPr>
            <p:nvPr/>
          </p:nvSpPr>
          <p:spPr bwMode="auto">
            <a:xfrm>
              <a:off x="179138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7" name="Line 1136"/>
            <p:cNvSpPr>
              <a:spLocks noChangeShapeType="1"/>
            </p:cNvSpPr>
            <p:nvPr/>
          </p:nvSpPr>
          <p:spPr bwMode="auto">
            <a:xfrm flipV="1">
              <a:off x="179138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8" name="Line 1137"/>
            <p:cNvSpPr>
              <a:spLocks noChangeShapeType="1"/>
            </p:cNvSpPr>
            <p:nvPr/>
          </p:nvSpPr>
          <p:spPr bwMode="auto">
            <a:xfrm>
              <a:off x="183200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59" name="Line 1138"/>
            <p:cNvSpPr>
              <a:spLocks noChangeShapeType="1"/>
            </p:cNvSpPr>
            <p:nvPr/>
          </p:nvSpPr>
          <p:spPr bwMode="auto">
            <a:xfrm>
              <a:off x="1812392"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0" name="Line 1139"/>
            <p:cNvSpPr>
              <a:spLocks noChangeShapeType="1"/>
            </p:cNvSpPr>
            <p:nvPr/>
          </p:nvSpPr>
          <p:spPr bwMode="auto">
            <a:xfrm>
              <a:off x="181939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1" name="Line 1140"/>
            <p:cNvSpPr>
              <a:spLocks noChangeShapeType="1"/>
            </p:cNvSpPr>
            <p:nvPr/>
          </p:nvSpPr>
          <p:spPr bwMode="auto">
            <a:xfrm flipV="1">
              <a:off x="181939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2" name="Line 1141"/>
            <p:cNvSpPr>
              <a:spLocks noChangeShapeType="1"/>
            </p:cNvSpPr>
            <p:nvPr/>
          </p:nvSpPr>
          <p:spPr bwMode="auto">
            <a:xfrm>
              <a:off x="186001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3" name="Line 1142"/>
            <p:cNvSpPr>
              <a:spLocks noChangeShapeType="1"/>
            </p:cNvSpPr>
            <p:nvPr/>
          </p:nvSpPr>
          <p:spPr bwMode="auto">
            <a:xfrm>
              <a:off x="1840407"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4" name="Line 1143"/>
            <p:cNvSpPr>
              <a:spLocks noChangeShapeType="1"/>
            </p:cNvSpPr>
            <p:nvPr/>
          </p:nvSpPr>
          <p:spPr bwMode="auto">
            <a:xfrm>
              <a:off x="184741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5" name="Line 1144"/>
            <p:cNvSpPr>
              <a:spLocks noChangeShapeType="1"/>
            </p:cNvSpPr>
            <p:nvPr/>
          </p:nvSpPr>
          <p:spPr bwMode="auto">
            <a:xfrm flipV="1">
              <a:off x="184741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6" name="Line 1145"/>
            <p:cNvSpPr>
              <a:spLocks noChangeShapeType="1"/>
            </p:cNvSpPr>
            <p:nvPr/>
          </p:nvSpPr>
          <p:spPr bwMode="auto">
            <a:xfrm>
              <a:off x="1886631"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7" name="Line 1146"/>
            <p:cNvSpPr>
              <a:spLocks noChangeShapeType="1"/>
            </p:cNvSpPr>
            <p:nvPr/>
          </p:nvSpPr>
          <p:spPr bwMode="auto">
            <a:xfrm>
              <a:off x="1867020"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8" name="Line 1147"/>
            <p:cNvSpPr>
              <a:spLocks noChangeShapeType="1"/>
            </p:cNvSpPr>
            <p:nvPr/>
          </p:nvSpPr>
          <p:spPr bwMode="auto">
            <a:xfrm>
              <a:off x="187402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69" name="Line 1148"/>
            <p:cNvSpPr>
              <a:spLocks noChangeShapeType="1"/>
            </p:cNvSpPr>
            <p:nvPr/>
          </p:nvSpPr>
          <p:spPr bwMode="auto">
            <a:xfrm flipV="1">
              <a:off x="1874024"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0" name="Line 1149"/>
            <p:cNvSpPr>
              <a:spLocks noChangeShapeType="1"/>
            </p:cNvSpPr>
            <p:nvPr/>
          </p:nvSpPr>
          <p:spPr bwMode="auto">
            <a:xfrm>
              <a:off x="1914645"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1" name="Line 1150"/>
            <p:cNvSpPr>
              <a:spLocks noChangeShapeType="1"/>
            </p:cNvSpPr>
            <p:nvPr/>
          </p:nvSpPr>
          <p:spPr bwMode="auto">
            <a:xfrm>
              <a:off x="1895035"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2" name="Line 1151"/>
            <p:cNvSpPr>
              <a:spLocks noChangeShapeType="1"/>
            </p:cNvSpPr>
            <p:nvPr/>
          </p:nvSpPr>
          <p:spPr bwMode="auto">
            <a:xfrm>
              <a:off x="190203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3" name="Line 1152"/>
            <p:cNvSpPr>
              <a:spLocks noChangeShapeType="1"/>
            </p:cNvSpPr>
            <p:nvPr/>
          </p:nvSpPr>
          <p:spPr bwMode="auto">
            <a:xfrm flipV="1">
              <a:off x="1902039"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4" name="Line 1153"/>
            <p:cNvSpPr>
              <a:spLocks noChangeShapeType="1"/>
            </p:cNvSpPr>
            <p:nvPr/>
          </p:nvSpPr>
          <p:spPr bwMode="auto">
            <a:xfrm>
              <a:off x="194266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5" name="Line 1154"/>
            <p:cNvSpPr>
              <a:spLocks noChangeShapeType="1"/>
            </p:cNvSpPr>
            <p:nvPr/>
          </p:nvSpPr>
          <p:spPr bwMode="auto">
            <a:xfrm>
              <a:off x="1923050"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6" name="Line 1155"/>
            <p:cNvSpPr>
              <a:spLocks noChangeShapeType="1"/>
            </p:cNvSpPr>
            <p:nvPr/>
          </p:nvSpPr>
          <p:spPr bwMode="auto">
            <a:xfrm>
              <a:off x="1928653"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7" name="Line 1156"/>
            <p:cNvSpPr>
              <a:spLocks noChangeShapeType="1"/>
            </p:cNvSpPr>
            <p:nvPr/>
          </p:nvSpPr>
          <p:spPr bwMode="auto">
            <a:xfrm flipV="1">
              <a:off x="1928653"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8" name="Line 1157"/>
            <p:cNvSpPr>
              <a:spLocks noChangeShapeType="1"/>
            </p:cNvSpPr>
            <p:nvPr/>
          </p:nvSpPr>
          <p:spPr bwMode="auto">
            <a:xfrm>
              <a:off x="1969275"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79" name="Line 1158"/>
            <p:cNvSpPr>
              <a:spLocks noChangeShapeType="1"/>
            </p:cNvSpPr>
            <p:nvPr/>
          </p:nvSpPr>
          <p:spPr bwMode="auto">
            <a:xfrm>
              <a:off x="1951065"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0" name="Line 1159"/>
            <p:cNvSpPr>
              <a:spLocks noChangeShapeType="1"/>
            </p:cNvSpPr>
            <p:nvPr/>
          </p:nvSpPr>
          <p:spPr bwMode="auto">
            <a:xfrm>
              <a:off x="1956668"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1" name="Line 1160"/>
            <p:cNvSpPr>
              <a:spLocks noChangeShapeType="1"/>
            </p:cNvSpPr>
            <p:nvPr/>
          </p:nvSpPr>
          <p:spPr bwMode="auto">
            <a:xfrm flipV="1">
              <a:off x="1956668"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2" name="Line 1161"/>
            <p:cNvSpPr>
              <a:spLocks noChangeShapeType="1"/>
            </p:cNvSpPr>
            <p:nvPr/>
          </p:nvSpPr>
          <p:spPr bwMode="auto">
            <a:xfrm>
              <a:off x="1995888"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3" name="Line 1162"/>
            <p:cNvSpPr>
              <a:spLocks noChangeShapeType="1"/>
            </p:cNvSpPr>
            <p:nvPr/>
          </p:nvSpPr>
          <p:spPr bwMode="auto">
            <a:xfrm>
              <a:off x="1977679"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4" name="Line 1163"/>
            <p:cNvSpPr>
              <a:spLocks noChangeShapeType="1"/>
            </p:cNvSpPr>
            <p:nvPr/>
          </p:nvSpPr>
          <p:spPr bwMode="auto">
            <a:xfrm>
              <a:off x="1983282"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5" name="Line 1164"/>
            <p:cNvSpPr>
              <a:spLocks noChangeShapeType="1"/>
            </p:cNvSpPr>
            <p:nvPr/>
          </p:nvSpPr>
          <p:spPr bwMode="auto">
            <a:xfrm flipV="1">
              <a:off x="1983282"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6" name="Line 1165"/>
            <p:cNvSpPr>
              <a:spLocks noChangeShapeType="1"/>
            </p:cNvSpPr>
            <p:nvPr/>
          </p:nvSpPr>
          <p:spPr bwMode="auto">
            <a:xfrm>
              <a:off x="202390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7" name="Line 1166"/>
            <p:cNvSpPr>
              <a:spLocks noChangeShapeType="1"/>
            </p:cNvSpPr>
            <p:nvPr/>
          </p:nvSpPr>
          <p:spPr bwMode="auto">
            <a:xfrm>
              <a:off x="2005694"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8" name="Line 1167"/>
            <p:cNvSpPr>
              <a:spLocks noChangeShapeType="1"/>
            </p:cNvSpPr>
            <p:nvPr/>
          </p:nvSpPr>
          <p:spPr bwMode="auto">
            <a:xfrm>
              <a:off x="201129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89" name="Line 1168"/>
            <p:cNvSpPr>
              <a:spLocks noChangeShapeType="1"/>
            </p:cNvSpPr>
            <p:nvPr/>
          </p:nvSpPr>
          <p:spPr bwMode="auto">
            <a:xfrm flipV="1">
              <a:off x="201129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0" name="Line 1169"/>
            <p:cNvSpPr>
              <a:spLocks noChangeShapeType="1"/>
            </p:cNvSpPr>
            <p:nvPr/>
          </p:nvSpPr>
          <p:spPr bwMode="auto">
            <a:xfrm>
              <a:off x="2051918"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1" name="Line 1170"/>
            <p:cNvSpPr>
              <a:spLocks noChangeShapeType="1"/>
            </p:cNvSpPr>
            <p:nvPr/>
          </p:nvSpPr>
          <p:spPr bwMode="auto">
            <a:xfrm>
              <a:off x="2032307"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2" name="Line 1171"/>
            <p:cNvSpPr>
              <a:spLocks noChangeShapeType="1"/>
            </p:cNvSpPr>
            <p:nvPr/>
          </p:nvSpPr>
          <p:spPr bwMode="auto">
            <a:xfrm>
              <a:off x="203931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3" name="Line 1172"/>
            <p:cNvSpPr>
              <a:spLocks noChangeShapeType="1"/>
            </p:cNvSpPr>
            <p:nvPr/>
          </p:nvSpPr>
          <p:spPr bwMode="auto">
            <a:xfrm flipV="1">
              <a:off x="203931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4" name="Line 1173"/>
            <p:cNvSpPr>
              <a:spLocks noChangeShapeType="1"/>
            </p:cNvSpPr>
            <p:nvPr/>
          </p:nvSpPr>
          <p:spPr bwMode="auto">
            <a:xfrm>
              <a:off x="207853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5" name="Line 1174"/>
            <p:cNvSpPr>
              <a:spLocks noChangeShapeType="1"/>
            </p:cNvSpPr>
            <p:nvPr/>
          </p:nvSpPr>
          <p:spPr bwMode="auto">
            <a:xfrm>
              <a:off x="2058922"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6" name="Line 1175"/>
            <p:cNvSpPr>
              <a:spLocks noChangeShapeType="1"/>
            </p:cNvSpPr>
            <p:nvPr/>
          </p:nvSpPr>
          <p:spPr bwMode="auto">
            <a:xfrm>
              <a:off x="206592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7" name="Line 1176"/>
            <p:cNvSpPr>
              <a:spLocks noChangeShapeType="1"/>
            </p:cNvSpPr>
            <p:nvPr/>
          </p:nvSpPr>
          <p:spPr bwMode="auto">
            <a:xfrm flipV="1">
              <a:off x="206592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8" name="Line 1177"/>
            <p:cNvSpPr>
              <a:spLocks noChangeShapeType="1"/>
            </p:cNvSpPr>
            <p:nvPr/>
          </p:nvSpPr>
          <p:spPr bwMode="auto">
            <a:xfrm>
              <a:off x="210654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399" name="Line 1178"/>
            <p:cNvSpPr>
              <a:spLocks noChangeShapeType="1"/>
            </p:cNvSpPr>
            <p:nvPr/>
          </p:nvSpPr>
          <p:spPr bwMode="auto">
            <a:xfrm>
              <a:off x="2086937"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0" name="Line 1179"/>
            <p:cNvSpPr>
              <a:spLocks noChangeShapeType="1"/>
            </p:cNvSpPr>
            <p:nvPr/>
          </p:nvSpPr>
          <p:spPr bwMode="auto">
            <a:xfrm>
              <a:off x="209394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1" name="Line 1180"/>
            <p:cNvSpPr>
              <a:spLocks noChangeShapeType="1"/>
            </p:cNvSpPr>
            <p:nvPr/>
          </p:nvSpPr>
          <p:spPr bwMode="auto">
            <a:xfrm flipV="1">
              <a:off x="209394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2" name="Line 1181"/>
            <p:cNvSpPr>
              <a:spLocks noChangeShapeType="1"/>
            </p:cNvSpPr>
            <p:nvPr/>
          </p:nvSpPr>
          <p:spPr bwMode="auto">
            <a:xfrm>
              <a:off x="213456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3" name="Line 1182"/>
            <p:cNvSpPr>
              <a:spLocks noChangeShapeType="1"/>
            </p:cNvSpPr>
            <p:nvPr/>
          </p:nvSpPr>
          <p:spPr bwMode="auto">
            <a:xfrm>
              <a:off x="2114952"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4" name="Line 1183"/>
            <p:cNvSpPr>
              <a:spLocks noChangeShapeType="1"/>
            </p:cNvSpPr>
            <p:nvPr/>
          </p:nvSpPr>
          <p:spPr bwMode="auto">
            <a:xfrm>
              <a:off x="212195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5" name="Line 1184"/>
            <p:cNvSpPr>
              <a:spLocks noChangeShapeType="1"/>
            </p:cNvSpPr>
            <p:nvPr/>
          </p:nvSpPr>
          <p:spPr bwMode="auto">
            <a:xfrm flipV="1">
              <a:off x="212195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6" name="Line 1185"/>
            <p:cNvSpPr>
              <a:spLocks noChangeShapeType="1"/>
            </p:cNvSpPr>
            <p:nvPr/>
          </p:nvSpPr>
          <p:spPr bwMode="auto">
            <a:xfrm>
              <a:off x="216257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7" name="Line 1186"/>
            <p:cNvSpPr>
              <a:spLocks noChangeShapeType="1"/>
            </p:cNvSpPr>
            <p:nvPr/>
          </p:nvSpPr>
          <p:spPr bwMode="auto">
            <a:xfrm>
              <a:off x="2142966"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8" name="Line 1187"/>
            <p:cNvSpPr>
              <a:spLocks noChangeShapeType="1"/>
            </p:cNvSpPr>
            <p:nvPr/>
          </p:nvSpPr>
          <p:spPr bwMode="auto">
            <a:xfrm>
              <a:off x="2148569"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09" name="Line 1188"/>
            <p:cNvSpPr>
              <a:spLocks noChangeShapeType="1"/>
            </p:cNvSpPr>
            <p:nvPr/>
          </p:nvSpPr>
          <p:spPr bwMode="auto">
            <a:xfrm flipV="1">
              <a:off x="2148569"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0" name="Line 1189"/>
            <p:cNvSpPr>
              <a:spLocks noChangeShapeType="1"/>
            </p:cNvSpPr>
            <p:nvPr/>
          </p:nvSpPr>
          <p:spPr bwMode="auto">
            <a:xfrm>
              <a:off x="218919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1" name="Line 1190"/>
            <p:cNvSpPr>
              <a:spLocks noChangeShapeType="1"/>
            </p:cNvSpPr>
            <p:nvPr/>
          </p:nvSpPr>
          <p:spPr bwMode="auto">
            <a:xfrm>
              <a:off x="2169580"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2" name="Line 1191"/>
            <p:cNvSpPr>
              <a:spLocks noChangeShapeType="1"/>
            </p:cNvSpPr>
            <p:nvPr/>
          </p:nvSpPr>
          <p:spPr bwMode="auto">
            <a:xfrm>
              <a:off x="2175183"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3" name="Line 1192"/>
            <p:cNvSpPr>
              <a:spLocks noChangeShapeType="1"/>
            </p:cNvSpPr>
            <p:nvPr/>
          </p:nvSpPr>
          <p:spPr bwMode="auto">
            <a:xfrm flipV="1">
              <a:off x="2175183"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4" name="Line 1193"/>
            <p:cNvSpPr>
              <a:spLocks noChangeShapeType="1"/>
            </p:cNvSpPr>
            <p:nvPr/>
          </p:nvSpPr>
          <p:spPr bwMode="auto">
            <a:xfrm>
              <a:off x="2215805"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5" name="Line 1194"/>
            <p:cNvSpPr>
              <a:spLocks noChangeShapeType="1"/>
            </p:cNvSpPr>
            <p:nvPr/>
          </p:nvSpPr>
          <p:spPr bwMode="auto">
            <a:xfrm>
              <a:off x="2197595"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6" name="Line 1195"/>
            <p:cNvSpPr>
              <a:spLocks noChangeShapeType="1"/>
            </p:cNvSpPr>
            <p:nvPr/>
          </p:nvSpPr>
          <p:spPr bwMode="auto">
            <a:xfrm>
              <a:off x="2203198"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7" name="Line 1196"/>
            <p:cNvSpPr>
              <a:spLocks noChangeShapeType="1"/>
            </p:cNvSpPr>
            <p:nvPr/>
          </p:nvSpPr>
          <p:spPr bwMode="auto">
            <a:xfrm flipV="1">
              <a:off x="2203198"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8" name="Line 1197"/>
            <p:cNvSpPr>
              <a:spLocks noChangeShapeType="1"/>
            </p:cNvSpPr>
            <p:nvPr/>
          </p:nvSpPr>
          <p:spPr bwMode="auto">
            <a:xfrm>
              <a:off x="224382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19" name="Line 1198"/>
            <p:cNvSpPr>
              <a:spLocks noChangeShapeType="1"/>
            </p:cNvSpPr>
            <p:nvPr/>
          </p:nvSpPr>
          <p:spPr bwMode="auto">
            <a:xfrm>
              <a:off x="2225609"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0" name="Line 1199"/>
            <p:cNvSpPr>
              <a:spLocks noChangeShapeType="1"/>
            </p:cNvSpPr>
            <p:nvPr/>
          </p:nvSpPr>
          <p:spPr bwMode="auto">
            <a:xfrm>
              <a:off x="223121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1" name="Line 1200"/>
            <p:cNvSpPr>
              <a:spLocks noChangeShapeType="1"/>
            </p:cNvSpPr>
            <p:nvPr/>
          </p:nvSpPr>
          <p:spPr bwMode="auto">
            <a:xfrm flipV="1">
              <a:off x="223121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2" name="Line 1201"/>
            <p:cNvSpPr>
              <a:spLocks noChangeShapeType="1"/>
            </p:cNvSpPr>
            <p:nvPr/>
          </p:nvSpPr>
          <p:spPr bwMode="auto">
            <a:xfrm>
              <a:off x="227043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3" name="Line 1202"/>
            <p:cNvSpPr>
              <a:spLocks noChangeShapeType="1"/>
            </p:cNvSpPr>
            <p:nvPr/>
          </p:nvSpPr>
          <p:spPr bwMode="auto">
            <a:xfrm>
              <a:off x="2252224"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4" name="Line 1203"/>
            <p:cNvSpPr>
              <a:spLocks noChangeShapeType="1"/>
            </p:cNvSpPr>
            <p:nvPr/>
          </p:nvSpPr>
          <p:spPr bwMode="auto">
            <a:xfrm>
              <a:off x="225782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5" name="Line 1204"/>
            <p:cNvSpPr>
              <a:spLocks noChangeShapeType="1"/>
            </p:cNvSpPr>
            <p:nvPr/>
          </p:nvSpPr>
          <p:spPr bwMode="auto">
            <a:xfrm flipV="1">
              <a:off x="225782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6" name="Line 1205"/>
            <p:cNvSpPr>
              <a:spLocks noChangeShapeType="1"/>
            </p:cNvSpPr>
            <p:nvPr/>
          </p:nvSpPr>
          <p:spPr bwMode="auto">
            <a:xfrm>
              <a:off x="2298448"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7" name="Line 1206"/>
            <p:cNvSpPr>
              <a:spLocks noChangeShapeType="1"/>
            </p:cNvSpPr>
            <p:nvPr/>
          </p:nvSpPr>
          <p:spPr bwMode="auto">
            <a:xfrm>
              <a:off x="2278838"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8" name="Line 1207"/>
            <p:cNvSpPr>
              <a:spLocks noChangeShapeType="1"/>
            </p:cNvSpPr>
            <p:nvPr/>
          </p:nvSpPr>
          <p:spPr bwMode="auto">
            <a:xfrm>
              <a:off x="228584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29" name="Line 1208"/>
            <p:cNvSpPr>
              <a:spLocks noChangeShapeType="1"/>
            </p:cNvSpPr>
            <p:nvPr/>
          </p:nvSpPr>
          <p:spPr bwMode="auto">
            <a:xfrm flipV="1">
              <a:off x="2285842"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0" name="Line 1209"/>
            <p:cNvSpPr>
              <a:spLocks noChangeShapeType="1"/>
            </p:cNvSpPr>
            <p:nvPr/>
          </p:nvSpPr>
          <p:spPr bwMode="auto">
            <a:xfrm>
              <a:off x="232646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1" name="Line 1210"/>
            <p:cNvSpPr>
              <a:spLocks noChangeShapeType="1"/>
            </p:cNvSpPr>
            <p:nvPr/>
          </p:nvSpPr>
          <p:spPr bwMode="auto">
            <a:xfrm>
              <a:off x="2306852"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2" name="Line 1211"/>
            <p:cNvSpPr>
              <a:spLocks noChangeShapeType="1"/>
            </p:cNvSpPr>
            <p:nvPr/>
          </p:nvSpPr>
          <p:spPr bwMode="auto">
            <a:xfrm>
              <a:off x="231385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3" name="Line 1212"/>
            <p:cNvSpPr>
              <a:spLocks noChangeShapeType="1"/>
            </p:cNvSpPr>
            <p:nvPr/>
          </p:nvSpPr>
          <p:spPr bwMode="auto">
            <a:xfrm flipV="1">
              <a:off x="231385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4" name="Line 1213"/>
            <p:cNvSpPr>
              <a:spLocks noChangeShapeType="1"/>
            </p:cNvSpPr>
            <p:nvPr/>
          </p:nvSpPr>
          <p:spPr bwMode="auto">
            <a:xfrm>
              <a:off x="2354478"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5" name="Line 1214"/>
            <p:cNvSpPr>
              <a:spLocks noChangeShapeType="1"/>
            </p:cNvSpPr>
            <p:nvPr/>
          </p:nvSpPr>
          <p:spPr bwMode="auto">
            <a:xfrm>
              <a:off x="2334867"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6" name="Line 1215"/>
            <p:cNvSpPr>
              <a:spLocks noChangeShapeType="1"/>
            </p:cNvSpPr>
            <p:nvPr/>
          </p:nvSpPr>
          <p:spPr bwMode="auto">
            <a:xfrm>
              <a:off x="2341871"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7" name="Line 1216"/>
            <p:cNvSpPr>
              <a:spLocks noChangeShapeType="1"/>
            </p:cNvSpPr>
            <p:nvPr/>
          </p:nvSpPr>
          <p:spPr bwMode="auto">
            <a:xfrm flipV="1">
              <a:off x="2341871"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8" name="Line 1217"/>
            <p:cNvSpPr>
              <a:spLocks noChangeShapeType="1"/>
            </p:cNvSpPr>
            <p:nvPr/>
          </p:nvSpPr>
          <p:spPr bwMode="auto">
            <a:xfrm>
              <a:off x="2381092"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39" name="Line 1218"/>
            <p:cNvSpPr>
              <a:spLocks noChangeShapeType="1"/>
            </p:cNvSpPr>
            <p:nvPr/>
          </p:nvSpPr>
          <p:spPr bwMode="auto">
            <a:xfrm>
              <a:off x="2361482"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0" name="Line 1219"/>
            <p:cNvSpPr>
              <a:spLocks noChangeShapeType="1"/>
            </p:cNvSpPr>
            <p:nvPr/>
          </p:nvSpPr>
          <p:spPr bwMode="auto">
            <a:xfrm>
              <a:off x="236848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1" name="Line 1220"/>
            <p:cNvSpPr>
              <a:spLocks noChangeShapeType="1"/>
            </p:cNvSpPr>
            <p:nvPr/>
          </p:nvSpPr>
          <p:spPr bwMode="auto">
            <a:xfrm flipV="1">
              <a:off x="2368485"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2" name="Line 1221"/>
            <p:cNvSpPr>
              <a:spLocks noChangeShapeType="1"/>
            </p:cNvSpPr>
            <p:nvPr/>
          </p:nvSpPr>
          <p:spPr bwMode="auto">
            <a:xfrm>
              <a:off x="2409107"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3" name="Line 1222"/>
            <p:cNvSpPr>
              <a:spLocks noChangeShapeType="1"/>
            </p:cNvSpPr>
            <p:nvPr/>
          </p:nvSpPr>
          <p:spPr bwMode="auto">
            <a:xfrm>
              <a:off x="2389496"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4" name="Line 1223"/>
            <p:cNvSpPr>
              <a:spLocks noChangeShapeType="1"/>
            </p:cNvSpPr>
            <p:nvPr/>
          </p:nvSpPr>
          <p:spPr bwMode="auto">
            <a:xfrm>
              <a:off x="239650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5" name="Line 1224"/>
            <p:cNvSpPr>
              <a:spLocks noChangeShapeType="1"/>
            </p:cNvSpPr>
            <p:nvPr/>
          </p:nvSpPr>
          <p:spPr bwMode="auto">
            <a:xfrm flipV="1">
              <a:off x="2396500"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6" name="Line 1225"/>
            <p:cNvSpPr>
              <a:spLocks noChangeShapeType="1"/>
            </p:cNvSpPr>
            <p:nvPr/>
          </p:nvSpPr>
          <p:spPr bwMode="auto">
            <a:xfrm>
              <a:off x="243572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7" name="Line 1226"/>
            <p:cNvSpPr>
              <a:spLocks noChangeShapeType="1"/>
            </p:cNvSpPr>
            <p:nvPr/>
          </p:nvSpPr>
          <p:spPr bwMode="auto">
            <a:xfrm>
              <a:off x="2417511"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8" name="Line 1227"/>
            <p:cNvSpPr>
              <a:spLocks noChangeShapeType="1"/>
            </p:cNvSpPr>
            <p:nvPr/>
          </p:nvSpPr>
          <p:spPr bwMode="auto">
            <a:xfrm>
              <a:off x="2423114"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49" name="Line 1228"/>
            <p:cNvSpPr>
              <a:spLocks noChangeShapeType="1"/>
            </p:cNvSpPr>
            <p:nvPr/>
          </p:nvSpPr>
          <p:spPr bwMode="auto">
            <a:xfrm flipV="1">
              <a:off x="2423114"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0" name="Line 1230"/>
            <p:cNvSpPr>
              <a:spLocks noChangeShapeType="1"/>
            </p:cNvSpPr>
            <p:nvPr/>
          </p:nvSpPr>
          <p:spPr bwMode="auto">
            <a:xfrm>
              <a:off x="2463736"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1" name="Line 1231"/>
            <p:cNvSpPr>
              <a:spLocks noChangeShapeType="1"/>
            </p:cNvSpPr>
            <p:nvPr/>
          </p:nvSpPr>
          <p:spPr bwMode="auto">
            <a:xfrm>
              <a:off x="2444126"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2" name="Line 1232"/>
            <p:cNvSpPr>
              <a:spLocks noChangeShapeType="1"/>
            </p:cNvSpPr>
            <p:nvPr/>
          </p:nvSpPr>
          <p:spPr bwMode="auto">
            <a:xfrm>
              <a:off x="2449729"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3" name="Line 1233"/>
            <p:cNvSpPr>
              <a:spLocks noChangeShapeType="1"/>
            </p:cNvSpPr>
            <p:nvPr/>
          </p:nvSpPr>
          <p:spPr bwMode="auto">
            <a:xfrm flipV="1">
              <a:off x="2449729"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4" name="Line 1234"/>
            <p:cNvSpPr>
              <a:spLocks noChangeShapeType="1"/>
            </p:cNvSpPr>
            <p:nvPr/>
          </p:nvSpPr>
          <p:spPr bwMode="auto">
            <a:xfrm>
              <a:off x="2490350"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5" name="Line 1235"/>
            <p:cNvSpPr>
              <a:spLocks noChangeShapeType="1"/>
            </p:cNvSpPr>
            <p:nvPr/>
          </p:nvSpPr>
          <p:spPr bwMode="auto">
            <a:xfrm>
              <a:off x="2472141"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6" name="Line 1236"/>
            <p:cNvSpPr>
              <a:spLocks noChangeShapeType="1"/>
            </p:cNvSpPr>
            <p:nvPr/>
          </p:nvSpPr>
          <p:spPr bwMode="auto">
            <a:xfrm>
              <a:off x="2477743"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7" name="Line 1237"/>
            <p:cNvSpPr>
              <a:spLocks noChangeShapeType="1"/>
            </p:cNvSpPr>
            <p:nvPr/>
          </p:nvSpPr>
          <p:spPr bwMode="auto">
            <a:xfrm flipV="1">
              <a:off x="2477743" y="4394194"/>
              <a:ext cx="26614"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8" name="Line 1238"/>
            <p:cNvSpPr>
              <a:spLocks noChangeShapeType="1"/>
            </p:cNvSpPr>
            <p:nvPr/>
          </p:nvSpPr>
          <p:spPr bwMode="auto">
            <a:xfrm>
              <a:off x="2518364"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59" name="Line 1239"/>
            <p:cNvSpPr>
              <a:spLocks noChangeShapeType="1"/>
            </p:cNvSpPr>
            <p:nvPr/>
          </p:nvSpPr>
          <p:spPr bwMode="auto">
            <a:xfrm>
              <a:off x="2498754"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0" name="Line 1240"/>
            <p:cNvSpPr>
              <a:spLocks noChangeShapeType="1"/>
            </p:cNvSpPr>
            <p:nvPr/>
          </p:nvSpPr>
          <p:spPr bwMode="auto">
            <a:xfrm>
              <a:off x="2505758"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1" name="Line 1241"/>
            <p:cNvSpPr>
              <a:spLocks noChangeShapeType="1"/>
            </p:cNvSpPr>
            <p:nvPr/>
          </p:nvSpPr>
          <p:spPr bwMode="auto">
            <a:xfrm flipV="1">
              <a:off x="2505758"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2" name="Line 1242"/>
            <p:cNvSpPr>
              <a:spLocks noChangeShapeType="1"/>
            </p:cNvSpPr>
            <p:nvPr/>
          </p:nvSpPr>
          <p:spPr bwMode="auto">
            <a:xfrm>
              <a:off x="2546379"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3" name="Line 1243"/>
            <p:cNvSpPr>
              <a:spLocks noChangeShapeType="1"/>
            </p:cNvSpPr>
            <p:nvPr/>
          </p:nvSpPr>
          <p:spPr bwMode="auto">
            <a:xfrm>
              <a:off x="2526769"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4" name="Line 1244"/>
            <p:cNvSpPr>
              <a:spLocks noChangeShapeType="1"/>
            </p:cNvSpPr>
            <p:nvPr/>
          </p:nvSpPr>
          <p:spPr bwMode="auto">
            <a:xfrm>
              <a:off x="2533773"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5" name="Line 1245"/>
            <p:cNvSpPr>
              <a:spLocks noChangeShapeType="1"/>
            </p:cNvSpPr>
            <p:nvPr/>
          </p:nvSpPr>
          <p:spPr bwMode="auto">
            <a:xfrm flipV="1">
              <a:off x="2533773"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6" name="Line 1246"/>
            <p:cNvSpPr>
              <a:spLocks noChangeShapeType="1"/>
            </p:cNvSpPr>
            <p:nvPr/>
          </p:nvSpPr>
          <p:spPr bwMode="auto">
            <a:xfrm>
              <a:off x="2572994"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7" name="Line 1247"/>
            <p:cNvSpPr>
              <a:spLocks noChangeShapeType="1"/>
            </p:cNvSpPr>
            <p:nvPr/>
          </p:nvSpPr>
          <p:spPr bwMode="auto">
            <a:xfrm>
              <a:off x="2553383"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8" name="Line 1248"/>
            <p:cNvSpPr>
              <a:spLocks noChangeShapeType="1"/>
            </p:cNvSpPr>
            <p:nvPr/>
          </p:nvSpPr>
          <p:spPr bwMode="auto">
            <a:xfrm>
              <a:off x="256038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69" name="Line 1249"/>
            <p:cNvSpPr>
              <a:spLocks noChangeShapeType="1"/>
            </p:cNvSpPr>
            <p:nvPr/>
          </p:nvSpPr>
          <p:spPr bwMode="auto">
            <a:xfrm flipV="1">
              <a:off x="2560387"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0" name="Line 1250"/>
            <p:cNvSpPr>
              <a:spLocks noChangeShapeType="1"/>
            </p:cNvSpPr>
            <p:nvPr/>
          </p:nvSpPr>
          <p:spPr bwMode="auto">
            <a:xfrm>
              <a:off x="2601009"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1" name="Line 1251"/>
            <p:cNvSpPr>
              <a:spLocks noChangeShapeType="1"/>
            </p:cNvSpPr>
            <p:nvPr/>
          </p:nvSpPr>
          <p:spPr bwMode="auto">
            <a:xfrm>
              <a:off x="2581398"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2" name="Line 1252"/>
            <p:cNvSpPr>
              <a:spLocks noChangeShapeType="1"/>
            </p:cNvSpPr>
            <p:nvPr/>
          </p:nvSpPr>
          <p:spPr bwMode="auto">
            <a:xfrm>
              <a:off x="2588401"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3" name="Line 1253"/>
            <p:cNvSpPr>
              <a:spLocks noChangeShapeType="1"/>
            </p:cNvSpPr>
            <p:nvPr/>
          </p:nvSpPr>
          <p:spPr bwMode="auto">
            <a:xfrm flipV="1">
              <a:off x="2588401" y="4394194"/>
              <a:ext cx="25213" cy="24964"/>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4" name="Line 1254"/>
            <p:cNvSpPr>
              <a:spLocks noChangeShapeType="1"/>
            </p:cNvSpPr>
            <p:nvPr/>
          </p:nvSpPr>
          <p:spPr bwMode="auto">
            <a:xfrm>
              <a:off x="2629023" y="4387260"/>
              <a:ext cx="0" cy="38832"/>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5" name="Line 1255"/>
            <p:cNvSpPr>
              <a:spLocks noChangeShapeType="1"/>
            </p:cNvSpPr>
            <p:nvPr/>
          </p:nvSpPr>
          <p:spPr bwMode="auto">
            <a:xfrm>
              <a:off x="2609413"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6" name="Line 1256"/>
            <p:cNvSpPr>
              <a:spLocks noChangeShapeType="1"/>
            </p:cNvSpPr>
            <p:nvPr/>
          </p:nvSpPr>
          <p:spPr bwMode="auto">
            <a:xfrm>
              <a:off x="2616416" y="4394194"/>
              <a:ext cx="25213"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7" name="Line 1257"/>
            <p:cNvSpPr>
              <a:spLocks noChangeShapeType="1"/>
            </p:cNvSpPr>
            <p:nvPr/>
          </p:nvSpPr>
          <p:spPr bwMode="auto">
            <a:xfrm flipV="1">
              <a:off x="2616416" y="4394194"/>
              <a:ext cx="25213"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8" name="Line 1258"/>
            <p:cNvSpPr>
              <a:spLocks noChangeShapeType="1"/>
            </p:cNvSpPr>
            <p:nvPr/>
          </p:nvSpPr>
          <p:spPr bwMode="auto">
            <a:xfrm>
              <a:off x="2655637"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79" name="Line 1259"/>
            <p:cNvSpPr>
              <a:spLocks noChangeShapeType="1"/>
            </p:cNvSpPr>
            <p:nvPr/>
          </p:nvSpPr>
          <p:spPr bwMode="auto">
            <a:xfrm>
              <a:off x="2636027" y="4406676"/>
              <a:ext cx="37820" cy="0"/>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0" name="Line 1260"/>
            <p:cNvSpPr>
              <a:spLocks noChangeShapeType="1"/>
            </p:cNvSpPr>
            <p:nvPr/>
          </p:nvSpPr>
          <p:spPr bwMode="auto">
            <a:xfrm>
              <a:off x="2643031" y="4394194"/>
              <a:ext cx="25213"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1" name="Line 1261"/>
            <p:cNvSpPr>
              <a:spLocks noChangeShapeType="1"/>
            </p:cNvSpPr>
            <p:nvPr/>
          </p:nvSpPr>
          <p:spPr bwMode="auto">
            <a:xfrm flipV="1">
              <a:off x="2643031" y="4394194"/>
              <a:ext cx="25213"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2" name="Line 1262"/>
            <p:cNvSpPr>
              <a:spLocks noChangeShapeType="1"/>
            </p:cNvSpPr>
            <p:nvPr/>
          </p:nvSpPr>
          <p:spPr bwMode="auto">
            <a:xfrm>
              <a:off x="2683652"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3" name="Line 1263"/>
            <p:cNvSpPr>
              <a:spLocks noChangeShapeType="1"/>
            </p:cNvSpPr>
            <p:nvPr/>
          </p:nvSpPr>
          <p:spPr bwMode="auto">
            <a:xfrm>
              <a:off x="2664041" y="4406676"/>
              <a:ext cx="37820" cy="0"/>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4" name="Line 1264"/>
            <p:cNvSpPr>
              <a:spLocks noChangeShapeType="1"/>
            </p:cNvSpPr>
            <p:nvPr/>
          </p:nvSpPr>
          <p:spPr bwMode="auto">
            <a:xfrm>
              <a:off x="2669644" y="4394194"/>
              <a:ext cx="26614"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5" name="Line 1265"/>
            <p:cNvSpPr>
              <a:spLocks noChangeShapeType="1"/>
            </p:cNvSpPr>
            <p:nvPr/>
          </p:nvSpPr>
          <p:spPr bwMode="auto">
            <a:xfrm flipV="1">
              <a:off x="2669644" y="4394194"/>
              <a:ext cx="26614"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6" name="Line 1266"/>
            <p:cNvSpPr>
              <a:spLocks noChangeShapeType="1"/>
            </p:cNvSpPr>
            <p:nvPr/>
          </p:nvSpPr>
          <p:spPr bwMode="auto">
            <a:xfrm>
              <a:off x="2710266"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7" name="Line 1267"/>
            <p:cNvSpPr>
              <a:spLocks noChangeShapeType="1"/>
            </p:cNvSpPr>
            <p:nvPr/>
          </p:nvSpPr>
          <p:spPr bwMode="auto">
            <a:xfrm>
              <a:off x="2692056" y="4406676"/>
              <a:ext cx="37820" cy="0"/>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8" name="Line 1268"/>
            <p:cNvSpPr>
              <a:spLocks noChangeShapeType="1"/>
            </p:cNvSpPr>
            <p:nvPr/>
          </p:nvSpPr>
          <p:spPr bwMode="auto">
            <a:xfrm>
              <a:off x="2697659" y="4394194"/>
              <a:ext cx="26614"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89" name="Line 1269"/>
            <p:cNvSpPr>
              <a:spLocks noChangeShapeType="1"/>
            </p:cNvSpPr>
            <p:nvPr/>
          </p:nvSpPr>
          <p:spPr bwMode="auto">
            <a:xfrm flipV="1">
              <a:off x="2697659" y="4394194"/>
              <a:ext cx="26614"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0" name="Line 1270"/>
            <p:cNvSpPr>
              <a:spLocks noChangeShapeType="1"/>
            </p:cNvSpPr>
            <p:nvPr/>
          </p:nvSpPr>
          <p:spPr bwMode="auto">
            <a:xfrm>
              <a:off x="2738281"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1" name="Line 1271"/>
            <p:cNvSpPr>
              <a:spLocks noChangeShapeType="1"/>
            </p:cNvSpPr>
            <p:nvPr/>
          </p:nvSpPr>
          <p:spPr bwMode="auto">
            <a:xfrm>
              <a:off x="2718671"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2" name="Line 1272"/>
            <p:cNvSpPr>
              <a:spLocks noChangeShapeType="1"/>
            </p:cNvSpPr>
            <p:nvPr/>
          </p:nvSpPr>
          <p:spPr bwMode="auto">
            <a:xfrm>
              <a:off x="2725674" y="4394194"/>
              <a:ext cx="25213"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3" name="Line 1273"/>
            <p:cNvSpPr>
              <a:spLocks noChangeShapeType="1"/>
            </p:cNvSpPr>
            <p:nvPr/>
          </p:nvSpPr>
          <p:spPr bwMode="auto">
            <a:xfrm flipV="1">
              <a:off x="2725674" y="4394194"/>
              <a:ext cx="25213" cy="24964"/>
            </a:xfrm>
            <a:prstGeom prst="line">
              <a:avLst/>
            </a:pr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4" name="Line 1274"/>
            <p:cNvSpPr>
              <a:spLocks noChangeShapeType="1"/>
            </p:cNvSpPr>
            <p:nvPr/>
          </p:nvSpPr>
          <p:spPr bwMode="auto">
            <a:xfrm>
              <a:off x="2764895"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5" name="Line 1275"/>
            <p:cNvSpPr>
              <a:spLocks noChangeShapeType="1"/>
            </p:cNvSpPr>
            <p:nvPr/>
          </p:nvSpPr>
          <p:spPr bwMode="auto">
            <a:xfrm>
              <a:off x="2746685" y="4406676"/>
              <a:ext cx="37820"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6" name="Line 1276"/>
            <p:cNvSpPr>
              <a:spLocks noChangeShapeType="1"/>
            </p:cNvSpPr>
            <p:nvPr/>
          </p:nvSpPr>
          <p:spPr bwMode="auto">
            <a:xfrm>
              <a:off x="2752288" y="439419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7" name="Line 1277"/>
            <p:cNvSpPr>
              <a:spLocks noChangeShapeType="1"/>
            </p:cNvSpPr>
            <p:nvPr/>
          </p:nvSpPr>
          <p:spPr bwMode="auto">
            <a:xfrm flipV="1">
              <a:off x="2752288" y="439419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8" name="Line 1278"/>
            <p:cNvSpPr>
              <a:spLocks noChangeShapeType="1"/>
            </p:cNvSpPr>
            <p:nvPr/>
          </p:nvSpPr>
          <p:spPr bwMode="auto">
            <a:xfrm>
              <a:off x="2792909"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499" name="Line 1279"/>
            <p:cNvSpPr>
              <a:spLocks noChangeShapeType="1"/>
            </p:cNvSpPr>
            <p:nvPr/>
          </p:nvSpPr>
          <p:spPr bwMode="auto">
            <a:xfrm>
              <a:off x="2773299"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0" name="Line 1280"/>
            <p:cNvSpPr>
              <a:spLocks noChangeShapeType="1"/>
            </p:cNvSpPr>
            <p:nvPr/>
          </p:nvSpPr>
          <p:spPr bwMode="auto">
            <a:xfrm>
              <a:off x="2780303" y="439419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1" name="Line 1281"/>
            <p:cNvSpPr>
              <a:spLocks noChangeShapeType="1"/>
            </p:cNvSpPr>
            <p:nvPr/>
          </p:nvSpPr>
          <p:spPr bwMode="auto">
            <a:xfrm flipV="1">
              <a:off x="2780303" y="439419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2" name="Line 1282"/>
            <p:cNvSpPr>
              <a:spLocks noChangeShapeType="1"/>
            </p:cNvSpPr>
            <p:nvPr/>
          </p:nvSpPr>
          <p:spPr bwMode="auto">
            <a:xfrm>
              <a:off x="2820924" y="438726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3" name="Line 1283"/>
            <p:cNvSpPr>
              <a:spLocks noChangeShapeType="1"/>
            </p:cNvSpPr>
            <p:nvPr/>
          </p:nvSpPr>
          <p:spPr bwMode="auto">
            <a:xfrm>
              <a:off x="2801314" y="4406676"/>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4" name="Line 1284"/>
            <p:cNvSpPr>
              <a:spLocks noChangeShapeType="1"/>
            </p:cNvSpPr>
            <p:nvPr/>
          </p:nvSpPr>
          <p:spPr bwMode="auto">
            <a:xfrm>
              <a:off x="2808318" y="439419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5" name="Line 1285"/>
            <p:cNvSpPr>
              <a:spLocks noChangeShapeType="1"/>
            </p:cNvSpPr>
            <p:nvPr/>
          </p:nvSpPr>
          <p:spPr bwMode="auto">
            <a:xfrm flipV="1">
              <a:off x="2808318" y="439419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6" name="Line 1286"/>
            <p:cNvSpPr>
              <a:spLocks noChangeShapeType="1"/>
            </p:cNvSpPr>
            <p:nvPr/>
          </p:nvSpPr>
          <p:spPr bwMode="auto">
            <a:xfrm>
              <a:off x="2847539" y="4385872"/>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7" name="Line 1287"/>
            <p:cNvSpPr>
              <a:spLocks noChangeShapeType="1"/>
            </p:cNvSpPr>
            <p:nvPr/>
          </p:nvSpPr>
          <p:spPr bwMode="auto">
            <a:xfrm>
              <a:off x="2827928" y="4405289"/>
              <a:ext cx="39221" cy="0"/>
            </a:xfrm>
            <a:prstGeom prst="line">
              <a:avLst/>
            </a:prstGeom>
            <a:noFill/>
            <a:ln w="142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8" name="Line 1288"/>
            <p:cNvSpPr>
              <a:spLocks noChangeShapeType="1"/>
            </p:cNvSpPr>
            <p:nvPr/>
          </p:nvSpPr>
          <p:spPr bwMode="auto">
            <a:xfrm>
              <a:off x="2834932" y="4392807"/>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09" name="Line 1289"/>
            <p:cNvSpPr>
              <a:spLocks noChangeShapeType="1"/>
            </p:cNvSpPr>
            <p:nvPr/>
          </p:nvSpPr>
          <p:spPr bwMode="auto">
            <a:xfrm flipV="1">
              <a:off x="2834932" y="4392807"/>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0" name="Line 1290"/>
            <p:cNvSpPr>
              <a:spLocks noChangeShapeType="1"/>
            </p:cNvSpPr>
            <p:nvPr/>
          </p:nvSpPr>
          <p:spPr bwMode="auto">
            <a:xfrm>
              <a:off x="2875553" y="4385872"/>
              <a:ext cx="0" cy="37446"/>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1" name="Line 1291"/>
            <p:cNvSpPr>
              <a:spLocks noChangeShapeType="1"/>
            </p:cNvSpPr>
            <p:nvPr/>
          </p:nvSpPr>
          <p:spPr bwMode="auto">
            <a:xfrm>
              <a:off x="2855943" y="4403902"/>
              <a:ext cx="378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2" name="Line 1292"/>
            <p:cNvSpPr>
              <a:spLocks noChangeShapeType="1"/>
            </p:cNvSpPr>
            <p:nvPr/>
          </p:nvSpPr>
          <p:spPr bwMode="auto">
            <a:xfrm>
              <a:off x="2862946" y="4391420"/>
              <a:ext cx="25213"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3" name="Line 1293"/>
            <p:cNvSpPr>
              <a:spLocks noChangeShapeType="1"/>
            </p:cNvSpPr>
            <p:nvPr/>
          </p:nvSpPr>
          <p:spPr bwMode="auto">
            <a:xfrm flipV="1">
              <a:off x="2862946" y="4391420"/>
              <a:ext cx="25213"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4" name="Line 1294"/>
            <p:cNvSpPr>
              <a:spLocks noChangeShapeType="1"/>
            </p:cNvSpPr>
            <p:nvPr/>
          </p:nvSpPr>
          <p:spPr bwMode="auto">
            <a:xfrm>
              <a:off x="2903568" y="4384486"/>
              <a:ext cx="0" cy="37446"/>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5" name="Line 1295"/>
            <p:cNvSpPr>
              <a:spLocks noChangeShapeType="1"/>
            </p:cNvSpPr>
            <p:nvPr/>
          </p:nvSpPr>
          <p:spPr bwMode="auto">
            <a:xfrm>
              <a:off x="2883958" y="4403902"/>
              <a:ext cx="378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6" name="Line 1296"/>
            <p:cNvSpPr>
              <a:spLocks noChangeShapeType="1"/>
            </p:cNvSpPr>
            <p:nvPr/>
          </p:nvSpPr>
          <p:spPr bwMode="auto">
            <a:xfrm>
              <a:off x="2889561" y="4390033"/>
              <a:ext cx="26614"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7" name="Line 1297"/>
            <p:cNvSpPr>
              <a:spLocks noChangeShapeType="1"/>
            </p:cNvSpPr>
            <p:nvPr/>
          </p:nvSpPr>
          <p:spPr bwMode="auto">
            <a:xfrm flipV="1">
              <a:off x="2889561" y="4390033"/>
              <a:ext cx="26614"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8" name="Line 1298"/>
            <p:cNvSpPr>
              <a:spLocks noChangeShapeType="1"/>
            </p:cNvSpPr>
            <p:nvPr/>
          </p:nvSpPr>
          <p:spPr bwMode="auto">
            <a:xfrm>
              <a:off x="2930182" y="4380325"/>
              <a:ext cx="0" cy="37446"/>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19" name="Line 1299"/>
            <p:cNvSpPr>
              <a:spLocks noChangeShapeType="1"/>
            </p:cNvSpPr>
            <p:nvPr/>
          </p:nvSpPr>
          <p:spPr bwMode="auto">
            <a:xfrm>
              <a:off x="2911973" y="4399741"/>
              <a:ext cx="378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0" name="Line 1300"/>
            <p:cNvSpPr>
              <a:spLocks noChangeShapeType="1"/>
            </p:cNvSpPr>
            <p:nvPr/>
          </p:nvSpPr>
          <p:spPr bwMode="auto">
            <a:xfrm>
              <a:off x="2917576" y="4385872"/>
              <a:ext cx="26614"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1" name="Line 1301"/>
            <p:cNvSpPr>
              <a:spLocks noChangeShapeType="1"/>
            </p:cNvSpPr>
            <p:nvPr/>
          </p:nvSpPr>
          <p:spPr bwMode="auto">
            <a:xfrm flipV="1">
              <a:off x="2917576" y="4385872"/>
              <a:ext cx="26614"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2" name="Line 1302"/>
            <p:cNvSpPr>
              <a:spLocks noChangeShapeType="1"/>
            </p:cNvSpPr>
            <p:nvPr/>
          </p:nvSpPr>
          <p:spPr bwMode="auto">
            <a:xfrm>
              <a:off x="2956796" y="4374777"/>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3" name="Line 1303"/>
            <p:cNvSpPr>
              <a:spLocks noChangeShapeType="1"/>
            </p:cNvSpPr>
            <p:nvPr/>
          </p:nvSpPr>
          <p:spPr bwMode="auto">
            <a:xfrm>
              <a:off x="2938586" y="4394194"/>
              <a:ext cx="378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4" name="Line 1304"/>
            <p:cNvSpPr>
              <a:spLocks noChangeShapeType="1"/>
            </p:cNvSpPr>
            <p:nvPr/>
          </p:nvSpPr>
          <p:spPr bwMode="auto">
            <a:xfrm>
              <a:off x="2944189" y="4381712"/>
              <a:ext cx="26614"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5" name="Line 1305"/>
            <p:cNvSpPr>
              <a:spLocks noChangeShapeType="1"/>
            </p:cNvSpPr>
            <p:nvPr/>
          </p:nvSpPr>
          <p:spPr bwMode="auto">
            <a:xfrm flipV="1">
              <a:off x="2944189" y="4381712"/>
              <a:ext cx="26614"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6" name="Line 1306"/>
            <p:cNvSpPr>
              <a:spLocks noChangeShapeType="1"/>
            </p:cNvSpPr>
            <p:nvPr/>
          </p:nvSpPr>
          <p:spPr bwMode="auto">
            <a:xfrm>
              <a:off x="2984811" y="4365070"/>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7" name="Line 1307"/>
            <p:cNvSpPr>
              <a:spLocks noChangeShapeType="1"/>
            </p:cNvSpPr>
            <p:nvPr/>
          </p:nvSpPr>
          <p:spPr bwMode="auto">
            <a:xfrm>
              <a:off x="2966601" y="4384486"/>
              <a:ext cx="378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8" name="Line 1308"/>
            <p:cNvSpPr>
              <a:spLocks noChangeShapeType="1"/>
            </p:cNvSpPr>
            <p:nvPr/>
          </p:nvSpPr>
          <p:spPr bwMode="auto">
            <a:xfrm>
              <a:off x="2972204" y="437200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29" name="Line 1309"/>
            <p:cNvSpPr>
              <a:spLocks noChangeShapeType="1"/>
            </p:cNvSpPr>
            <p:nvPr/>
          </p:nvSpPr>
          <p:spPr bwMode="auto">
            <a:xfrm flipV="1">
              <a:off x="2972204" y="4372004"/>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0" name="Line 1310"/>
            <p:cNvSpPr>
              <a:spLocks noChangeShapeType="1"/>
            </p:cNvSpPr>
            <p:nvPr/>
          </p:nvSpPr>
          <p:spPr bwMode="auto">
            <a:xfrm>
              <a:off x="3012826" y="4351201"/>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1" name="Line 1311"/>
            <p:cNvSpPr>
              <a:spLocks noChangeShapeType="1"/>
            </p:cNvSpPr>
            <p:nvPr/>
          </p:nvSpPr>
          <p:spPr bwMode="auto">
            <a:xfrm>
              <a:off x="2993216" y="4370617"/>
              <a:ext cx="39221"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2" name="Line 1312"/>
            <p:cNvSpPr>
              <a:spLocks noChangeShapeType="1"/>
            </p:cNvSpPr>
            <p:nvPr/>
          </p:nvSpPr>
          <p:spPr bwMode="auto">
            <a:xfrm>
              <a:off x="3000219" y="4358135"/>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3" name="Line 1313"/>
            <p:cNvSpPr>
              <a:spLocks noChangeShapeType="1"/>
            </p:cNvSpPr>
            <p:nvPr/>
          </p:nvSpPr>
          <p:spPr bwMode="auto">
            <a:xfrm flipV="1">
              <a:off x="3000219" y="4358135"/>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4" name="Line 1314"/>
            <p:cNvSpPr>
              <a:spLocks noChangeShapeType="1"/>
            </p:cNvSpPr>
            <p:nvPr/>
          </p:nvSpPr>
          <p:spPr bwMode="auto">
            <a:xfrm>
              <a:off x="3039440" y="4329011"/>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5" name="Line 1315"/>
            <p:cNvSpPr>
              <a:spLocks noChangeShapeType="1"/>
            </p:cNvSpPr>
            <p:nvPr/>
          </p:nvSpPr>
          <p:spPr bwMode="auto">
            <a:xfrm>
              <a:off x="3019829" y="4348427"/>
              <a:ext cx="39221"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6" name="Line 1316"/>
            <p:cNvSpPr>
              <a:spLocks noChangeShapeType="1"/>
            </p:cNvSpPr>
            <p:nvPr/>
          </p:nvSpPr>
          <p:spPr bwMode="auto">
            <a:xfrm>
              <a:off x="3026833" y="4335945"/>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7" name="Line 1317"/>
            <p:cNvSpPr>
              <a:spLocks noChangeShapeType="1"/>
            </p:cNvSpPr>
            <p:nvPr/>
          </p:nvSpPr>
          <p:spPr bwMode="auto">
            <a:xfrm flipV="1">
              <a:off x="3026833" y="4335945"/>
              <a:ext cx="25213"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8" name="Line 1318"/>
            <p:cNvSpPr>
              <a:spLocks noChangeShapeType="1"/>
            </p:cNvSpPr>
            <p:nvPr/>
          </p:nvSpPr>
          <p:spPr bwMode="auto">
            <a:xfrm>
              <a:off x="3067454" y="4297113"/>
              <a:ext cx="0" cy="37446"/>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39" name="Line 1319"/>
            <p:cNvSpPr>
              <a:spLocks noChangeShapeType="1"/>
            </p:cNvSpPr>
            <p:nvPr/>
          </p:nvSpPr>
          <p:spPr bwMode="auto">
            <a:xfrm>
              <a:off x="3047844" y="4315142"/>
              <a:ext cx="39221"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0" name="Line 1320"/>
            <p:cNvSpPr>
              <a:spLocks noChangeShapeType="1"/>
            </p:cNvSpPr>
            <p:nvPr/>
          </p:nvSpPr>
          <p:spPr bwMode="auto">
            <a:xfrm>
              <a:off x="3054848" y="4302660"/>
              <a:ext cx="25213"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1" name="Line 1321"/>
            <p:cNvSpPr>
              <a:spLocks noChangeShapeType="1"/>
            </p:cNvSpPr>
            <p:nvPr/>
          </p:nvSpPr>
          <p:spPr bwMode="auto">
            <a:xfrm flipV="1">
              <a:off x="3054848" y="4302660"/>
              <a:ext cx="25213"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2" name="Line 1322"/>
            <p:cNvSpPr>
              <a:spLocks noChangeShapeType="1"/>
            </p:cNvSpPr>
            <p:nvPr/>
          </p:nvSpPr>
          <p:spPr bwMode="auto">
            <a:xfrm>
              <a:off x="3095469" y="4251346"/>
              <a:ext cx="0" cy="37446"/>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3" name="Line 1323"/>
            <p:cNvSpPr>
              <a:spLocks noChangeShapeType="1"/>
            </p:cNvSpPr>
            <p:nvPr/>
          </p:nvSpPr>
          <p:spPr bwMode="auto">
            <a:xfrm>
              <a:off x="3075859" y="4270763"/>
              <a:ext cx="39221"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4" name="Line 1324"/>
            <p:cNvSpPr>
              <a:spLocks noChangeShapeType="1"/>
            </p:cNvSpPr>
            <p:nvPr/>
          </p:nvSpPr>
          <p:spPr bwMode="auto">
            <a:xfrm>
              <a:off x="3082863" y="4256894"/>
              <a:ext cx="25213"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5" name="Line 1325"/>
            <p:cNvSpPr>
              <a:spLocks noChangeShapeType="1"/>
            </p:cNvSpPr>
            <p:nvPr/>
          </p:nvSpPr>
          <p:spPr bwMode="auto">
            <a:xfrm flipV="1">
              <a:off x="3082863" y="4256894"/>
              <a:ext cx="25213" cy="26351"/>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6" name="Line 1326"/>
            <p:cNvSpPr>
              <a:spLocks noChangeShapeType="1"/>
            </p:cNvSpPr>
            <p:nvPr/>
          </p:nvSpPr>
          <p:spPr bwMode="auto">
            <a:xfrm>
              <a:off x="3123484" y="4190324"/>
              <a:ext cx="0" cy="38832"/>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7" name="Line 1327"/>
            <p:cNvSpPr>
              <a:spLocks noChangeShapeType="1"/>
            </p:cNvSpPr>
            <p:nvPr/>
          </p:nvSpPr>
          <p:spPr bwMode="auto">
            <a:xfrm>
              <a:off x="3103874" y="4209740"/>
              <a:ext cx="37820" cy="0"/>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8" name="Line 1328"/>
            <p:cNvSpPr>
              <a:spLocks noChangeShapeType="1"/>
            </p:cNvSpPr>
            <p:nvPr/>
          </p:nvSpPr>
          <p:spPr bwMode="auto">
            <a:xfrm>
              <a:off x="3109477" y="4197258"/>
              <a:ext cx="26614"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49" name="Line 1329"/>
            <p:cNvSpPr>
              <a:spLocks noChangeShapeType="1"/>
            </p:cNvSpPr>
            <p:nvPr/>
          </p:nvSpPr>
          <p:spPr bwMode="auto">
            <a:xfrm flipV="1">
              <a:off x="3109477" y="4197258"/>
              <a:ext cx="26614" cy="24964"/>
            </a:xfrm>
            <a:prstGeom prst="line">
              <a:avLst/>
            </a:prstGeom>
            <a:noFill/>
            <a:ln w="14288" cap="flat">
              <a:solidFill>
                <a:srgbClr val="80808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50" name="Freeform 1330"/>
            <p:cNvSpPr>
              <a:spLocks/>
            </p:cNvSpPr>
            <p:nvPr/>
          </p:nvSpPr>
          <p:spPr bwMode="auto">
            <a:xfrm>
              <a:off x="1201669" y="3720175"/>
              <a:ext cx="1921815" cy="686501"/>
            </a:xfrm>
            <a:custGeom>
              <a:avLst/>
              <a:gdLst>
                <a:gd name="T0" fmla="*/ 0 w 1372"/>
                <a:gd name="T1" fmla="*/ 495 h 495"/>
                <a:gd name="T2" fmla="*/ 38 w 1372"/>
                <a:gd name="T3" fmla="*/ 495 h 495"/>
                <a:gd name="T4" fmla="*/ 58 w 1372"/>
                <a:gd name="T5" fmla="*/ 495 h 495"/>
                <a:gd name="T6" fmla="*/ 97 w 1372"/>
                <a:gd name="T7" fmla="*/ 495 h 495"/>
                <a:gd name="T8" fmla="*/ 117 w 1372"/>
                <a:gd name="T9" fmla="*/ 495 h 495"/>
                <a:gd name="T10" fmla="*/ 156 w 1372"/>
                <a:gd name="T11" fmla="*/ 495 h 495"/>
                <a:gd name="T12" fmla="*/ 176 w 1372"/>
                <a:gd name="T13" fmla="*/ 495 h 495"/>
                <a:gd name="T14" fmla="*/ 214 w 1372"/>
                <a:gd name="T15" fmla="*/ 495 h 495"/>
                <a:gd name="T16" fmla="*/ 234 w 1372"/>
                <a:gd name="T17" fmla="*/ 495 h 495"/>
                <a:gd name="T18" fmla="*/ 274 w 1372"/>
                <a:gd name="T19" fmla="*/ 495 h 495"/>
                <a:gd name="T20" fmla="*/ 293 w 1372"/>
                <a:gd name="T21" fmla="*/ 495 h 495"/>
                <a:gd name="T22" fmla="*/ 333 w 1372"/>
                <a:gd name="T23" fmla="*/ 495 h 495"/>
                <a:gd name="T24" fmla="*/ 352 w 1372"/>
                <a:gd name="T25" fmla="*/ 495 h 495"/>
                <a:gd name="T26" fmla="*/ 391 w 1372"/>
                <a:gd name="T27" fmla="*/ 495 h 495"/>
                <a:gd name="T28" fmla="*/ 411 w 1372"/>
                <a:gd name="T29" fmla="*/ 495 h 495"/>
                <a:gd name="T30" fmla="*/ 450 w 1372"/>
                <a:gd name="T31" fmla="*/ 495 h 495"/>
                <a:gd name="T32" fmla="*/ 470 w 1372"/>
                <a:gd name="T33" fmla="*/ 495 h 495"/>
                <a:gd name="T34" fmla="*/ 509 w 1372"/>
                <a:gd name="T35" fmla="*/ 495 h 495"/>
                <a:gd name="T36" fmla="*/ 529 w 1372"/>
                <a:gd name="T37" fmla="*/ 495 h 495"/>
                <a:gd name="T38" fmla="*/ 567 w 1372"/>
                <a:gd name="T39" fmla="*/ 495 h 495"/>
                <a:gd name="T40" fmla="*/ 587 w 1372"/>
                <a:gd name="T41" fmla="*/ 495 h 495"/>
                <a:gd name="T42" fmla="*/ 626 w 1372"/>
                <a:gd name="T43" fmla="*/ 495 h 495"/>
                <a:gd name="T44" fmla="*/ 646 w 1372"/>
                <a:gd name="T45" fmla="*/ 495 h 495"/>
                <a:gd name="T46" fmla="*/ 686 w 1372"/>
                <a:gd name="T47" fmla="*/ 495 h 495"/>
                <a:gd name="T48" fmla="*/ 705 w 1372"/>
                <a:gd name="T49" fmla="*/ 495 h 495"/>
                <a:gd name="T50" fmla="*/ 744 w 1372"/>
                <a:gd name="T51" fmla="*/ 495 h 495"/>
                <a:gd name="T52" fmla="*/ 763 w 1372"/>
                <a:gd name="T53" fmla="*/ 495 h 495"/>
                <a:gd name="T54" fmla="*/ 803 w 1372"/>
                <a:gd name="T55" fmla="*/ 495 h 495"/>
                <a:gd name="T56" fmla="*/ 823 w 1372"/>
                <a:gd name="T57" fmla="*/ 495 h 495"/>
                <a:gd name="T58" fmla="*/ 862 w 1372"/>
                <a:gd name="T59" fmla="*/ 495 h 495"/>
                <a:gd name="T60" fmla="*/ 881 w 1372"/>
                <a:gd name="T61" fmla="*/ 495 h 495"/>
                <a:gd name="T62" fmla="*/ 920 w 1372"/>
                <a:gd name="T63" fmla="*/ 495 h 495"/>
                <a:gd name="T64" fmla="*/ 940 w 1372"/>
                <a:gd name="T65" fmla="*/ 494 h 495"/>
                <a:gd name="T66" fmla="*/ 979 w 1372"/>
                <a:gd name="T67" fmla="*/ 493 h 495"/>
                <a:gd name="T68" fmla="*/ 999 w 1372"/>
                <a:gd name="T69" fmla="*/ 493 h 495"/>
                <a:gd name="T70" fmla="*/ 1038 w 1372"/>
                <a:gd name="T71" fmla="*/ 490 h 495"/>
                <a:gd name="T72" fmla="*/ 1058 w 1372"/>
                <a:gd name="T73" fmla="*/ 488 h 495"/>
                <a:gd name="T74" fmla="*/ 1097 w 1372"/>
                <a:gd name="T75" fmla="*/ 483 h 495"/>
                <a:gd name="T76" fmla="*/ 1116 w 1372"/>
                <a:gd name="T77" fmla="*/ 479 h 495"/>
                <a:gd name="T78" fmla="*/ 1156 w 1372"/>
                <a:gd name="T79" fmla="*/ 465 h 495"/>
                <a:gd name="T80" fmla="*/ 1175 w 1372"/>
                <a:gd name="T81" fmla="*/ 453 h 495"/>
                <a:gd name="T82" fmla="*/ 1215 w 1372"/>
                <a:gd name="T83" fmla="*/ 413 h 495"/>
                <a:gd name="T84" fmla="*/ 1234 w 1372"/>
                <a:gd name="T85" fmla="*/ 381 h 495"/>
                <a:gd name="T86" fmla="*/ 1273 w 1372"/>
                <a:gd name="T87" fmla="*/ 288 h 495"/>
                <a:gd name="T88" fmla="*/ 1293 w 1372"/>
                <a:gd name="T89" fmla="*/ 231 h 495"/>
                <a:gd name="T90" fmla="*/ 1332 w 1372"/>
                <a:gd name="T91" fmla="*/ 108 h 495"/>
                <a:gd name="T92" fmla="*/ 1352 w 1372"/>
                <a:gd name="T93" fmla="*/ 5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2" h="495">
                  <a:moveTo>
                    <a:pt x="0" y="495"/>
                  </a:moveTo>
                  <a:lnTo>
                    <a:pt x="0" y="495"/>
                  </a:lnTo>
                  <a:lnTo>
                    <a:pt x="0" y="495"/>
                  </a:lnTo>
                  <a:lnTo>
                    <a:pt x="19" y="495"/>
                  </a:lnTo>
                  <a:lnTo>
                    <a:pt x="19" y="495"/>
                  </a:lnTo>
                  <a:lnTo>
                    <a:pt x="38" y="495"/>
                  </a:lnTo>
                  <a:lnTo>
                    <a:pt x="38" y="495"/>
                  </a:lnTo>
                  <a:lnTo>
                    <a:pt x="58" y="495"/>
                  </a:lnTo>
                  <a:lnTo>
                    <a:pt x="58" y="495"/>
                  </a:lnTo>
                  <a:lnTo>
                    <a:pt x="77" y="495"/>
                  </a:lnTo>
                  <a:lnTo>
                    <a:pt x="77" y="495"/>
                  </a:lnTo>
                  <a:lnTo>
                    <a:pt x="97" y="495"/>
                  </a:lnTo>
                  <a:lnTo>
                    <a:pt x="97" y="495"/>
                  </a:lnTo>
                  <a:lnTo>
                    <a:pt x="117" y="495"/>
                  </a:lnTo>
                  <a:lnTo>
                    <a:pt x="117" y="495"/>
                  </a:lnTo>
                  <a:lnTo>
                    <a:pt x="137" y="495"/>
                  </a:lnTo>
                  <a:lnTo>
                    <a:pt x="137" y="495"/>
                  </a:lnTo>
                  <a:lnTo>
                    <a:pt x="156" y="495"/>
                  </a:lnTo>
                  <a:lnTo>
                    <a:pt x="156" y="495"/>
                  </a:lnTo>
                  <a:lnTo>
                    <a:pt x="176" y="495"/>
                  </a:lnTo>
                  <a:lnTo>
                    <a:pt x="176" y="495"/>
                  </a:lnTo>
                  <a:lnTo>
                    <a:pt x="195" y="495"/>
                  </a:lnTo>
                  <a:lnTo>
                    <a:pt x="195" y="495"/>
                  </a:lnTo>
                  <a:lnTo>
                    <a:pt x="214" y="495"/>
                  </a:lnTo>
                  <a:lnTo>
                    <a:pt x="214" y="495"/>
                  </a:lnTo>
                  <a:lnTo>
                    <a:pt x="234" y="495"/>
                  </a:lnTo>
                  <a:lnTo>
                    <a:pt x="234" y="495"/>
                  </a:lnTo>
                  <a:lnTo>
                    <a:pt x="254" y="495"/>
                  </a:lnTo>
                  <a:lnTo>
                    <a:pt x="254" y="495"/>
                  </a:lnTo>
                  <a:lnTo>
                    <a:pt x="274" y="495"/>
                  </a:lnTo>
                  <a:lnTo>
                    <a:pt x="274" y="495"/>
                  </a:lnTo>
                  <a:lnTo>
                    <a:pt x="293" y="495"/>
                  </a:lnTo>
                  <a:lnTo>
                    <a:pt x="293" y="495"/>
                  </a:lnTo>
                  <a:lnTo>
                    <a:pt x="313" y="495"/>
                  </a:lnTo>
                  <a:lnTo>
                    <a:pt x="313" y="495"/>
                  </a:lnTo>
                  <a:lnTo>
                    <a:pt x="333" y="495"/>
                  </a:lnTo>
                  <a:lnTo>
                    <a:pt x="333" y="495"/>
                  </a:lnTo>
                  <a:lnTo>
                    <a:pt x="352" y="495"/>
                  </a:lnTo>
                  <a:lnTo>
                    <a:pt x="352" y="495"/>
                  </a:lnTo>
                  <a:lnTo>
                    <a:pt x="372" y="495"/>
                  </a:lnTo>
                  <a:lnTo>
                    <a:pt x="372" y="495"/>
                  </a:lnTo>
                  <a:lnTo>
                    <a:pt x="391" y="495"/>
                  </a:lnTo>
                  <a:lnTo>
                    <a:pt x="391" y="495"/>
                  </a:lnTo>
                  <a:lnTo>
                    <a:pt x="411" y="495"/>
                  </a:lnTo>
                  <a:lnTo>
                    <a:pt x="411" y="495"/>
                  </a:lnTo>
                  <a:lnTo>
                    <a:pt x="430" y="495"/>
                  </a:lnTo>
                  <a:lnTo>
                    <a:pt x="430" y="495"/>
                  </a:lnTo>
                  <a:lnTo>
                    <a:pt x="450" y="495"/>
                  </a:lnTo>
                  <a:lnTo>
                    <a:pt x="450" y="495"/>
                  </a:lnTo>
                  <a:lnTo>
                    <a:pt x="470" y="495"/>
                  </a:lnTo>
                  <a:lnTo>
                    <a:pt x="470" y="495"/>
                  </a:lnTo>
                  <a:lnTo>
                    <a:pt x="489" y="495"/>
                  </a:lnTo>
                  <a:lnTo>
                    <a:pt x="489" y="495"/>
                  </a:lnTo>
                  <a:lnTo>
                    <a:pt x="509" y="495"/>
                  </a:lnTo>
                  <a:lnTo>
                    <a:pt x="509" y="495"/>
                  </a:lnTo>
                  <a:lnTo>
                    <a:pt x="529" y="495"/>
                  </a:lnTo>
                  <a:lnTo>
                    <a:pt x="529" y="495"/>
                  </a:lnTo>
                  <a:lnTo>
                    <a:pt x="548" y="495"/>
                  </a:lnTo>
                  <a:lnTo>
                    <a:pt x="548" y="495"/>
                  </a:lnTo>
                  <a:lnTo>
                    <a:pt x="567" y="495"/>
                  </a:lnTo>
                  <a:lnTo>
                    <a:pt x="567" y="495"/>
                  </a:lnTo>
                  <a:lnTo>
                    <a:pt x="587" y="495"/>
                  </a:lnTo>
                  <a:lnTo>
                    <a:pt x="587" y="495"/>
                  </a:lnTo>
                  <a:lnTo>
                    <a:pt x="607" y="495"/>
                  </a:lnTo>
                  <a:lnTo>
                    <a:pt x="607" y="495"/>
                  </a:lnTo>
                  <a:lnTo>
                    <a:pt x="626" y="495"/>
                  </a:lnTo>
                  <a:lnTo>
                    <a:pt x="626" y="495"/>
                  </a:lnTo>
                  <a:lnTo>
                    <a:pt x="646" y="495"/>
                  </a:lnTo>
                  <a:lnTo>
                    <a:pt x="646" y="495"/>
                  </a:lnTo>
                  <a:lnTo>
                    <a:pt x="666" y="495"/>
                  </a:lnTo>
                  <a:lnTo>
                    <a:pt x="666" y="495"/>
                  </a:lnTo>
                  <a:lnTo>
                    <a:pt x="686" y="495"/>
                  </a:lnTo>
                  <a:lnTo>
                    <a:pt x="686" y="495"/>
                  </a:lnTo>
                  <a:lnTo>
                    <a:pt x="705" y="495"/>
                  </a:lnTo>
                  <a:lnTo>
                    <a:pt x="705" y="495"/>
                  </a:lnTo>
                  <a:lnTo>
                    <a:pt x="724" y="495"/>
                  </a:lnTo>
                  <a:lnTo>
                    <a:pt x="724" y="495"/>
                  </a:lnTo>
                  <a:lnTo>
                    <a:pt x="744" y="495"/>
                  </a:lnTo>
                  <a:lnTo>
                    <a:pt x="744" y="495"/>
                  </a:lnTo>
                  <a:lnTo>
                    <a:pt x="763" y="495"/>
                  </a:lnTo>
                  <a:lnTo>
                    <a:pt x="763" y="495"/>
                  </a:lnTo>
                  <a:lnTo>
                    <a:pt x="783" y="495"/>
                  </a:lnTo>
                  <a:lnTo>
                    <a:pt x="783" y="495"/>
                  </a:lnTo>
                  <a:lnTo>
                    <a:pt x="803" y="495"/>
                  </a:lnTo>
                  <a:lnTo>
                    <a:pt x="803" y="495"/>
                  </a:lnTo>
                  <a:lnTo>
                    <a:pt x="823" y="495"/>
                  </a:lnTo>
                  <a:lnTo>
                    <a:pt x="823" y="495"/>
                  </a:lnTo>
                  <a:lnTo>
                    <a:pt x="842" y="495"/>
                  </a:lnTo>
                  <a:lnTo>
                    <a:pt x="842" y="495"/>
                  </a:lnTo>
                  <a:lnTo>
                    <a:pt x="862" y="495"/>
                  </a:lnTo>
                  <a:lnTo>
                    <a:pt x="862" y="495"/>
                  </a:lnTo>
                  <a:lnTo>
                    <a:pt x="881" y="495"/>
                  </a:lnTo>
                  <a:lnTo>
                    <a:pt x="881" y="495"/>
                  </a:lnTo>
                  <a:lnTo>
                    <a:pt x="901" y="495"/>
                  </a:lnTo>
                  <a:lnTo>
                    <a:pt x="901" y="495"/>
                  </a:lnTo>
                  <a:lnTo>
                    <a:pt x="920" y="495"/>
                  </a:lnTo>
                  <a:lnTo>
                    <a:pt x="920" y="495"/>
                  </a:lnTo>
                  <a:lnTo>
                    <a:pt x="940" y="494"/>
                  </a:lnTo>
                  <a:lnTo>
                    <a:pt x="940" y="494"/>
                  </a:lnTo>
                  <a:lnTo>
                    <a:pt x="960" y="494"/>
                  </a:lnTo>
                  <a:lnTo>
                    <a:pt x="960" y="494"/>
                  </a:lnTo>
                  <a:lnTo>
                    <a:pt x="979" y="493"/>
                  </a:lnTo>
                  <a:lnTo>
                    <a:pt x="979" y="493"/>
                  </a:lnTo>
                  <a:lnTo>
                    <a:pt x="999" y="493"/>
                  </a:lnTo>
                  <a:lnTo>
                    <a:pt x="999" y="493"/>
                  </a:lnTo>
                  <a:lnTo>
                    <a:pt x="1019" y="491"/>
                  </a:lnTo>
                  <a:lnTo>
                    <a:pt x="1019" y="491"/>
                  </a:lnTo>
                  <a:lnTo>
                    <a:pt x="1038" y="490"/>
                  </a:lnTo>
                  <a:lnTo>
                    <a:pt x="1038" y="490"/>
                  </a:lnTo>
                  <a:lnTo>
                    <a:pt x="1058" y="488"/>
                  </a:lnTo>
                  <a:lnTo>
                    <a:pt x="1058" y="488"/>
                  </a:lnTo>
                  <a:lnTo>
                    <a:pt x="1077" y="486"/>
                  </a:lnTo>
                  <a:lnTo>
                    <a:pt x="1077" y="486"/>
                  </a:lnTo>
                  <a:lnTo>
                    <a:pt x="1097" y="483"/>
                  </a:lnTo>
                  <a:lnTo>
                    <a:pt x="1097" y="483"/>
                  </a:lnTo>
                  <a:lnTo>
                    <a:pt x="1116" y="479"/>
                  </a:lnTo>
                  <a:lnTo>
                    <a:pt x="1116" y="479"/>
                  </a:lnTo>
                  <a:lnTo>
                    <a:pt x="1136" y="474"/>
                  </a:lnTo>
                  <a:lnTo>
                    <a:pt x="1136" y="474"/>
                  </a:lnTo>
                  <a:lnTo>
                    <a:pt x="1156" y="465"/>
                  </a:lnTo>
                  <a:lnTo>
                    <a:pt x="1156" y="465"/>
                  </a:lnTo>
                  <a:lnTo>
                    <a:pt x="1175" y="453"/>
                  </a:lnTo>
                  <a:lnTo>
                    <a:pt x="1175" y="453"/>
                  </a:lnTo>
                  <a:lnTo>
                    <a:pt x="1195" y="436"/>
                  </a:lnTo>
                  <a:lnTo>
                    <a:pt x="1195" y="436"/>
                  </a:lnTo>
                  <a:lnTo>
                    <a:pt x="1215" y="413"/>
                  </a:lnTo>
                  <a:lnTo>
                    <a:pt x="1215" y="413"/>
                  </a:lnTo>
                  <a:lnTo>
                    <a:pt x="1234" y="381"/>
                  </a:lnTo>
                  <a:lnTo>
                    <a:pt x="1234" y="381"/>
                  </a:lnTo>
                  <a:lnTo>
                    <a:pt x="1253" y="339"/>
                  </a:lnTo>
                  <a:lnTo>
                    <a:pt x="1253" y="339"/>
                  </a:lnTo>
                  <a:lnTo>
                    <a:pt x="1273" y="288"/>
                  </a:lnTo>
                  <a:lnTo>
                    <a:pt x="1273" y="288"/>
                  </a:lnTo>
                  <a:lnTo>
                    <a:pt x="1293" y="231"/>
                  </a:lnTo>
                  <a:lnTo>
                    <a:pt x="1293" y="231"/>
                  </a:lnTo>
                  <a:lnTo>
                    <a:pt x="1312" y="170"/>
                  </a:lnTo>
                  <a:lnTo>
                    <a:pt x="1312" y="170"/>
                  </a:lnTo>
                  <a:lnTo>
                    <a:pt x="1332" y="108"/>
                  </a:lnTo>
                  <a:lnTo>
                    <a:pt x="1332" y="108"/>
                  </a:lnTo>
                  <a:lnTo>
                    <a:pt x="1352" y="51"/>
                  </a:lnTo>
                  <a:lnTo>
                    <a:pt x="1352" y="51"/>
                  </a:lnTo>
                  <a:lnTo>
                    <a:pt x="1372" y="0"/>
                  </a:lnTo>
                </a:path>
              </a:pathLst>
            </a:custGeom>
            <a:noFill/>
            <a:ln w="793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51" name="Freeform 1331"/>
            <p:cNvSpPr>
              <a:spLocks/>
            </p:cNvSpPr>
            <p:nvPr/>
          </p:nvSpPr>
          <p:spPr bwMode="auto">
            <a:xfrm>
              <a:off x="1182059"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52" name="Freeform 1332"/>
            <p:cNvSpPr>
              <a:spLocks/>
            </p:cNvSpPr>
            <p:nvPr/>
          </p:nvSpPr>
          <p:spPr bwMode="auto">
            <a:xfrm>
              <a:off x="1182059"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53" name="Freeform 1333"/>
            <p:cNvSpPr>
              <a:spLocks/>
            </p:cNvSpPr>
            <p:nvPr/>
          </p:nvSpPr>
          <p:spPr bwMode="auto">
            <a:xfrm>
              <a:off x="1208673"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54" name="Freeform 1334"/>
            <p:cNvSpPr>
              <a:spLocks/>
            </p:cNvSpPr>
            <p:nvPr/>
          </p:nvSpPr>
          <p:spPr bwMode="auto">
            <a:xfrm>
              <a:off x="1208673"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55" name="Freeform 1335"/>
            <p:cNvSpPr>
              <a:spLocks/>
            </p:cNvSpPr>
            <p:nvPr/>
          </p:nvSpPr>
          <p:spPr bwMode="auto">
            <a:xfrm>
              <a:off x="1236688"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56" name="Freeform 1336"/>
            <p:cNvSpPr>
              <a:spLocks/>
            </p:cNvSpPr>
            <p:nvPr/>
          </p:nvSpPr>
          <p:spPr bwMode="auto">
            <a:xfrm>
              <a:off x="1236688"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57" name="Freeform 1337"/>
            <p:cNvSpPr>
              <a:spLocks/>
            </p:cNvSpPr>
            <p:nvPr/>
          </p:nvSpPr>
          <p:spPr bwMode="auto">
            <a:xfrm>
              <a:off x="1264703"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58" name="Freeform 1338"/>
            <p:cNvSpPr>
              <a:spLocks/>
            </p:cNvSpPr>
            <p:nvPr/>
          </p:nvSpPr>
          <p:spPr bwMode="auto">
            <a:xfrm>
              <a:off x="1264703"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59" name="Freeform 1339"/>
            <p:cNvSpPr>
              <a:spLocks/>
            </p:cNvSpPr>
            <p:nvPr/>
          </p:nvSpPr>
          <p:spPr bwMode="auto">
            <a:xfrm>
              <a:off x="1291317"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60" name="Freeform 1340"/>
            <p:cNvSpPr>
              <a:spLocks/>
            </p:cNvSpPr>
            <p:nvPr/>
          </p:nvSpPr>
          <p:spPr bwMode="auto">
            <a:xfrm>
              <a:off x="1291317"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61" name="Freeform 1341"/>
            <p:cNvSpPr>
              <a:spLocks/>
            </p:cNvSpPr>
            <p:nvPr/>
          </p:nvSpPr>
          <p:spPr bwMode="auto">
            <a:xfrm>
              <a:off x="1317931"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62" name="Freeform 1342"/>
            <p:cNvSpPr>
              <a:spLocks/>
            </p:cNvSpPr>
            <p:nvPr/>
          </p:nvSpPr>
          <p:spPr bwMode="auto">
            <a:xfrm>
              <a:off x="1317931"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63" name="Freeform 1343"/>
            <p:cNvSpPr>
              <a:spLocks/>
            </p:cNvSpPr>
            <p:nvPr/>
          </p:nvSpPr>
          <p:spPr bwMode="auto">
            <a:xfrm>
              <a:off x="1345946"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64" name="Freeform 1344"/>
            <p:cNvSpPr>
              <a:spLocks/>
            </p:cNvSpPr>
            <p:nvPr/>
          </p:nvSpPr>
          <p:spPr bwMode="auto">
            <a:xfrm>
              <a:off x="1345946"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65" name="Freeform 1345"/>
            <p:cNvSpPr>
              <a:spLocks/>
            </p:cNvSpPr>
            <p:nvPr/>
          </p:nvSpPr>
          <p:spPr bwMode="auto">
            <a:xfrm>
              <a:off x="1373961"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66" name="Freeform 1346"/>
            <p:cNvSpPr>
              <a:spLocks/>
            </p:cNvSpPr>
            <p:nvPr/>
          </p:nvSpPr>
          <p:spPr bwMode="auto">
            <a:xfrm>
              <a:off x="1373961"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67" name="Freeform 1347"/>
            <p:cNvSpPr>
              <a:spLocks/>
            </p:cNvSpPr>
            <p:nvPr/>
          </p:nvSpPr>
          <p:spPr bwMode="auto">
            <a:xfrm>
              <a:off x="1400574"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68" name="Freeform 1348"/>
            <p:cNvSpPr>
              <a:spLocks/>
            </p:cNvSpPr>
            <p:nvPr/>
          </p:nvSpPr>
          <p:spPr bwMode="auto">
            <a:xfrm>
              <a:off x="1400574"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69" name="Freeform 1349"/>
            <p:cNvSpPr>
              <a:spLocks/>
            </p:cNvSpPr>
            <p:nvPr/>
          </p:nvSpPr>
          <p:spPr bwMode="auto">
            <a:xfrm>
              <a:off x="1428589"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70" name="Freeform 1350"/>
            <p:cNvSpPr>
              <a:spLocks/>
            </p:cNvSpPr>
            <p:nvPr/>
          </p:nvSpPr>
          <p:spPr bwMode="auto">
            <a:xfrm>
              <a:off x="1428589"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71" name="Freeform 1351"/>
            <p:cNvSpPr>
              <a:spLocks/>
            </p:cNvSpPr>
            <p:nvPr/>
          </p:nvSpPr>
          <p:spPr bwMode="auto">
            <a:xfrm>
              <a:off x="1456604"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72" name="Freeform 1352"/>
            <p:cNvSpPr>
              <a:spLocks/>
            </p:cNvSpPr>
            <p:nvPr/>
          </p:nvSpPr>
          <p:spPr bwMode="auto">
            <a:xfrm>
              <a:off x="1456604"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73" name="Freeform 1353"/>
            <p:cNvSpPr>
              <a:spLocks/>
            </p:cNvSpPr>
            <p:nvPr/>
          </p:nvSpPr>
          <p:spPr bwMode="auto">
            <a:xfrm>
              <a:off x="1483218"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74" name="Freeform 1354"/>
            <p:cNvSpPr>
              <a:spLocks/>
            </p:cNvSpPr>
            <p:nvPr/>
          </p:nvSpPr>
          <p:spPr bwMode="auto">
            <a:xfrm>
              <a:off x="1483218"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75" name="Freeform 1355"/>
            <p:cNvSpPr>
              <a:spLocks/>
            </p:cNvSpPr>
            <p:nvPr/>
          </p:nvSpPr>
          <p:spPr bwMode="auto">
            <a:xfrm>
              <a:off x="1511233"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76" name="Freeform 1356"/>
            <p:cNvSpPr>
              <a:spLocks/>
            </p:cNvSpPr>
            <p:nvPr/>
          </p:nvSpPr>
          <p:spPr bwMode="auto">
            <a:xfrm>
              <a:off x="1511233"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77" name="Freeform 1357"/>
            <p:cNvSpPr>
              <a:spLocks/>
            </p:cNvSpPr>
            <p:nvPr/>
          </p:nvSpPr>
          <p:spPr bwMode="auto">
            <a:xfrm>
              <a:off x="153784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78" name="Freeform 1358"/>
            <p:cNvSpPr>
              <a:spLocks/>
            </p:cNvSpPr>
            <p:nvPr/>
          </p:nvSpPr>
          <p:spPr bwMode="auto">
            <a:xfrm>
              <a:off x="153784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79" name="Freeform 1359"/>
            <p:cNvSpPr>
              <a:spLocks/>
            </p:cNvSpPr>
            <p:nvPr/>
          </p:nvSpPr>
          <p:spPr bwMode="auto">
            <a:xfrm>
              <a:off x="156586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80" name="Freeform 1360"/>
            <p:cNvSpPr>
              <a:spLocks/>
            </p:cNvSpPr>
            <p:nvPr/>
          </p:nvSpPr>
          <p:spPr bwMode="auto">
            <a:xfrm>
              <a:off x="156586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81" name="Freeform 1361"/>
            <p:cNvSpPr>
              <a:spLocks/>
            </p:cNvSpPr>
            <p:nvPr/>
          </p:nvSpPr>
          <p:spPr bwMode="auto">
            <a:xfrm>
              <a:off x="1592476"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82" name="Freeform 1362"/>
            <p:cNvSpPr>
              <a:spLocks/>
            </p:cNvSpPr>
            <p:nvPr/>
          </p:nvSpPr>
          <p:spPr bwMode="auto">
            <a:xfrm>
              <a:off x="1592476"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83" name="Freeform 1363"/>
            <p:cNvSpPr>
              <a:spLocks/>
            </p:cNvSpPr>
            <p:nvPr/>
          </p:nvSpPr>
          <p:spPr bwMode="auto">
            <a:xfrm>
              <a:off x="1620491"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84" name="Freeform 1364"/>
            <p:cNvSpPr>
              <a:spLocks/>
            </p:cNvSpPr>
            <p:nvPr/>
          </p:nvSpPr>
          <p:spPr bwMode="auto">
            <a:xfrm>
              <a:off x="1620491"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85" name="Freeform 1365"/>
            <p:cNvSpPr>
              <a:spLocks/>
            </p:cNvSpPr>
            <p:nvPr/>
          </p:nvSpPr>
          <p:spPr bwMode="auto">
            <a:xfrm>
              <a:off x="164850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86" name="Freeform 1366"/>
            <p:cNvSpPr>
              <a:spLocks/>
            </p:cNvSpPr>
            <p:nvPr/>
          </p:nvSpPr>
          <p:spPr bwMode="auto">
            <a:xfrm>
              <a:off x="164850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87" name="Freeform 1367"/>
            <p:cNvSpPr>
              <a:spLocks/>
            </p:cNvSpPr>
            <p:nvPr/>
          </p:nvSpPr>
          <p:spPr bwMode="auto">
            <a:xfrm>
              <a:off x="1675119"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88" name="Freeform 1368"/>
            <p:cNvSpPr>
              <a:spLocks/>
            </p:cNvSpPr>
            <p:nvPr/>
          </p:nvSpPr>
          <p:spPr bwMode="auto">
            <a:xfrm>
              <a:off x="1675119"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89" name="Freeform 1369"/>
            <p:cNvSpPr>
              <a:spLocks/>
            </p:cNvSpPr>
            <p:nvPr/>
          </p:nvSpPr>
          <p:spPr bwMode="auto">
            <a:xfrm>
              <a:off x="1703134"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90" name="Freeform 1370"/>
            <p:cNvSpPr>
              <a:spLocks/>
            </p:cNvSpPr>
            <p:nvPr/>
          </p:nvSpPr>
          <p:spPr bwMode="auto">
            <a:xfrm>
              <a:off x="1703134"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91" name="Freeform 1371"/>
            <p:cNvSpPr>
              <a:spLocks/>
            </p:cNvSpPr>
            <p:nvPr/>
          </p:nvSpPr>
          <p:spPr bwMode="auto">
            <a:xfrm>
              <a:off x="1731149"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92" name="Freeform 1372"/>
            <p:cNvSpPr>
              <a:spLocks/>
            </p:cNvSpPr>
            <p:nvPr/>
          </p:nvSpPr>
          <p:spPr bwMode="auto">
            <a:xfrm>
              <a:off x="1731149"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93" name="Freeform 1373"/>
            <p:cNvSpPr>
              <a:spLocks/>
            </p:cNvSpPr>
            <p:nvPr/>
          </p:nvSpPr>
          <p:spPr bwMode="auto">
            <a:xfrm>
              <a:off x="1757763"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94" name="Freeform 1374"/>
            <p:cNvSpPr>
              <a:spLocks/>
            </p:cNvSpPr>
            <p:nvPr/>
          </p:nvSpPr>
          <p:spPr bwMode="auto">
            <a:xfrm>
              <a:off x="1757763"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95" name="Freeform 1375"/>
            <p:cNvSpPr>
              <a:spLocks/>
            </p:cNvSpPr>
            <p:nvPr/>
          </p:nvSpPr>
          <p:spPr bwMode="auto">
            <a:xfrm>
              <a:off x="178437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96" name="Freeform 1376"/>
            <p:cNvSpPr>
              <a:spLocks/>
            </p:cNvSpPr>
            <p:nvPr/>
          </p:nvSpPr>
          <p:spPr bwMode="auto">
            <a:xfrm>
              <a:off x="178437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97" name="Freeform 1377"/>
            <p:cNvSpPr>
              <a:spLocks/>
            </p:cNvSpPr>
            <p:nvPr/>
          </p:nvSpPr>
          <p:spPr bwMode="auto">
            <a:xfrm>
              <a:off x="181239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598" name="Freeform 1378"/>
            <p:cNvSpPr>
              <a:spLocks/>
            </p:cNvSpPr>
            <p:nvPr/>
          </p:nvSpPr>
          <p:spPr bwMode="auto">
            <a:xfrm>
              <a:off x="181239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599" name="Freeform 1379"/>
            <p:cNvSpPr>
              <a:spLocks/>
            </p:cNvSpPr>
            <p:nvPr/>
          </p:nvSpPr>
          <p:spPr bwMode="auto">
            <a:xfrm>
              <a:off x="184040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00" name="Freeform 1380"/>
            <p:cNvSpPr>
              <a:spLocks/>
            </p:cNvSpPr>
            <p:nvPr/>
          </p:nvSpPr>
          <p:spPr bwMode="auto">
            <a:xfrm>
              <a:off x="184040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01" name="Freeform 1381"/>
            <p:cNvSpPr>
              <a:spLocks/>
            </p:cNvSpPr>
            <p:nvPr/>
          </p:nvSpPr>
          <p:spPr bwMode="auto">
            <a:xfrm>
              <a:off x="1867021"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02" name="Freeform 1382"/>
            <p:cNvSpPr>
              <a:spLocks/>
            </p:cNvSpPr>
            <p:nvPr/>
          </p:nvSpPr>
          <p:spPr bwMode="auto">
            <a:xfrm>
              <a:off x="1867021"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03" name="Freeform 1383"/>
            <p:cNvSpPr>
              <a:spLocks/>
            </p:cNvSpPr>
            <p:nvPr/>
          </p:nvSpPr>
          <p:spPr bwMode="auto">
            <a:xfrm>
              <a:off x="189503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04" name="Freeform 1384"/>
            <p:cNvSpPr>
              <a:spLocks/>
            </p:cNvSpPr>
            <p:nvPr/>
          </p:nvSpPr>
          <p:spPr bwMode="auto">
            <a:xfrm>
              <a:off x="189503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05" name="Freeform 1385"/>
            <p:cNvSpPr>
              <a:spLocks/>
            </p:cNvSpPr>
            <p:nvPr/>
          </p:nvSpPr>
          <p:spPr bwMode="auto">
            <a:xfrm>
              <a:off x="1923051"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06" name="Freeform 1386"/>
            <p:cNvSpPr>
              <a:spLocks/>
            </p:cNvSpPr>
            <p:nvPr/>
          </p:nvSpPr>
          <p:spPr bwMode="auto">
            <a:xfrm>
              <a:off x="1923051"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07" name="Freeform 1387"/>
            <p:cNvSpPr>
              <a:spLocks/>
            </p:cNvSpPr>
            <p:nvPr/>
          </p:nvSpPr>
          <p:spPr bwMode="auto">
            <a:xfrm>
              <a:off x="1951065"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08" name="Freeform 1388"/>
            <p:cNvSpPr>
              <a:spLocks/>
            </p:cNvSpPr>
            <p:nvPr/>
          </p:nvSpPr>
          <p:spPr bwMode="auto">
            <a:xfrm>
              <a:off x="1951065"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09" name="Freeform 1389"/>
            <p:cNvSpPr>
              <a:spLocks/>
            </p:cNvSpPr>
            <p:nvPr/>
          </p:nvSpPr>
          <p:spPr bwMode="auto">
            <a:xfrm>
              <a:off x="1977679"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10" name="Freeform 1390"/>
            <p:cNvSpPr>
              <a:spLocks/>
            </p:cNvSpPr>
            <p:nvPr/>
          </p:nvSpPr>
          <p:spPr bwMode="auto">
            <a:xfrm>
              <a:off x="1977679"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11" name="Freeform 1391"/>
            <p:cNvSpPr>
              <a:spLocks/>
            </p:cNvSpPr>
            <p:nvPr/>
          </p:nvSpPr>
          <p:spPr bwMode="auto">
            <a:xfrm>
              <a:off x="2005694"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27" name="Freeform 1392"/>
            <p:cNvSpPr>
              <a:spLocks/>
            </p:cNvSpPr>
            <p:nvPr/>
          </p:nvSpPr>
          <p:spPr bwMode="auto">
            <a:xfrm>
              <a:off x="2005694"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28" name="Freeform 1393"/>
            <p:cNvSpPr>
              <a:spLocks/>
            </p:cNvSpPr>
            <p:nvPr/>
          </p:nvSpPr>
          <p:spPr bwMode="auto">
            <a:xfrm>
              <a:off x="2032308"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29" name="Freeform 1394"/>
            <p:cNvSpPr>
              <a:spLocks/>
            </p:cNvSpPr>
            <p:nvPr/>
          </p:nvSpPr>
          <p:spPr bwMode="auto">
            <a:xfrm>
              <a:off x="2032308"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30" name="Freeform 1395"/>
            <p:cNvSpPr>
              <a:spLocks/>
            </p:cNvSpPr>
            <p:nvPr/>
          </p:nvSpPr>
          <p:spPr bwMode="auto">
            <a:xfrm>
              <a:off x="205892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31" name="Freeform 1396"/>
            <p:cNvSpPr>
              <a:spLocks/>
            </p:cNvSpPr>
            <p:nvPr/>
          </p:nvSpPr>
          <p:spPr bwMode="auto">
            <a:xfrm>
              <a:off x="205892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32" name="Freeform 1397"/>
            <p:cNvSpPr>
              <a:spLocks/>
            </p:cNvSpPr>
            <p:nvPr/>
          </p:nvSpPr>
          <p:spPr bwMode="auto">
            <a:xfrm>
              <a:off x="208693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33" name="Freeform 1398"/>
            <p:cNvSpPr>
              <a:spLocks/>
            </p:cNvSpPr>
            <p:nvPr/>
          </p:nvSpPr>
          <p:spPr bwMode="auto">
            <a:xfrm>
              <a:off x="2086937"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34" name="Freeform 1399"/>
            <p:cNvSpPr>
              <a:spLocks/>
            </p:cNvSpPr>
            <p:nvPr/>
          </p:nvSpPr>
          <p:spPr bwMode="auto">
            <a:xfrm>
              <a:off x="2114952"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35" name="Freeform 1400"/>
            <p:cNvSpPr>
              <a:spLocks/>
            </p:cNvSpPr>
            <p:nvPr/>
          </p:nvSpPr>
          <p:spPr bwMode="auto">
            <a:xfrm>
              <a:off x="2114952"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36" name="Freeform 1401"/>
            <p:cNvSpPr>
              <a:spLocks/>
            </p:cNvSpPr>
            <p:nvPr/>
          </p:nvSpPr>
          <p:spPr bwMode="auto">
            <a:xfrm>
              <a:off x="214296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37" name="Freeform 1402"/>
            <p:cNvSpPr>
              <a:spLocks/>
            </p:cNvSpPr>
            <p:nvPr/>
          </p:nvSpPr>
          <p:spPr bwMode="auto">
            <a:xfrm>
              <a:off x="214296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38" name="Freeform 1403"/>
            <p:cNvSpPr>
              <a:spLocks/>
            </p:cNvSpPr>
            <p:nvPr/>
          </p:nvSpPr>
          <p:spPr bwMode="auto">
            <a:xfrm>
              <a:off x="2169581"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39" name="Freeform 1404"/>
            <p:cNvSpPr>
              <a:spLocks/>
            </p:cNvSpPr>
            <p:nvPr/>
          </p:nvSpPr>
          <p:spPr bwMode="auto">
            <a:xfrm>
              <a:off x="2169581"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40" name="Freeform 1405"/>
            <p:cNvSpPr>
              <a:spLocks/>
            </p:cNvSpPr>
            <p:nvPr/>
          </p:nvSpPr>
          <p:spPr bwMode="auto">
            <a:xfrm>
              <a:off x="2197596"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41" name="Freeform 1406"/>
            <p:cNvSpPr>
              <a:spLocks/>
            </p:cNvSpPr>
            <p:nvPr/>
          </p:nvSpPr>
          <p:spPr bwMode="auto">
            <a:xfrm>
              <a:off x="2197596"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42" name="Freeform 1407"/>
            <p:cNvSpPr>
              <a:spLocks/>
            </p:cNvSpPr>
            <p:nvPr/>
          </p:nvSpPr>
          <p:spPr bwMode="auto">
            <a:xfrm>
              <a:off x="2225610"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43" name="Freeform 1408"/>
            <p:cNvSpPr>
              <a:spLocks/>
            </p:cNvSpPr>
            <p:nvPr/>
          </p:nvSpPr>
          <p:spPr bwMode="auto">
            <a:xfrm>
              <a:off x="2225610"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44" name="Freeform 1409"/>
            <p:cNvSpPr>
              <a:spLocks/>
            </p:cNvSpPr>
            <p:nvPr/>
          </p:nvSpPr>
          <p:spPr bwMode="auto">
            <a:xfrm>
              <a:off x="2252224"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45" name="Freeform 1410"/>
            <p:cNvSpPr>
              <a:spLocks/>
            </p:cNvSpPr>
            <p:nvPr/>
          </p:nvSpPr>
          <p:spPr bwMode="auto">
            <a:xfrm>
              <a:off x="2252224"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46" name="Freeform 1411"/>
            <p:cNvSpPr>
              <a:spLocks/>
            </p:cNvSpPr>
            <p:nvPr/>
          </p:nvSpPr>
          <p:spPr bwMode="auto">
            <a:xfrm>
              <a:off x="2278838"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47" name="Freeform 1412"/>
            <p:cNvSpPr>
              <a:spLocks/>
            </p:cNvSpPr>
            <p:nvPr/>
          </p:nvSpPr>
          <p:spPr bwMode="auto">
            <a:xfrm>
              <a:off x="2278838"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48" name="Freeform 1413"/>
            <p:cNvSpPr>
              <a:spLocks/>
            </p:cNvSpPr>
            <p:nvPr/>
          </p:nvSpPr>
          <p:spPr bwMode="auto">
            <a:xfrm>
              <a:off x="2306853"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49" name="Freeform 1414"/>
            <p:cNvSpPr>
              <a:spLocks/>
            </p:cNvSpPr>
            <p:nvPr/>
          </p:nvSpPr>
          <p:spPr bwMode="auto">
            <a:xfrm>
              <a:off x="2306853"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50" name="Freeform 1415"/>
            <p:cNvSpPr>
              <a:spLocks/>
            </p:cNvSpPr>
            <p:nvPr/>
          </p:nvSpPr>
          <p:spPr bwMode="auto">
            <a:xfrm>
              <a:off x="2334868"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51" name="Freeform 1416"/>
            <p:cNvSpPr>
              <a:spLocks/>
            </p:cNvSpPr>
            <p:nvPr/>
          </p:nvSpPr>
          <p:spPr bwMode="auto">
            <a:xfrm>
              <a:off x="2334868"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52" name="Freeform 1417"/>
            <p:cNvSpPr>
              <a:spLocks/>
            </p:cNvSpPr>
            <p:nvPr/>
          </p:nvSpPr>
          <p:spPr bwMode="auto">
            <a:xfrm>
              <a:off x="236148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53" name="Freeform 1418"/>
            <p:cNvSpPr>
              <a:spLocks/>
            </p:cNvSpPr>
            <p:nvPr/>
          </p:nvSpPr>
          <p:spPr bwMode="auto">
            <a:xfrm>
              <a:off x="2361482" y="438726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54" name="Freeform 1419"/>
            <p:cNvSpPr>
              <a:spLocks/>
            </p:cNvSpPr>
            <p:nvPr/>
          </p:nvSpPr>
          <p:spPr bwMode="auto">
            <a:xfrm>
              <a:off x="238949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55" name="Freeform 1420"/>
            <p:cNvSpPr>
              <a:spLocks/>
            </p:cNvSpPr>
            <p:nvPr/>
          </p:nvSpPr>
          <p:spPr bwMode="auto">
            <a:xfrm>
              <a:off x="238949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56" name="Freeform 1421"/>
            <p:cNvSpPr>
              <a:spLocks/>
            </p:cNvSpPr>
            <p:nvPr/>
          </p:nvSpPr>
          <p:spPr bwMode="auto">
            <a:xfrm>
              <a:off x="2417511"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57" name="Freeform 1422"/>
            <p:cNvSpPr>
              <a:spLocks/>
            </p:cNvSpPr>
            <p:nvPr/>
          </p:nvSpPr>
          <p:spPr bwMode="auto">
            <a:xfrm>
              <a:off x="2417511"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58" name="Freeform 1423"/>
            <p:cNvSpPr>
              <a:spLocks/>
            </p:cNvSpPr>
            <p:nvPr/>
          </p:nvSpPr>
          <p:spPr bwMode="auto">
            <a:xfrm>
              <a:off x="244412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59" name="Freeform 1424"/>
            <p:cNvSpPr>
              <a:spLocks/>
            </p:cNvSpPr>
            <p:nvPr/>
          </p:nvSpPr>
          <p:spPr bwMode="auto">
            <a:xfrm>
              <a:off x="2444126" y="43872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60" name="Freeform 1425"/>
            <p:cNvSpPr>
              <a:spLocks/>
            </p:cNvSpPr>
            <p:nvPr/>
          </p:nvSpPr>
          <p:spPr bwMode="auto">
            <a:xfrm>
              <a:off x="2472141"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61" name="Freeform 1426"/>
            <p:cNvSpPr>
              <a:spLocks/>
            </p:cNvSpPr>
            <p:nvPr/>
          </p:nvSpPr>
          <p:spPr bwMode="auto">
            <a:xfrm>
              <a:off x="2472141" y="438726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62" name="Freeform 1427"/>
            <p:cNvSpPr>
              <a:spLocks/>
            </p:cNvSpPr>
            <p:nvPr/>
          </p:nvSpPr>
          <p:spPr bwMode="auto">
            <a:xfrm>
              <a:off x="2498754" y="4385872"/>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63" name="Freeform 1428"/>
            <p:cNvSpPr>
              <a:spLocks/>
            </p:cNvSpPr>
            <p:nvPr/>
          </p:nvSpPr>
          <p:spPr bwMode="auto">
            <a:xfrm>
              <a:off x="2498754" y="4385872"/>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64" name="Freeform 1429"/>
            <p:cNvSpPr>
              <a:spLocks/>
            </p:cNvSpPr>
            <p:nvPr/>
          </p:nvSpPr>
          <p:spPr bwMode="auto">
            <a:xfrm>
              <a:off x="2526769" y="4385872"/>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65" name="Freeform 1431"/>
            <p:cNvSpPr>
              <a:spLocks/>
            </p:cNvSpPr>
            <p:nvPr/>
          </p:nvSpPr>
          <p:spPr bwMode="auto">
            <a:xfrm>
              <a:off x="2526769" y="4385873"/>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66" name="Freeform 1432"/>
            <p:cNvSpPr>
              <a:spLocks/>
            </p:cNvSpPr>
            <p:nvPr/>
          </p:nvSpPr>
          <p:spPr bwMode="auto">
            <a:xfrm>
              <a:off x="2553383" y="4385873"/>
              <a:ext cx="39221" cy="37446"/>
            </a:xfrm>
            <a:custGeom>
              <a:avLst/>
              <a:gdLst>
                <a:gd name="T0" fmla="*/ 14 w 28"/>
                <a:gd name="T1" fmla="*/ 0 h 27"/>
                <a:gd name="T2" fmla="*/ 28 w 28"/>
                <a:gd name="T3" fmla="*/ 13 h 27"/>
                <a:gd name="T4" fmla="*/ 14 w 28"/>
                <a:gd name="T5" fmla="*/ 27 h 27"/>
                <a:gd name="T6" fmla="*/ 0 w 28"/>
                <a:gd name="T7" fmla="*/ 13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3"/>
                  </a:lnTo>
                  <a:lnTo>
                    <a:pt x="14" y="27"/>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67" name="Freeform 1433"/>
            <p:cNvSpPr>
              <a:spLocks/>
            </p:cNvSpPr>
            <p:nvPr/>
          </p:nvSpPr>
          <p:spPr bwMode="auto">
            <a:xfrm>
              <a:off x="2553383" y="4385873"/>
              <a:ext cx="39221" cy="37446"/>
            </a:xfrm>
            <a:custGeom>
              <a:avLst/>
              <a:gdLst>
                <a:gd name="T0" fmla="*/ 14 w 28"/>
                <a:gd name="T1" fmla="*/ 0 h 27"/>
                <a:gd name="T2" fmla="*/ 28 w 28"/>
                <a:gd name="T3" fmla="*/ 13 h 27"/>
                <a:gd name="T4" fmla="*/ 14 w 28"/>
                <a:gd name="T5" fmla="*/ 27 h 27"/>
                <a:gd name="T6" fmla="*/ 0 w 28"/>
                <a:gd name="T7" fmla="*/ 13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3"/>
                  </a:lnTo>
                  <a:lnTo>
                    <a:pt x="14" y="27"/>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68" name="Freeform 1434"/>
            <p:cNvSpPr>
              <a:spLocks/>
            </p:cNvSpPr>
            <p:nvPr/>
          </p:nvSpPr>
          <p:spPr bwMode="auto">
            <a:xfrm>
              <a:off x="2581398" y="4384486"/>
              <a:ext cx="39221" cy="37446"/>
            </a:xfrm>
            <a:custGeom>
              <a:avLst/>
              <a:gdLst>
                <a:gd name="T0" fmla="*/ 14 w 28"/>
                <a:gd name="T1" fmla="*/ 0 h 27"/>
                <a:gd name="T2" fmla="*/ 28 w 28"/>
                <a:gd name="T3" fmla="*/ 14 h 27"/>
                <a:gd name="T4" fmla="*/ 14 w 28"/>
                <a:gd name="T5" fmla="*/ 27 h 27"/>
                <a:gd name="T6" fmla="*/ 0 w 28"/>
                <a:gd name="T7" fmla="*/ 14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4"/>
                  </a:lnTo>
                  <a:lnTo>
                    <a:pt x="14" y="27"/>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69" name="Freeform 1435"/>
            <p:cNvSpPr>
              <a:spLocks/>
            </p:cNvSpPr>
            <p:nvPr/>
          </p:nvSpPr>
          <p:spPr bwMode="auto">
            <a:xfrm>
              <a:off x="2581398" y="4384486"/>
              <a:ext cx="39221" cy="37446"/>
            </a:xfrm>
            <a:custGeom>
              <a:avLst/>
              <a:gdLst>
                <a:gd name="T0" fmla="*/ 14 w 28"/>
                <a:gd name="T1" fmla="*/ 0 h 27"/>
                <a:gd name="T2" fmla="*/ 28 w 28"/>
                <a:gd name="T3" fmla="*/ 14 h 27"/>
                <a:gd name="T4" fmla="*/ 14 w 28"/>
                <a:gd name="T5" fmla="*/ 27 h 27"/>
                <a:gd name="T6" fmla="*/ 0 w 28"/>
                <a:gd name="T7" fmla="*/ 14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4"/>
                  </a:lnTo>
                  <a:lnTo>
                    <a:pt x="14" y="27"/>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70" name="Freeform 1436"/>
            <p:cNvSpPr>
              <a:spLocks/>
            </p:cNvSpPr>
            <p:nvPr/>
          </p:nvSpPr>
          <p:spPr bwMode="auto">
            <a:xfrm>
              <a:off x="2609413" y="4381712"/>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71" name="Freeform 1437"/>
            <p:cNvSpPr>
              <a:spLocks/>
            </p:cNvSpPr>
            <p:nvPr/>
          </p:nvSpPr>
          <p:spPr bwMode="auto">
            <a:xfrm>
              <a:off x="2609413" y="4381712"/>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72" name="Freeform 1438"/>
            <p:cNvSpPr>
              <a:spLocks/>
            </p:cNvSpPr>
            <p:nvPr/>
          </p:nvSpPr>
          <p:spPr bwMode="auto">
            <a:xfrm>
              <a:off x="2636027" y="4381712"/>
              <a:ext cx="37820" cy="37446"/>
            </a:xfrm>
            <a:custGeom>
              <a:avLst/>
              <a:gdLst>
                <a:gd name="T0" fmla="*/ 14 w 27"/>
                <a:gd name="T1" fmla="*/ 0 h 27"/>
                <a:gd name="T2" fmla="*/ 27 w 27"/>
                <a:gd name="T3" fmla="*/ 13 h 27"/>
                <a:gd name="T4" fmla="*/ 14 w 27"/>
                <a:gd name="T5" fmla="*/ 27 h 27"/>
                <a:gd name="T6" fmla="*/ 0 w 27"/>
                <a:gd name="T7" fmla="*/ 13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3"/>
                  </a:lnTo>
                  <a:lnTo>
                    <a:pt x="14" y="27"/>
                  </a:lnTo>
                  <a:lnTo>
                    <a:pt x="0" y="13"/>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73" name="Freeform 1439"/>
            <p:cNvSpPr>
              <a:spLocks/>
            </p:cNvSpPr>
            <p:nvPr/>
          </p:nvSpPr>
          <p:spPr bwMode="auto">
            <a:xfrm>
              <a:off x="2636027" y="4381712"/>
              <a:ext cx="37820" cy="37446"/>
            </a:xfrm>
            <a:custGeom>
              <a:avLst/>
              <a:gdLst>
                <a:gd name="T0" fmla="*/ 14 w 27"/>
                <a:gd name="T1" fmla="*/ 0 h 27"/>
                <a:gd name="T2" fmla="*/ 27 w 27"/>
                <a:gd name="T3" fmla="*/ 13 h 27"/>
                <a:gd name="T4" fmla="*/ 14 w 27"/>
                <a:gd name="T5" fmla="*/ 27 h 27"/>
                <a:gd name="T6" fmla="*/ 0 w 27"/>
                <a:gd name="T7" fmla="*/ 13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3"/>
                  </a:lnTo>
                  <a:lnTo>
                    <a:pt x="14" y="27"/>
                  </a:lnTo>
                  <a:lnTo>
                    <a:pt x="0" y="13"/>
                  </a:lnTo>
                  <a:lnTo>
                    <a:pt x="14" y="0"/>
                  </a:lnTo>
                  <a:close/>
                </a:path>
              </a:pathLst>
            </a:cu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74" name="Freeform 1440"/>
            <p:cNvSpPr>
              <a:spLocks/>
            </p:cNvSpPr>
            <p:nvPr/>
          </p:nvSpPr>
          <p:spPr bwMode="auto">
            <a:xfrm>
              <a:off x="2664041" y="4377552"/>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75" name="Freeform 1441"/>
            <p:cNvSpPr>
              <a:spLocks/>
            </p:cNvSpPr>
            <p:nvPr/>
          </p:nvSpPr>
          <p:spPr bwMode="auto">
            <a:xfrm>
              <a:off x="2664041" y="4377552"/>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76" name="Freeform 1442"/>
            <p:cNvSpPr>
              <a:spLocks/>
            </p:cNvSpPr>
            <p:nvPr/>
          </p:nvSpPr>
          <p:spPr bwMode="auto">
            <a:xfrm>
              <a:off x="2692056" y="4374778"/>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77" name="Freeform 1443"/>
            <p:cNvSpPr>
              <a:spLocks/>
            </p:cNvSpPr>
            <p:nvPr/>
          </p:nvSpPr>
          <p:spPr bwMode="auto">
            <a:xfrm>
              <a:off x="2692056" y="4374778"/>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lumMod val="95000"/>
                  <a:lumOff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78" name="Freeform 1444"/>
            <p:cNvSpPr>
              <a:spLocks/>
            </p:cNvSpPr>
            <p:nvPr/>
          </p:nvSpPr>
          <p:spPr bwMode="auto">
            <a:xfrm>
              <a:off x="2718671" y="4372005"/>
              <a:ext cx="39221" cy="37446"/>
            </a:xfrm>
            <a:custGeom>
              <a:avLst/>
              <a:gdLst>
                <a:gd name="T0" fmla="*/ 14 w 28"/>
                <a:gd name="T1" fmla="*/ 0 h 27"/>
                <a:gd name="T2" fmla="*/ 28 w 28"/>
                <a:gd name="T3" fmla="*/ 13 h 27"/>
                <a:gd name="T4" fmla="*/ 14 w 28"/>
                <a:gd name="T5" fmla="*/ 27 h 27"/>
                <a:gd name="T6" fmla="*/ 0 w 28"/>
                <a:gd name="T7" fmla="*/ 13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3"/>
                  </a:lnTo>
                  <a:lnTo>
                    <a:pt x="14" y="27"/>
                  </a:lnTo>
                  <a:lnTo>
                    <a:pt x="0" y="13"/>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GB" sz="1801"/>
            </a:p>
          </p:txBody>
        </p:sp>
        <p:sp>
          <p:nvSpPr>
            <p:cNvPr id="2679" name="Freeform 1445"/>
            <p:cNvSpPr>
              <a:spLocks/>
            </p:cNvSpPr>
            <p:nvPr/>
          </p:nvSpPr>
          <p:spPr bwMode="auto">
            <a:xfrm>
              <a:off x="2718671" y="4372005"/>
              <a:ext cx="39221" cy="37446"/>
            </a:xfrm>
            <a:custGeom>
              <a:avLst/>
              <a:gdLst>
                <a:gd name="T0" fmla="*/ 14 w 28"/>
                <a:gd name="T1" fmla="*/ 0 h 27"/>
                <a:gd name="T2" fmla="*/ 28 w 28"/>
                <a:gd name="T3" fmla="*/ 13 h 27"/>
                <a:gd name="T4" fmla="*/ 14 w 28"/>
                <a:gd name="T5" fmla="*/ 27 h 27"/>
                <a:gd name="T6" fmla="*/ 0 w 28"/>
                <a:gd name="T7" fmla="*/ 13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3"/>
                  </a:lnTo>
                  <a:lnTo>
                    <a:pt x="14" y="27"/>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80" name="Freeform 1446"/>
            <p:cNvSpPr>
              <a:spLocks/>
            </p:cNvSpPr>
            <p:nvPr/>
          </p:nvSpPr>
          <p:spPr bwMode="auto">
            <a:xfrm>
              <a:off x="2746685" y="436507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81" name="Freeform 1447"/>
            <p:cNvSpPr>
              <a:spLocks/>
            </p:cNvSpPr>
            <p:nvPr/>
          </p:nvSpPr>
          <p:spPr bwMode="auto">
            <a:xfrm>
              <a:off x="2746685" y="4365070"/>
              <a:ext cx="37820" cy="38832"/>
            </a:xfrm>
            <a:custGeom>
              <a:avLst/>
              <a:gdLst>
                <a:gd name="T0" fmla="*/ 13 w 27"/>
                <a:gd name="T1" fmla="*/ 0 h 28"/>
                <a:gd name="T2" fmla="*/ 27 w 27"/>
                <a:gd name="T3" fmla="*/ 14 h 28"/>
                <a:gd name="T4" fmla="*/ 13 w 27"/>
                <a:gd name="T5" fmla="*/ 28 h 28"/>
                <a:gd name="T6" fmla="*/ 0 w 27"/>
                <a:gd name="T7" fmla="*/ 14 h 28"/>
                <a:gd name="T8" fmla="*/ 13 w 27"/>
                <a:gd name="T9" fmla="*/ 0 h 28"/>
              </a:gdLst>
              <a:ahLst/>
              <a:cxnLst>
                <a:cxn ang="0">
                  <a:pos x="T0" y="T1"/>
                </a:cxn>
                <a:cxn ang="0">
                  <a:pos x="T2" y="T3"/>
                </a:cxn>
                <a:cxn ang="0">
                  <a:pos x="T4" y="T5"/>
                </a:cxn>
                <a:cxn ang="0">
                  <a:pos x="T6" y="T7"/>
                </a:cxn>
                <a:cxn ang="0">
                  <a:pos x="T8" y="T9"/>
                </a:cxn>
              </a:cxnLst>
              <a:rect l="0" t="0" r="r" b="b"/>
              <a:pathLst>
                <a:path w="27" h="28">
                  <a:moveTo>
                    <a:pt x="13" y="0"/>
                  </a:moveTo>
                  <a:lnTo>
                    <a:pt x="27" y="14"/>
                  </a:lnTo>
                  <a:lnTo>
                    <a:pt x="13" y="28"/>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82" name="Freeform 1448"/>
            <p:cNvSpPr>
              <a:spLocks/>
            </p:cNvSpPr>
            <p:nvPr/>
          </p:nvSpPr>
          <p:spPr bwMode="auto">
            <a:xfrm>
              <a:off x="2773299" y="4358136"/>
              <a:ext cx="39221" cy="37446"/>
            </a:xfrm>
            <a:custGeom>
              <a:avLst/>
              <a:gdLst>
                <a:gd name="T0" fmla="*/ 14 w 28"/>
                <a:gd name="T1" fmla="*/ 0 h 27"/>
                <a:gd name="T2" fmla="*/ 28 w 28"/>
                <a:gd name="T3" fmla="*/ 14 h 27"/>
                <a:gd name="T4" fmla="*/ 14 w 28"/>
                <a:gd name="T5" fmla="*/ 27 h 27"/>
                <a:gd name="T6" fmla="*/ 0 w 28"/>
                <a:gd name="T7" fmla="*/ 14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4"/>
                  </a:lnTo>
                  <a:lnTo>
                    <a:pt x="14" y="27"/>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83" name="Freeform 1449"/>
            <p:cNvSpPr>
              <a:spLocks/>
            </p:cNvSpPr>
            <p:nvPr/>
          </p:nvSpPr>
          <p:spPr bwMode="auto">
            <a:xfrm>
              <a:off x="2773299" y="4358136"/>
              <a:ext cx="39221" cy="37446"/>
            </a:xfrm>
            <a:custGeom>
              <a:avLst/>
              <a:gdLst>
                <a:gd name="T0" fmla="*/ 14 w 28"/>
                <a:gd name="T1" fmla="*/ 0 h 27"/>
                <a:gd name="T2" fmla="*/ 28 w 28"/>
                <a:gd name="T3" fmla="*/ 14 h 27"/>
                <a:gd name="T4" fmla="*/ 14 w 28"/>
                <a:gd name="T5" fmla="*/ 27 h 27"/>
                <a:gd name="T6" fmla="*/ 0 w 28"/>
                <a:gd name="T7" fmla="*/ 14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4"/>
                  </a:lnTo>
                  <a:lnTo>
                    <a:pt x="14" y="27"/>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84" name="Freeform 1450"/>
            <p:cNvSpPr>
              <a:spLocks/>
            </p:cNvSpPr>
            <p:nvPr/>
          </p:nvSpPr>
          <p:spPr bwMode="auto">
            <a:xfrm>
              <a:off x="2801314" y="4345654"/>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85" name="Freeform 1451"/>
            <p:cNvSpPr>
              <a:spLocks/>
            </p:cNvSpPr>
            <p:nvPr/>
          </p:nvSpPr>
          <p:spPr bwMode="auto">
            <a:xfrm>
              <a:off x="2801314" y="4345654"/>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86" name="Freeform 1452"/>
            <p:cNvSpPr>
              <a:spLocks/>
            </p:cNvSpPr>
            <p:nvPr/>
          </p:nvSpPr>
          <p:spPr bwMode="auto">
            <a:xfrm>
              <a:off x="2827928" y="4329011"/>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87" name="Freeform 1453"/>
            <p:cNvSpPr>
              <a:spLocks/>
            </p:cNvSpPr>
            <p:nvPr/>
          </p:nvSpPr>
          <p:spPr bwMode="auto">
            <a:xfrm>
              <a:off x="2827928" y="4329011"/>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88" name="Freeform 1454"/>
            <p:cNvSpPr>
              <a:spLocks/>
            </p:cNvSpPr>
            <p:nvPr/>
          </p:nvSpPr>
          <p:spPr bwMode="auto">
            <a:xfrm>
              <a:off x="2855943" y="4305435"/>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89" name="Freeform 1455"/>
            <p:cNvSpPr>
              <a:spLocks/>
            </p:cNvSpPr>
            <p:nvPr/>
          </p:nvSpPr>
          <p:spPr bwMode="auto">
            <a:xfrm>
              <a:off x="2855943" y="4305435"/>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90" name="Freeform 1456"/>
            <p:cNvSpPr>
              <a:spLocks/>
            </p:cNvSpPr>
            <p:nvPr/>
          </p:nvSpPr>
          <p:spPr bwMode="auto">
            <a:xfrm>
              <a:off x="2883958" y="4273536"/>
              <a:ext cx="37820" cy="37446"/>
            </a:xfrm>
            <a:custGeom>
              <a:avLst/>
              <a:gdLst>
                <a:gd name="T0" fmla="*/ 14 w 27"/>
                <a:gd name="T1" fmla="*/ 0 h 27"/>
                <a:gd name="T2" fmla="*/ 27 w 27"/>
                <a:gd name="T3" fmla="*/ 14 h 27"/>
                <a:gd name="T4" fmla="*/ 14 w 27"/>
                <a:gd name="T5" fmla="*/ 27 h 27"/>
                <a:gd name="T6" fmla="*/ 0 w 27"/>
                <a:gd name="T7" fmla="*/ 14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4"/>
                  </a:lnTo>
                  <a:lnTo>
                    <a:pt x="14" y="27"/>
                  </a:lnTo>
                  <a:lnTo>
                    <a:pt x="0" y="14"/>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91" name="Freeform 1457"/>
            <p:cNvSpPr>
              <a:spLocks/>
            </p:cNvSpPr>
            <p:nvPr/>
          </p:nvSpPr>
          <p:spPr bwMode="auto">
            <a:xfrm>
              <a:off x="2883958" y="4273536"/>
              <a:ext cx="37820" cy="37446"/>
            </a:xfrm>
            <a:custGeom>
              <a:avLst/>
              <a:gdLst>
                <a:gd name="T0" fmla="*/ 14 w 27"/>
                <a:gd name="T1" fmla="*/ 0 h 27"/>
                <a:gd name="T2" fmla="*/ 27 w 27"/>
                <a:gd name="T3" fmla="*/ 14 h 27"/>
                <a:gd name="T4" fmla="*/ 14 w 27"/>
                <a:gd name="T5" fmla="*/ 27 h 27"/>
                <a:gd name="T6" fmla="*/ 0 w 27"/>
                <a:gd name="T7" fmla="*/ 14 h 27"/>
                <a:gd name="T8" fmla="*/ 14 w 27"/>
                <a:gd name="T9" fmla="*/ 0 h 27"/>
              </a:gdLst>
              <a:ahLst/>
              <a:cxnLst>
                <a:cxn ang="0">
                  <a:pos x="T0" y="T1"/>
                </a:cxn>
                <a:cxn ang="0">
                  <a:pos x="T2" y="T3"/>
                </a:cxn>
                <a:cxn ang="0">
                  <a:pos x="T4" y="T5"/>
                </a:cxn>
                <a:cxn ang="0">
                  <a:pos x="T6" y="T7"/>
                </a:cxn>
                <a:cxn ang="0">
                  <a:pos x="T8" y="T9"/>
                </a:cxn>
              </a:cxnLst>
              <a:rect l="0" t="0" r="r" b="b"/>
              <a:pathLst>
                <a:path w="27" h="27">
                  <a:moveTo>
                    <a:pt x="14" y="0"/>
                  </a:moveTo>
                  <a:lnTo>
                    <a:pt x="27" y="14"/>
                  </a:lnTo>
                  <a:lnTo>
                    <a:pt x="14" y="27"/>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92" name="Freeform 1458"/>
            <p:cNvSpPr>
              <a:spLocks/>
            </p:cNvSpPr>
            <p:nvPr/>
          </p:nvSpPr>
          <p:spPr bwMode="auto">
            <a:xfrm>
              <a:off x="2911973" y="4229157"/>
              <a:ext cx="37820" cy="37446"/>
            </a:xfrm>
            <a:custGeom>
              <a:avLst/>
              <a:gdLst>
                <a:gd name="T0" fmla="*/ 13 w 27"/>
                <a:gd name="T1" fmla="*/ 0 h 27"/>
                <a:gd name="T2" fmla="*/ 27 w 27"/>
                <a:gd name="T3" fmla="*/ 14 h 27"/>
                <a:gd name="T4" fmla="*/ 13 w 27"/>
                <a:gd name="T5" fmla="*/ 27 h 27"/>
                <a:gd name="T6" fmla="*/ 0 w 27"/>
                <a:gd name="T7" fmla="*/ 14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4"/>
                  </a:lnTo>
                  <a:lnTo>
                    <a:pt x="13" y="27"/>
                  </a:lnTo>
                  <a:lnTo>
                    <a:pt x="0" y="14"/>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93" name="Freeform 1459"/>
            <p:cNvSpPr>
              <a:spLocks/>
            </p:cNvSpPr>
            <p:nvPr/>
          </p:nvSpPr>
          <p:spPr bwMode="auto">
            <a:xfrm>
              <a:off x="2911973" y="4229157"/>
              <a:ext cx="37820" cy="37446"/>
            </a:xfrm>
            <a:custGeom>
              <a:avLst/>
              <a:gdLst>
                <a:gd name="T0" fmla="*/ 13 w 27"/>
                <a:gd name="T1" fmla="*/ 0 h 27"/>
                <a:gd name="T2" fmla="*/ 27 w 27"/>
                <a:gd name="T3" fmla="*/ 14 h 27"/>
                <a:gd name="T4" fmla="*/ 13 w 27"/>
                <a:gd name="T5" fmla="*/ 27 h 27"/>
                <a:gd name="T6" fmla="*/ 0 w 27"/>
                <a:gd name="T7" fmla="*/ 14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94" name="Freeform 1460"/>
            <p:cNvSpPr>
              <a:spLocks/>
            </p:cNvSpPr>
            <p:nvPr/>
          </p:nvSpPr>
          <p:spPr bwMode="auto">
            <a:xfrm>
              <a:off x="2938586" y="4170908"/>
              <a:ext cx="37820" cy="37446"/>
            </a:xfrm>
            <a:custGeom>
              <a:avLst/>
              <a:gdLst>
                <a:gd name="T0" fmla="*/ 13 w 27"/>
                <a:gd name="T1" fmla="*/ 0 h 27"/>
                <a:gd name="T2" fmla="*/ 27 w 27"/>
                <a:gd name="T3" fmla="*/ 14 h 27"/>
                <a:gd name="T4" fmla="*/ 13 w 27"/>
                <a:gd name="T5" fmla="*/ 27 h 27"/>
                <a:gd name="T6" fmla="*/ 0 w 27"/>
                <a:gd name="T7" fmla="*/ 14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4"/>
                  </a:lnTo>
                  <a:lnTo>
                    <a:pt x="13" y="27"/>
                  </a:lnTo>
                  <a:lnTo>
                    <a:pt x="0" y="14"/>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95" name="Freeform 1461"/>
            <p:cNvSpPr>
              <a:spLocks/>
            </p:cNvSpPr>
            <p:nvPr/>
          </p:nvSpPr>
          <p:spPr bwMode="auto">
            <a:xfrm>
              <a:off x="2938586" y="4170908"/>
              <a:ext cx="37820" cy="37446"/>
            </a:xfrm>
            <a:custGeom>
              <a:avLst/>
              <a:gdLst>
                <a:gd name="T0" fmla="*/ 13 w 27"/>
                <a:gd name="T1" fmla="*/ 0 h 27"/>
                <a:gd name="T2" fmla="*/ 27 w 27"/>
                <a:gd name="T3" fmla="*/ 14 h 27"/>
                <a:gd name="T4" fmla="*/ 13 w 27"/>
                <a:gd name="T5" fmla="*/ 27 h 27"/>
                <a:gd name="T6" fmla="*/ 0 w 27"/>
                <a:gd name="T7" fmla="*/ 14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4"/>
                  </a:lnTo>
                  <a:lnTo>
                    <a:pt x="13" y="27"/>
                  </a:lnTo>
                  <a:lnTo>
                    <a:pt x="0" y="14"/>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96" name="Freeform 1462"/>
            <p:cNvSpPr>
              <a:spLocks/>
            </p:cNvSpPr>
            <p:nvPr/>
          </p:nvSpPr>
          <p:spPr bwMode="auto">
            <a:xfrm>
              <a:off x="2966601" y="4101564"/>
              <a:ext cx="37820" cy="37446"/>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97" name="Freeform 1463"/>
            <p:cNvSpPr>
              <a:spLocks/>
            </p:cNvSpPr>
            <p:nvPr/>
          </p:nvSpPr>
          <p:spPr bwMode="auto">
            <a:xfrm>
              <a:off x="2966601" y="4101564"/>
              <a:ext cx="37820" cy="37446"/>
            </a:xfrm>
            <a:custGeom>
              <a:avLst/>
              <a:gdLst>
                <a:gd name="T0" fmla="*/ 13 w 27"/>
                <a:gd name="T1" fmla="*/ 0 h 27"/>
                <a:gd name="T2" fmla="*/ 27 w 27"/>
                <a:gd name="T3" fmla="*/ 13 h 27"/>
                <a:gd name="T4" fmla="*/ 13 w 27"/>
                <a:gd name="T5" fmla="*/ 27 h 27"/>
                <a:gd name="T6" fmla="*/ 0 w 27"/>
                <a:gd name="T7" fmla="*/ 13 h 27"/>
                <a:gd name="T8" fmla="*/ 13 w 27"/>
                <a:gd name="T9" fmla="*/ 0 h 27"/>
              </a:gdLst>
              <a:ahLst/>
              <a:cxnLst>
                <a:cxn ang="0">
                  <a:pos x="T0" y="T1"/>
                </a:cxn>
                <a:cxn ang="0">
                  <a:pos x="T2" y="T3"/>
                </a:cxn>
                <a:cxn ang="0">
                  <a:pos x="T4" y="T5"/>
                </a:cxn>
                <a:cxn ang="0">
                  <a:pos x="T6" y="T7"/>
                </a:cxn>
                <a:cxn ang="0">
                  <a:pos x="T8" y="T9"/>
                </a:cxn>
              </a:cxnLst>
              <a:rect l="0" t="0" r="r" b="b"/>
              <a:pathLst>
                <a:path w="27" h="27">
                  <a:moveTo>
                    <a:pt x="13" y="0"/>
                  </a:moveTo>
                  <a:lnTo>
                    <a:pt x="27" y="13"/>
                  </a:lnTo>
                  <a:lnTo>
                    <a:pt x="13" y="27"/>
                  </a:lnTo>
                  <a:lnTo>
                    <a:pt x="0" y="13"/>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698" name="Freeform 1464"/>
            <p:cNvSpPr>
              <a:spLocks/>
            </p:cNvSpPr>
            <p:nvPr/>
          </p:nvSpPr>
          <p:spPr bwMode="auto">
            <a:xfrm>
              <a:off x="2993216" y="4021126"/>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699" name="Freeform 1465"/>
            <p:cNvSpPr>
              <a:spLocks/>
            </p:cNvSpPr>
            <p:nvPr/>
          </p:nvSpPr>
          <p:spPr bwMode="auto">
            <a:xfrm>
              <a:off x="2993216" y="4021126"/>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00" name="Freeform 1466"/>
            <p:cNvSpPr>
              <a:spLocks/>
            </p:cNvSpPr>
            <p:nvPr/>
          </p:nvSpPr>
          <p:spPr bwMode="auto">
            <a:xfrm>
              <a:off x="3019829" y="3936527"/>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01" name="Freeform 1467"/>
            <p:cNvSpPr>
              <a:spLocks/>
            </p:cNvSpPr>
            <p:nvPr/>
          </p:nvSpPr>
          <p:spPr bwMode="auto">
            <a:xfrm>
              <a:off x="3019829" y="3936527"/>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02" name="Freeform 1468"/>
            <p:cNvSpPr>
              <a:spLocks/>
            </p:cNvSpPr>
            <p:nvPr/>
          </p:nvSpPr>
          <p:spPr bwMode="auto">
            <a:xfrm>
              <a:off x="3047844" y="3851928"/>
              <a:ext cx="39221" cy="37446"/>
            </a:xfrm>
            <a:custGeom>
              <a:avLst/>
              <a:gdLst>
                <a:gd name="T0" fmla="*/ 14 w 28"/>
                <a:gd name="T1" fmla="*/ 0 h 27"/>
                <a:gd name="T2" fmla="*/ 28 w 28"/>
                <a:gd name="T3" fmla="*/ 13 h 27"/>
                <a:gd name="T4" fmla="*/ 14 w 28"/>
                <a:gd name="T5" fmla="*/ 27 h 27"/>
                <a:gd name="T6" fmla="*/ 0 w 28"/>
                <a:gd name="T7" fmla="*/ 13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3"/>
                  </a:lnTo>
                  <a:lnTo>
                    <a:pt x="14" y="27"/>
                  </a:lnTo>
                  <a:lnTo>
                    <a:pt x="0" y="13"/>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03" name="Freeform 1469"/>
            <p:cNvSpPr>
              <a:spLocks/>
            </p:cNvSpPr>
            <p:nvPr/>
          </p:nvSpPr>
          <p:spPr bwMode="auto">
            <a:xfrm>
              <a:off x="3047844" y="3851928"/>
              <a:ext cx="39221" cy="37446"/>
            </a:xfrm>
            <a:custGeom>
              <a:avLst/>
              <a:gdLst>
                <a:gd name="T0" fmla="*/ 14 w 28"/>
                <a:gd name="T1" fmla="*/ 0 h 27"/>
                <a:gd name="T2" fmla="*/ 28 w 28"/>
                <a:gd name="T3" fmla="*/ 13 h 27"/>
                <a:gd name="T4" fmla="*/ 14 w 28"/>
                <a:gd name="T5" fmla="*/ 27 h 27"/>
                <a:gd name="T6" fmla="*/ 0 w 28"/>
                <a:gd name="T7" fmla="*/ 13 h 27"/>
                <a:gd name="T8" fmla="*/ 14 w 28"/>
                <a:gd name="T9" fmla="*/ 0 h 27"/>
              </a:gdLst>
              <a:ahLst/>
              <a:cxnLst>
                <a:cxn ang="0">
                  <a:pos x="T0" y="T1"/>
                </a:cxn>
                <a:cxn ang="0">
                  <a:pos x="T2" y="T3"/>
                </a:cxn>
                <a:cxn ang="0">
                  <a:pos x="T4" y="T5"/>
                </a:cxn>
                <a:cxn ang="0">
                  <a:pos x="T6" y="T7"/>
                </a:cxn>
                <a:cxn ang="0">
                  <a:pos x="T8" y="T9"/>
                </a:cxn>
              </a:cxnLst>
              <a:rect l="0" t="0" r="r" b="b"/>
              <a:pathLst>
                <a:path w="28" h="27">
                  <a:moveTo>
                    <a:pt x="14" y="0"/>
                  </a:moveTo>
                  <a:lnTo>
                    <a:pt x="28" y="13"/>
                  </a:lnTo>
                  <a:lnTo>
                    <a:pt x="14" y="27"/>
                  </a:lnTo>
                  <a:lnTo>
                    <a:pt x="0" y="13"/>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04" name="Freeform 1470"/>
            <p:cNvSpPr>
              <a:spLocks/>
            </p:cNvSpPr>
            <p:nvPr/>
          </p:nvSpPr>
          <p:spPr bwMode="auto">
            <a:xfrm>
              <a:off x="3075859" y="377149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05" name="Freeform 1471"/>
            <p:cNvSpPr>
              <a:spLocks/>
            </p:cNvSpPr>
            <p:nvPr/>
          </p:nvSpPr>
          <p:spPr bwMode="auto">
            <a:xfrm>
              <a:off x="3075859" y="3771490"/>
              <a:ext cx="39221" cy="38832"/>
            </a:xfrm>
            <a:custGeom>
              <a:avLst/>
              <a:gdLst>
                <a:gd name="T0" fmla="*/ 14 w 28"/>
                <a:gd name="T1" fmla="*/ 0 h 28"/>
                <a:gd name="T2" fmla="*/ 28 w 28"/>
                <a:gd name="T3" fmla="*/ 14 h 28"/>
                <a:gd name="T4" fmla="*/ 14 w 28"/>
                <a:gd name="T5" fmla="*/ 28 h 28"/>
                <a:gd name="T6" fmla="*/ 0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lnTo>
                    <a:pt x="28"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06" name="Freeform 1472"/>
            <p:cNvSpPr>
              <a:spLocks/>
            </p:cNvSpPr>
            <p:nvPr/>
          </p:nvSpPr>
          <p:spPr bwMode="auto">
            <a:xfrm>
              <a:off x="3103874" y="37007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07" name="Freeform 1473"/>
            <p:cNvSpPr>
              <a:spLocks/>
            </p:cNvSpPr>
            <p:nvPr/>
          </p:nvSpPr>
          <p:spPr bwMode="auto">
            <a:xfrm>
              <a:off x="3103874" y="3700760"/>
              <a:ext cx="37820" cy="38832"/>
            </a:xfrm>
            <a:custGeom>
              <a:avLst/>
              <a:gdLst>
                <a:gd name="T0" fmla="*/ 14 w 27"/>
                <a:gd name="T1" fmla="*/ 0 h 28"/>
                <a:gd name="T2" fmla="*/ 27 w 27"/>
                <a:gd name="T3" fmla="*/ 14 h 28"/>
                <a:gd name="T4" fmla="*/ 14 w 27"/>
                <a:gd name="T5" fmla="*/ 28 h 28"/>
                <a:gd name="T6" fmla="*/ 0 w 27"/>
                <a:gd name="T7" fmla="*/ 14 h 28"/>
                <a:gd name="T8" fmla="*/ 14 w 27"/>
                <a:gd name="T9" fmla="*/ 0 h 28"/>
              </a:gdLst>
              <a:ahLst/>
              <a:cxnLst>
                <a:cxn ang="0">
                  <a:pos x="T0" y="T1"/>
                </a:cxn>
                <a:cxn ang="0">
                  <a:pos x="T2" y="T3"/>
                </a:cxn>
                <a:cxn ang="0">
                  <a:pos x="T4" y="T5"/>
                </a:cxn>
                <a:cxn ang="0">
                  <a:pos x="T6" y="T7"/>
                </a:cxn>
                <a:cxn ang="0">
                  <a:pos x="T8" y="T9"/>
                </a:cxn>
              </a:cxnLst>
              <a:rect l="0" t="0" r="r" b="b"/>
              <a:pathLst>
                <a:path w="27" h="28">
                  <a:moveTo>
                    <a:pt x="14" y="0"/>
                  </a:moveTo>
                  <a:lnTo>
                    <a:pt x="27" y="14"/>
                  </a:lnTo>
                  <a:lnTo>
                    <a:pt x="14" y="28"/>
                  </a:lnTo>
                  <a:lnTo>
                    <a:pt x="0" y="14"/>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08" name="Freeform 1474"/>
            <p:cNvSpPr>
              <a:spLocks/>
            </p:cNvSpPr>
            <p:nvPr/>
          </p:nvSpPr>
          <p:spPr bwMode="auto">
            <a:xfrm>
              <a:off x="1201669" y="3492729"/>
              <a:ext cx="1921815" cy="913948"/>
            </a:xfrm>
            <a:custGeom>
              <a:avLst/>
              <a:gdLst>
                <a:gd name="T0" fmla="*/ 0 w 1372"/>
                <a:gd name="T1" fmla="*/ 659 h 659"/>
                <a:gd name="T2" fmla="*/ 38 w 1372"/>
                <a:gd name="T3" fmla="*/ 659 h 659"/>
                <a:gd name="T4" fmla="*/ 58 w 1372"/>
                <a:gd name="T5" fmla="*/ 659 h 659"/>
                <a:gd name="T6" fmla="*/ 97 w 1372"/>
                <a:gd name="T7" fmla="*/ 659 h 659"/>
                <a:gd name="T8" fmla="*/ 117 w 1372"/>
                <a:gd name="T9" fmla="*/ 659 h 659"/>
                <a:gd name="T10" fmla="*/ 156 w 1372"/>
                <a:gd name="T11" fmla="*/ 659 h 659"/>
                <a:gd name="T12" fmla="*/ 176 w 1372"/>
                <a:gd name="T13" fmla="*/ 659 h 659"/>
                <a:gd name="T14" fmla="*/ 214 w 1372"/>
                <a:gd name="T15" fmla="*/ 659 h 659"/>
                <a:gd name="T16" fmla="*/ 234 w 1372"/>
                <a:gd name="T17" fmla="*/ 659 h 659"/>
                <a:gd name="T18" fmla="*/ 274 w 1372"/>
                <a:gd name="T19" fmla="*/ 659 h 659"/>
                <a:gd name="T20" fmla="*/ 293 w 1372"/>
                <a:gd name="T21" fmla="*/ 659 h 659"/>
                <a:gd name="T22" fmla="*/ 333 w 1372"/>
                <a:gd name="T23" fmla="*/ 659 h 659"/>
                <a:gd name="T24" fmla="*/ 352 w 1372"/>
                <a:gd name="T25" fmla="*/ 659 h 659"/>
                <a:gd name="T26" fmla="*/ 391 w 1372"/>
                <a:gd name="T27" fmla="*/ 659 h 659"/>
                <a:gd name="T28" fmla="*/ 411 w 1372"/>
                <a:gd name="T29" fmla="*/ 659 h 659"/>
                <a:gd name="T30" fmla="*/ 450 w 1372"/>
                <a:gd name="T31" fmla="*/ 659 h 659"/>
                <a:gd name="T32" fmla="*/ 470 w 1372"/>
                <a:gd name="T33" fmla="*/ 659 h 659"/>
                <a:gd name="T34" fmla="*/ 509 w 1372"/>
                <a:gd name="T35" fmla="*/ 659 h 659"/>
                <a:gd name="T36" fmla="*/ 529 w 1372"/>
                <a:gd name="T37" fmla="*/ 659 h 659"/>
                <a:gd name="T38" fmla="*/ 567 w 1372"/>
                <a:gd name="T39" fmla="*/ 659 h 659"/>
                <a:gd name="T40" fmla="*/ 587 w 1372"/>
                <a:gd name="T41" fmla="*/ 659 h 659"/>
                <a:gd name="T42" fmla="*/ 626 w 1372"/>
                <a:gd name="T43" fmla="*/ 659 h 659"/>
                <a:gd name="T44" fmla="*/ 646 w 1372"/>
                <a:gd name="T45" fmla="*/ 659 h 659"/>
                <a:gd name="T46" fmla="*/ 686 w 1372"/>
                <a:gd name="T47" fmla="*/ 659 h 659"/>
                <a:gd name="T48" fmla="*/ 705 w 1372"/>
                <a:gd name="T49" fmla="*/ 659 h 659"/>
                <a:gd name="T50" fmla="*/ 744 w 1372"/>
                <a:gd name="T51" fmla="*/ 659 h 659"/>
                <a:gd name="T52" fmla="*/ 763 w 1372"/>
                <a:gd name="T53" fmla="*/ 659 h 659"/>
                <a:gd name="T54" fmla="*/ 803 w 1372"/>
                <a:gd name="T55" fmla="*/ 659 h 659"/>
                <a:gd name="T56" fmla="*/ 823 w 1372"/>
                <a:gd name="T57" fmla="*/ 659 h 659"/>
                <a:gd name="T58" fmla="*/ 862 w 1372"/>
                <a:gd name="T59" fmla="*/ 657 h 659"/>
                <a:gd name="T60" fmla="*/ 881 w 1372"/>
                <a:gd name="T61" fmla="*/ 656 h 659"/>
                <a:gd name="T62" fmla="*/ 920 w 1372"/>
                <a:gd name="T63" fmla="*/ 651 h 659"/>
                <a:gd name="T64" fmla="*/ 940 w 1372"/>
                <a:gd name="T65" fmla="*/ 645 h 659"/>
                <a:gd name="T66" fmla="*/ 979 w 1372"/>
                <a:gd name="T67" fmla="*/ 625 h 659"/>
                <a:gd name="T68" fmla="*/ 999 w 1372"/>
                <a:gd name="T69" fmla="*/ 606 h 659"/>
                <a:gd name="T70" fmla="*/ 1038 w 1372"/>
                <a:gd name="T71" fmla="*/ 545 h 659"/>
                <a:gd name="T72" fmla="*/ 1058 w 1372"/>
                <a:gd name="T73" fmla="*/ 501 h 659"/>
                <a:gd name="T74" fmla="*/ 1097 w 1372"/>
                <a:gd name="T75" fmla="*/ 386 h 659"/>
                <a:gd name="T76" fmla="*/ 1116 w 1372"/>
                <a:gd name="T77" fmla="*/ 322 h 659"/>
                <a:gd name="T78" fmla="*/ 1156 w 1372"/>
                <a:gd name="T79" fmla="*/ 199 h 659"/>
                <a:gd name="T80" fmla="*/ 1175 w 1372"/>
                <a:gd name="T81" fmla="*/ 148 h 659"/>
                <a:gd name="T82" fmla="*/ 1215 w 1372"/>
                <a:gd name="T83" fmla="*/ 73 h 659"/>
                <a:gd name="T84" fmla="*/ 1234 w 1372"/>
                <a:gd name="T85" fmla="*/ 49 h 659"/>
                <a:gd name="T86" fmla="*/ 1273 w 1372"/>
                <a:gd name="T87" fmla="*/ 20 h 659"/>
                <a:gd name="T88" fmla="*/ 1293 w 1372"/>
                <a:gd name="T89" fmla="*/ 11 h 659"/>
                <a:gd name="T90" fmla="*/ 1332 w 1372"/>
                <a:gd name="T91" fmla="*/ 2 h 659"/>
                <a:gd name="T92" fmla="*/ 1352 w 1372"/>
                <a:gd name="T93" fmla="*/ 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2" h="659">
                  <a:moveTo>
                    <a:pt x="0" y="659"/>
                  </a:moveTo>
                  <a:lnTo>
                    <a:pt x="0" y="659"/>
                  </a:lnTo>
                  <a:lnTo>
                    <a:pt x="0" y="659"/>
                  </a:lnTo>
                  <a:lnTo>
                    <a:pt x="19" y="659"/>
                  </a:lnTo>
                  <a:lnTo>
                    <a:pt x="19" y="659"/>
                  </a:lnTo>
                  <a:lnTo>
                    <a:pt x="38" y="659"/>
                  </a:lnTo>
                  <a:lnTo>
                    <a:pt x="38" y="659"/>
                  </a:lnTo>
                  <a:lnTo>
                    <a:pt x="58" y="659"/>
                  </a:lnTo>
                  <a:lnTo>
                    <a:pt x="58" y="659"/>
                  </a:lnTo>
                  <a:lnTo>
                    <a:pt x="77" y="659"/>
                  </a:lnTo>
                  <a:lnTo>
                    <a:pt x="77" y="659"/>
                  </a:lnTo>
                  <a:lnTo>
                    <a:pt x="97" y="659"/>
                  </a:lnTo>
                  <a:lnTo>
                    <a:pt x="97" y="659"/>
                  </a:lnTo>
                  <a:lnTo>
                    <a:pt x="117" y="659"/>
                  </a:lnTo>
                  <a:lnTo>
                    <a:pt x="117" y="659"/>
                  </a:lnTo>
                  <a:lnTo>
                    <a:pt x="137" y="659"/>
                  </a:lnTo>
                  <a:lnTo>
                    <a:pt x="137" y="659"/>
                  </a:lnTo>
                  <a:lnTo>
                    <a:pt x="156" y="659"/>
                  </a:lnTo>
                  <a:lnTo>
                    <a:pt x="156" y="659"/>
                  </a:lnTo>
                  <a:lnTo>
                    <a:pt x="176" y="659"/>
                  </a:lnTo>
                  <a:lnTo>
                    <a:pt x="176" y="659"/>
                  </a:lnTo>
                  <a:lnTo>
                    <a:pt x="195" y="659"/>
                  </a:lnTo>
                  <a:lnTo>
                    <a:pt x="195" y="659"/>
                  </a:lnTo>
                  <a:lnTo>
                    <a:pt x="214" y="659"/>
                  </a:lnTo>
                  <a:lnTo>
                    <a:pt x="214" y="659"/>
                  </a:lnTo>
                  <a:lnTo>
                    <a:pt x="234" y="659"/>
                  </a:lnTo>
                  <a:lnTo>
                    <a:pt x="234" y="659"/>
                  </a:lnTo>
                  <a:lnTo>
                    <a:pt x="254" y="659"/>
                  </a:lnTo>
                  <a:lnTo>
                    <a:pt x="254" y="659"/>
                  </a:lnTo>
                  <a:lnTo>
                    <a:pt x="274" y="659"/>
                  </a:lnTo>
                  <a:lnTo>
                    <a:pt x="274" y="659"/>
                  </a:lnTo>
                  <a:lnTo>
                    <a:pt x="293" y="659"/>
                  </a:lnTo>
                  <a:lnTo>
                    <a:pt x="293" y="659"/>
                  </a:lnTo>
                  <a:lnTo>
                    <a:pt x="313" y="659"/>
                  </a:lnTo>
                  <a:lnTo>
                    <a:pt x="313" y="659"/>
                  </a:lnTo>
                  <a:lnTo>
                    <a:pt x="333" y="659"/>
                  </a:lnTo>
                  <a:lnTo>
                    <a:pt x="333" y="659"/>
                  </a:lnTo>
                  <a:lnTo>
                    <a:pt x="352" y="659"/>
                  </a:lnTo>
                  <a:lnTo>
                    <a:pt x="352" y="659"/>
                  </a:lnTo>
                  <a:lnTo>
                    <a:pt x="372" y="659"/>
                  </a:lnTo>
                  <a:lnTo>
                    <a:pt x="372" y="659"/>
                  </a:lnTo>
                  <a:lnTo>
                    <a:pt x="391" y="659"/>
                  </a:lnTo>
                  <a:lnTo>
                    <a:pt x="391" y="659"/>
                  </a:lnTo>
                  <a:lnTo>
                    <a:pt x="411" y="659"/>
                  </a:lnTo>
                  <a:lnTo>
                    <a:pt x="411" y="659"/>
                  </a:lnTo>
                  <a:lnTo>
                    <a:pt x="430" y="659"/>
                  </a:lnTo>
                  <a:lnTo>
                    <a:pt x="430" y="659"/>
                  </a:lnTo>
                  <a:lnTo>
                    <a:pt x="450" y="659"/>
                  </a:lnTo>
                  <a:lnTo>
                    <a:pt x="450" y="659"/>
                  </a:lnTo>
                  <a:lnTo>
                    <a:pt x="470" y="659"/>
                  </a:lnTo>
                  <a:lnTo>
                    <a:pt x="470" y="659"/>
                  </a:lnTo>
                  <a:lnTo>
                    <a:pt x="489" y="659"/>
                  </a:lnTo>
                  <a:lnTo>
                    <a:pt x="489" y="659"/>
                  </a:lnTo>
                  <a:lnTo>
                    <a:pt x="509" y="659"/>
                  </a:lnTo>
                  <a:lnTo>
                    <a:pt x="509" y="659"/>
                  </a:lnTo>
                  <a:lnTo>
                    <a:pt x="529" y="659"/>
                  </a:lnTo>
                  <a:lnTo>
                    <a:pt x="529" y="659"/>
                  </a:lnTo>
                  <a:lnTo>
                    <a:pt x="548" y="659"/>
                  </a:lnTo>
                  <a:lnTo>
                    <a:pt x="548" y="659"/>
                  </a:lnTo>
                  <a:lnTo>
                    <a:pt x="567" y="659"/>
                  </a:lnTo>
                  <a:lnTo>
                    <a:pt x="567" y="659"/>
                  </a:lnTo>
                  <a:lnTo>
                    <a:pt x="587" y="659"/>
                  </a:lnTo>
                  <a:lnTo>
                    <a:pt x="587" y="659"/>
                  </a:lnTo>
                  <a:lnTo>
                    <a:pt x="607" y="659"/>
                  </a:lnTo>
                  <a:lnTo>
                    <a:pt x="607" y="659"/>
                  </a:lnTo>
                  <a:lnTo>
                    <a:pt x="626" y="659"/>
                  </a:lnTo>
                  <a:lnTo>
                    <a:pt x="626" y="659"/>
                  </a:lnTo>
                  <a:lnTo>
                    <a:pt x="646" y="659"/>
                  </a:lnTo>
                  <a:lnTo>
                    <a:pt x="646" y="659"/>
                  </a:lnTo>
                  <a:lnTo>
                    <a:pt x="666" y="659"/>
                  </a:lnTo>
                  <a:lnTo>
                    <a:pt x="666" y="659"/>
                  </a:lnTo>
                  <a:lnTo>
                    <a:pt x="686" y="659"/>
                  </a:lnTo>
                  <a:lnTo>
                    <a:pt x="686" y="659"/>
                  </a:lnTo>
                  <a:lnTo>
                    <a:pt x="705" y="659"/>
                  </a:lnTo>
                  <a:lnTo>
                    <a:pt x="705" y="659"/>
                  </a:lnTo>
                  <a:lnTo>
                    <a:pt x="724" y="659"/>
                  </a:lnTo>
                  <a:lnTo>
                    <a:pt x="724" y="659"/>
                  </a:lnTo>
                  <a:lnTo>
                    <a:pt x="744" y="659"/>
                  </a:lnTo>
                  <a:lnTo>
                    <a:pt x="744" y="659"/>
                  </a:lnTo>
                  <a:lnTo>
                    <a:pt x="763" y="659"/>
                  </a:lnTo>
                  <a:lnTo>
                    <a:pt x="763" y="659"/>
                  </a:lnTo>
                  <a:lnTo>
                    <a:pt x="783" y="659"/>
                  </a:lnTo>
                  <a:lnTo>
                    <a:pt x="783" y="659"/>
                  </a:lnTo>
                  <a:lnTo>
                    <a:pt x="803" y="659"/>
                  </a:lnTo>
                  <a:lnTo>
                    <a:pt x="803" y="659"/>
                  </a:lnTo>
                  <a:lnTo>
                    <a:pt x="823" y="659"/>
                  </a:lnTo>
                  <a:lnTo>
                    <a:pt x="823" y="659"/>
                  </a:lnTo>
                  <a:lnTo>
                    <a:pt x="842" y="658"/>
                  </a:lnTo>
                  <a:lnTo>
                    <a:pt x="842" y="658"/>
                  </a:lnTo>
                  <a:lnTo>
                    <a:pt x="862" y="657"/>
                  </a:lnTo>
                  <a:lnTo>
                    <a:pt x="862" y="657"/>
                  </a:lnTo>
                  <a:lnTo>
                    <a:pt x="881" y="656"/>
                  </a:lnTo>
                  <a:lnTo>
                    <a:pt x="881" y="656"/>
                  </a:lnTo>
                  <a:lnTo>
                    <a:pt x="901" y="654"/>
                  </a:lnTo>
                  <a:lnTo>
                    <a:pt x="901" y="654"/>
                  </a:lnTo>
                  <a:lnTo>
                    <a:pt x="920" y="651"/>
                  </a:lnTo>
                  <a:lnTo>
                    <a:pt x="920" y="651"/>
                  </a:lnTo>
                  <a:lnTo>
                    <a:pt x="940" y="645"/>
                  </a:lnTo>
                  <a:lnTo>
                    <a:pt x="940" y="645"/>
                  </a:lnTo>
                  <a:lnTo>
                    <a:pt x="960" y="637"/>
                  </a:lnTo>
                  <a:lnTo>
                    <a:pt x="960" y="637"/>
                  </a:lnTo>
                  <a:lnTo>
                    <a:pt x="979" y="625"/>
                  </a:lnTo>
                  <a:lnTo>
                    <a:pt x="979" y="625"/>
                  </a:lnTo>
                  <a:lnTo>
                    <a:pt x="999" y="606"/>
                  </a:lnTo>
                  <a:lnTo>
                    <a:pt x="999" y="606"/>
                  </a:lnTo>
                  <a:lnTo>
                    <a:pt x="1019" y="580"/>
                  </a:lnTo>
                  <a:lnTo>
                    <a:pt x="1019" y="580"/>
                  </a:lnTo>
                  <a:lnTo>
                    <a:pt x="1038" y="545"/>
                  </a:lnTo>
                  <a:lnTo>
                    <a:pt x="1038" y="545"/>
                  </a:lnTo>
                  <a:lnTo>
                    <a:pt x="1058" y="501"/>
                  </a:lnTo>
                  <a:lnTo>
                    <a:pt x="1058" y="501"/>
                  </a:lnTo>
                  <a:lnTo>
                    <a:pt x="1077" y="447"/>
                  </a:lnTo>
                  <a:lnTo>
                    <a:pt x="1077" y="447"/>
                  </a:lnTo>
                  <a:lnTo>
                    <a:pt x="1097" y="386"/>
                  </a:lnTo>
                  <a:lnTo>
                    <a:pt x="1097" y="386"/>
                  </a:lnTo>
                  <a:lnTo>
                    <a:pt x="1116" y="322"/>
                  </a:lnTo>
                  <a:lnTo>
                    <a:pt x="1116" y="322"/>
                  </a:lnTo>
                  <a:lnTo>
                    <a:pt x="1136" y="258"/>
                  </a:lnTo>
                  <a:lnTo>
                    <a:pt x="1136" y="258"/>
                  </a:lnTo>
                  <a:lnTo>
                    <a:pt x="1156" y="199"/>
                  </a:lnTo>
                  <a:lnTo>
                    <a:pt x="1156" y="199"/>
                  </a:lnTo>
                  <a:lnTo>
                    <a:pt x="1175" y="148"/>
                  </a:lnTo>
                  <a:lnTo>
                    <a:pt x="1175" y="148"/>
                  </a:lnTo>
                  <a:lnTo>
                    <a:pt x="1195" y="105"/>
                  </a:lnTo>
                  <a:lnTo>
                    <a:pt x="1195" y="105"/>
                  </a:lnTo>
                  <a:lnTo>
                    <a:pt x="1215" y="73"/>
                  </a:lnTo>
                  <a:lnTo>
                    <a:pt x="1215" y="73"/>
                  </a:lnTo>
                  <a:lnTo>
                    <a:pt x="1234" y="49"/>
                  </a:lnTo>
                  <a:lnTo>
                    <a:pt x="1234" y="49"/>
                  </a:lnTo>
                  <a:lnTo>
                    <a:pt x="1253" y="32"/>
                  </a:lnTo>
                  <a:lnTo>
                    <a:pt x="1253" y="32"/>
                  </a:lnTo>
                  <a:lnTo>
                    <a:pt x="1273" y="20"/>
                  </a:lnTo>
                  <a:lnTo>
                    <a:pt x="1273" y="20"/>
                  </a:lnTo>
                  <a:lnTo>
                    <a:pt x="1293" y="11"/>
                  </a:lnTo>
                  <a:lnTo>
                    <a:pt x="1293" y="11"/>
                  </a:lnTo>
                  <a:lnTo>
                    <a:pt x="1312" y="6"/>
                  </a:lnTo>
                  <a:lnTo>
                    <a:pt x="1312" y="6"/>
                  </a:lnTo>
                  <a:lnTo>
                    <a:pt x="1332" y="2"/>
                  </a:lnTo>
                  <a:lnTo>
                    <a:pt x="1332" y="2"/>
                  </a:lnTo>
                  <a:lnTo>
                    <a:pt x="1352" y="1"/>
                  </a:lnTo>
                  <a:lnTo>
                    <a:pt x="1352" y="1"/>
                  </a:lnTo>
                  <a:lnTo>
                    <a:pt x="1372" y="0"/>
                  </a:lnTo>
                </a:path>
              </a:pathLst>
            </a:custGeom>
            <a:noFill/>
            <a:ln w="793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09" name="Freeform 1475"/>
            <p:cNvSpPr>
              <a:spLocks/>
            </p:cNvSpPr>
            <p:nvPr/>
          </p:nvSpPr>
          <p:spPr bwMode="auto">
            <a:xfrm>
              <a:off x="1182059"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10" name="Freeform 1476"/>
            <p:cNvSpPr>
              <a:spLocks/>
            </p:cNvSpPr>
            <p:nvPr/>
          </p:nvSpPr>
          <p:spPr bwMode="auto">
            <a:xfrm>
              <a:off x="1182059"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11" name="Freeform 1477"/>
            <p:cNvSpPr>
              <a:spLocks/>
            </p:cNvSpPr>
            <p:nvPr/>
          </p:nvSpPr>
          <p:spPr bwMode="auto">
            <a:xfrm>
              <a:off x="1208673"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12" name="Freeform 1478"/>
            <p:cNvSpPr>
              <a:spLocks/>
            </p:cNvSpPr>
            <p:nvPr/>
          </p:nvSpPr>
          <p:spPr bwMode="auto">
            <a:xfrm>
              <a:off x="1208673"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13" name="Freeform 1479"/>
            <p:cNvSpPr>
              <a:spLocks/>
            </p:cNvSpPr>
            <p:nvPr/>
          </p:nvSpPr>
          <p:spPr bwMode="auto">
            <a:xfrm>
              <a:off x="1236688"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14" name="Freeform 1480"/>
            <p:cNvSpPr>
              <a:spLocks/>
            </p:cNvSpPr>
            <p:nvPr/>
          </p:nvSpPr>
          <p:spPr bwMode="auto">
            <a:xfrm>
              <a:off x="1236688"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15" name="Freeform 1481"/>
            <p:cNvSpPr>
              <a:spLocks/>
            </p:cNvSpPr>
            <p:nvPr/>
          </p:nvSpPr>
          <p:spPr bwMode="auto">
            <a:xfrm>
              <a:off x="1264703"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16" name="Freeform 1482"/>
            <p:cNvSpPr>
              <a:spLocks/>
            </p:cNvSpPr>
            <p:nvPr/>
          </p:nvSpPr>
          <p:spPr bwMode="auto">
            <a:xfrm>
              <a:off x="1264703"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17" name="Freeform 1483"/>
            <p:cNvSpPr>
              <a:spLocks/>
            </p:cNvSpPr>
            <p:nvPr/>
          </p:nvSpPr>
          <p:spPr bwMode="auto">
            <a:xfrm>
              <a:off x="1291317"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18" name="Freeform 1484"/>
            <p:cNvSpPr>
              <a:spLocks/>
            </p:cNvSpPr>
            <p:nvPr/>
          </p:nvSpPr>
          <p:spPr bwMode="auto">
            <a:xfrm>
              <a:off x="1291317"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19" name="Freeform 1485"/>
            <p:cNvSpPr>
              <a:spLocks/>
            </p:cNvSpPr>
            <p:nvPr/>
          </p:nvSpPr>
          <p:spPr bwMode="auto">
            <a:xfrm>
              <a:off x="1317931"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20" name="Freeform 1486"/>
            <p:cNvSpPr>
              <a:spLocks/>
            </p:cNvSpPr>
            <p:nvPr/>
          </p:nvSpPr>
          <p:spPr bwMode="auto">
            <a:xfrm>
              <a:off x="1317931"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21" name="Freeform 1487"/>
            <p:cNvSpPr>
              <a:spLocks/>
            </p:cNvSpPr>
            <p:nvPr/>
          </p:nvSpPr>
          <p:spPr bwMode="auto">
            <a:xfrm>
              <a:off x="1345946"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22" name="Freeform 1488"/>
            <p:cNvSpPr>
              <a:spLocks/>
            </p:cNvSpPr>
            <p:nvPr/>
          </p:nvSpPr>
          <p:spPr bwMode="auto">
            <a:xfrm>
              <a:off x="1345946"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23" name="Freeform 1489"/>
            <p:cNvSpPr>
              <a:spLocks/>
            </p:cNvSpPr>
            <p:nvPr/>
          </p:nvSpPr>
          <p:spPr bwMode="auto">
            <a:xfrm>
              <a:off x="1373961"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24" name="Freeform 1490"/>
            <p:cNvSpPr>
              <a:spLocks/>
            </p:cNvSpPr>
            <p:nvPr/>
          </p:nvSpPr>
          <p:spPr bwMode="auto">
            <a:xfrm>
              <a:off x="1373961"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25" name="Freeform 1491"/>
            <p:cNvSpPr>
              <a:spLocks/>
            </p:cNvSpPr>
            <p:nvPr/>
          </p:nvSpPr>
          <p:spPr bwMode="auto">
            <a:xfrm>
              <a:off x="1400574"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26" name="Freeform 1492"/>
            <p:cNvSpPr>
              <a:spLocks/>
            </p:cNvSpPr>
            <p:nvPr/>
          </p:nvSpPr>
          <p:spPr bwMode="auto">
            <a:xfrm>
              <a:off x="1400574"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27" name="Freeform 1493"/>
            <p:cNvSpPr>
              <a:spLocks/>
            </p:cNvSpPr>
            <p:nvPr/>
          </p:nvSpPr>
          <p:spPr bwMode="auto">
            <a:xfrm>
              <a:off x="1428589"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28" name="Freeform 1494"/>
            <p:cNvSpPr>
              <a:spLocks/>
            </p:cNvSpPr>
            <p:nvPr/>
          </p:nvSpPr>
          <p:spPr bwMode="auto">
            <a:xfrm>
              <a:off x="1428589"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29" name="Freeform 1495"/>
            <p:cNvSpPr>
              <a:spLocks/>
            </p:cNvSpPr>
            <p:nvPr/>
          </p:nvSpPr>
          <p:spPr bwMode="auto">
            <a:xfrm>
              <a:off x="1456604"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30" name="Freeform 1496"/>
            <p:cNvSpPr>
              <a:spLocks/>
            </p:cNvSpPr>
            <p:nvPr/>
          </p:nvSpPr>
          <p:spPr bwMode="auto">
            <a:xfrm>
              <a:off x="1456604"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31" name="Freeform 1497"/>
            <p:cNvSpPr>
              <a:spLocks/>
            </p:cNvSpPr>
            <p:nvPr/>
          </p:nvSpPr>
          <p:spPr bwMode="auto">
            <a:xfrm>
              <a:off x="1483218"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32" name="Freeform 1498"/>
            <p:cNvSpPr>
              <a:spLocks/>
            </p:cNvSpPr>
            <p:nvPr/>
          </p:nvSpPr>
          <p:spPr bwMode="auto">
            <a:xfrm>
              <a:off x="1483218"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33" name="Freeform 1499"/>
            <p:cNvSpPr>
              <a:spLocks/>
            </p:cNvSpPr>
            <p:nvPr/>
          </p:nvSpPr>
          <p:spPr bwMode="auto">
            <a:xfrm>
              <a:off x="1511233"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34" name="Freeform 1500"/>
            <p:cNvSpPr>
              <a:spLocks/>
            </p:cNvSpPr>
            <p:nvPr/>
          </p:nvSpPr>
          <p:spPr bwMode="auto">
            <a:xfrm>
              <a:off x="1511233"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35" name="Freeform 1501"/>
            <p:cNvSpPr>
              <a:spLocks/>
            </p:cNvSpPr>
            <p:nvPr/>
          </p:nvSpPr>
          <p:spPr bwMode="auto">
            <a:xfrm>
              <a:off x="153784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36" name="Freeform 1502"/>
            <p:cNvSpPr>
              <a:spLocks/>
            </p:cNvSpPr>
            <p:nvPr/>
          </p:nvSpPr>
          <p:spPr bwMode="auto">
            <a:xfrm>
              <a:off x="153784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37" name="Freeform 1503"/>
            <p:cNvSpPr>
              <a:spLocks/>
            </p:cNvSpPr>
            <p:nvPr/>
          </p:nvSpPr>
          <p:spPr bwMode="auto">
            <a:xfrm>
              <a:off x="1565862"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38" name="Freeform 1504"/>
            <p:cNvSpPr>
              <a:spLocks/>
            </p:cNvSpPr>
            <p:nvPr/>
          </p:nvSpPr>
          <p:spPr bwMode="auto">
            <a:xfrm>
              <a:off x="1565862"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39" name="Freeform 1505"/>
            <p:cNvSpPr>
              <a:spLocks/>
            </p:cNvSpPr>
            <p:nvPr/>
          </p:nvSpPr>
          <p:spPr bwMode="auto">
            <a:xfrm>
              <a:off x="1592476"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40" name="Freeform 1506"/>
            <p:cNvSpPr>
              <a:spLocks/>
            </p:cNvSpPr>
            <p:nvPr/>
          </p:nvSpPr>
          <p:spPr bwMode="auto">
            <a:xfrm>
              <a:off x="1592476"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41" name="Freeform 1507"/>
            <p:cNvSpPr>
              <a:spLocks/>
            </p:cNvSpPr>
            <p:nvPr/>
          </p:nvSpPr>
          <p:spPr bwMode="auto">
            <a:xfrm>
              <a:off x="1620491"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42" name="Freeform 1508"/>
            <p:cNvSpPr>
              <a:spLocks/>
            </p:cNvSpPr>
            <p:nvPr/>
          </p:nvSpPr>
          <p:spPr bwMode="auto">
            <a:xfrm>
              <a:off x="1620491"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43" name="Freeform 1509"/>
            <p:cNvSpPr>
              <a:spLocks/>
            </p:cNvSpPr>
            <p:nvPr/>
          </p:nvSpPr>
          <p:spPr bwMode="auto">
            <a:xfrm>
              <a:off x="1648506"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44" name="Freeform 1510"/>
            <p:cNvSpPr>
              <a:spLocks/>
            </p:cNvSpPr>
            <p:nvPr/>
          </p:nvSpPr>
          <p:spPr bwMode="auto">
            <a:xfrm>
              <a:off x="1648506"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45" name="Freeform 1511"/>
            <p:cNvSpPr>
              <a:spLocks/>
            </p:cNvSpPr>
            <p:nvPr/>
          </p:nvSpPr>
          <p:spPr bwMode="auto">
            <a:xfrm>
              <a:off x="1675119"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46" name="Freeform 1512"/>
            <p:cNvSpPr>
              <a:spLocks/>
            </p:cNvSpPr>
            <p:nvPr/>
          </p:nvSpPr>
          <p:spPr bwMode="auto">
            <a:xfrm>
              <a:off x="1675119"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47" name="Freeform 1513"/>
            <p:cNvSpPr>
              <a:spLocks/>
            </p:cNvSpPr>
            <p:nvPr/>
          </p:nvSpPr>
          <p:spPr bwMode="auto">
            <a:xfrm>
              <a:off x="1703134"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48" name="Freeform 1514"/>
            <p:cNvSpPr>
              <a:spLocks/>
            </p:cNvSpPr>
            <p:nvPr/>
          </p:nvSpPr>
          <p:spPr bwMode="auto">
            <a:xfrm>
              <a:off x="1703134"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49" name="Freeform 1515"/>
            <p:cNvSpPr>
              <a:spLocks/>
            </p:cNvSpPr>
            <p:nvPr/>
          </p:nvSpPr>
          <p:spPr bwMode="auto">
            <a:xfrm>
              <a:off x="1731149"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50" name="Freeform 1516"/>
            <p:cNvSpPr>
              <a:spLocks/>
            </p:cNvSpPr>
            <p:nvPr/>
          </p:nvSpPr>
          <p:spPr bwMode="auto">
            <a:xfrm>
              <a:off x="1731149"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51" name="Freeform 1517"/>
            <p:cNvSpPr>
              <a:spLocks/>
            </p:cNvSpPr>
            <p:nvPr/>
          </p:nvSpPr>
          <p:spPr bwMode="auto">
            <a:xfrm>
              <a:off x="1757763"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52" name="Freeform 1518"/>
            <p:cNvSpPr>
              <a:spLocks/>
            </p:cNvSpPr>
            <p:nvPr/>
          </p:nvSpPr>
          <p:spPr bwMode="auto">
            <a:xfrm>
              <a:off x="1757763"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53" name="Freeform 1519"/>
            <p:cNvSpPr>
              <a:spLocks/>
            </p:cNvSpPr>
            <p:nvPr/>
          </p:nvSpPr>
          <p:spPr bwMode="auto">
            <a:xfrm>
              <a:off x="178437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54" name="Freeform 1520"/>
            <p:cNvSpPr>
              <a:spLocks/>
            </p:cNvSpPr>
            <p:nvPr/>
          </p:nvSpPr>
          <p:spPr bwMode="auto">
            <a:xfrm>
              <a:off x="178437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55" name="Freeform 1521"/>
            <p:cNvSpPr>
              <a:spLocks/>
            </p:cNvSpPr>
            <p:nvPr/>
          </p:nvSpPr>
          <p:spPr bwMode="auto">
            <a:xfrm>
              <a:off x="1812392"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56" name="Freeform 1522"/>
            <p:cNvSpPr>
              <a:spLocks/>
            </p:cNvSpPr>
            <p:nvPr/>
          </p:nvSpPr>
          <p:spPr bwMode="auto">
            <a:xfrm>
              <a:off x="1812392"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57" name="Freeform 1523"/>
            <p:cNvSpPr>
              <a:spLocks/>
            </p:cNvSpPr>
            <p:nvPr/>
          </p:nvSpPr>
          <p:spPr bwMode="auto">
            <a:xfrm>
              <a:off x="184040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58" name="Freeform 1524"/>
            <p:cNvSpPr>
              <a:spLocks/>
            </p:cNvSpPr>
            <p:nvPr/>
          </p:nvSpPr>
          <p:spPr bwMode="auto">
            <a:xfrm>
              <a:off x="184040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59" name="Freeform 1525"/>
            <p:cNvSpPr>
              <a:spLocks/>
            </p:cNvSpPr>
            <p:nvPr/>
          </p:nvSpPr>
          <p:spPr bwMode="auto">
            <a:xfrm>
              <a:off x="1867021"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60" name="Freeform 1526"/>
            <p:cNvSpPr>
              <a:spLocks/>
            </p:cNvSpPr>
            <p:nvPr/>
          </p:nvSpPr>
          <p:spPr bwMode="auto">
            <a:xfrm>
              <a:off x="1867021"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61" name="Freeform 1527"/>
            <p:cNvSpPr>
              <a:spLocks/>
            </p:cNvSpPr>
            <p:nvPr/>
          </p:nvSpPr>
          <p:spPr bwMode="auto">
            <a:xfrm>
              <a:off x="1895036"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62" name="Freeform 1528"/>
            <p:cNvSpPr>
              <a:spLocks/>
            </p:cNvSpPr>
            <p:nvPr/>
          </p:nvSpPr>
          <p:spPr bwMode="auto">
            <a:xfrm>
              <a:off x="1895036"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63" name="Freeform 1529"/>
            <p:cNvSpPr>
              <a:spLocks/>
            </p:cNvSpPr>
            <p:nvPr/>
          </p:nvSpPr>
          <p:spPr bwMode="auto">
            <a:xfrm>
              <a:off x="1923051"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64" name="Freeform 1530"/>
            <p:cNvSpPr>
              <a:spLocks/>
            </p:cNvSpPr>
            <p:nvPr/>
          </p:nvSpPr>
          <p:spPr bwMode="auto">
            <a:xfrm>
              <a:off x="1923051"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65" name="Freeform 1531"/>
            <p:cNvSpPr>
              <a:spLocks/>
            </p:cNvSpPr>
            <p:nvPr/>
          </p:nvSpPr>
          <p:spPr bwMode="auto">
            <a:xfrm>
              <a:off x="1951065"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66" name="Freeform 1532"/>
            <p:cNvSpPr>
              <a:spLocks/>
            </p:cNvSpPr>
            <p:nvPr/>
          </p:nvSpPr>
          <p:spPr bwMode="auto">
            <a:xfrm>
              <a:off x="1951065"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67" name="Freeform 1533"/>
            <p:cNvSpPr>
              <a:spLocks/>
            </p:cNvSpPr>
            <p:nvPr/>
          </p:nvSpPr>
          <p:spPr bwMode="auto">
            <a:xfrm>
              <a:off x="1977679"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68" name="Freeform 1534"/>
            <p:cNvSpPr>
              <a:spLocks/>
            </p:cNvSpPr>
            <p:nvPr/>
          </p:nvSpPr>
          <p:spPr bwMode="auto">
            <a:xfrm>
              <a:off x="1977679"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69" name="Freeform 1535"/>
            <p:cNvSpPr>
              <a:spLocks/>
            </p:cNvSpPr>
            <p:nvPr/>
          </p:nvSpPr>
          <p:spPr bwMode="auto">
            <a:xfrm>
              <a:off x="2005694"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70" name="Freeform 1536"/>
            <p:cNvSpPr>
              <a:spLocks/>
            </p:cNvSpPr>
            <p:nvPr/>
          </p:nvSpPr>
          <p:spPr bwMode="auto">
            <a:xfrm>
              <a:off x="2005694"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71" name="Freeform 1537"/>
            <p:cNvSpPr>
              <a:spLocks/>
            </p:cNvSpPr>
            <p:nvPr/>
          </p:nvSpPr>
          <p:spPr bwMode="auto">
            <a:xfrm>
              <a:off x="2032308"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72" name="Freeform 1538"/>
            <p:cNvSpPr>
              <a:spLocks/>
            </p:cNvSpPr>
            <p:nvPr/>
          </p:nvSpPr>
          <p:spPr bwMode="auto">
            <a:xfrm>
              <a:off x="2032308"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73" name="Freeform 1539"/>
            <p:cNvSpPr>
              <a:spLocks/>
            </p:cNvSpPr>
            <p:nvPr/>
          </p:nvSpPr>
          <p:spPr bwMode="auto">
            <a:xfrm>
              <a:off x="2058922"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74" name="Freeform 1540"/>
            <p:cNvSpPr>
              <a:spLocks/>
            </p:cNvSpPr>
            <p:nvPr/>
          </p:nvSpPr>
          <p:spPr bwMode="auto">
            <a:xfrm>
              <a:off x="2058922"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75" name="Freeform 1541"/>
            <p:cNvSpPr>
              <a:spLocks/>
            </p:cNvSpPr>
            <p:nvPr/>
          </p:nvSpPr>
          <p:spPr bwMode="auto">
            <a:xfrm>
              <a:off x="208693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76" name="Freeform 1542"/>
            <p:cNvSpPr>
              <a:spLocks/>
            </p:cNvSpPr>
            <p:nvPr/>
          </p:nvSpPr>
          <p:spPr bwMode="auto">
            <a:xfrm>
              <a:off x="2086937"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77" name="Freeform 1543"/>
            <p:cNvSpPr>
              <a:spLocks/>
            </p:cNvSpPr>
            <p:nvPr/>
          </p:nvSpPr>
          <p:spPr bwMode="auto">
            <a:xfrm>
              <a:off x="2114952"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78" name="Freeform 1544"/>
            <p:cNvSpPr>
              <a:spLocks/>
            </p:cNvSpPr>
            <p:nvPr/>
          </p:nvSpPr>
          <p:spPr bwMode="auto">
            <a:xfrm>
              <a:off x="2114952"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79" name="Freeform 1545"/>
            <p:cNvSpPr>
              <a:spLocks/>
            </p:cNvSpPr>
            <p:nvPr/>
          </p:nvSpPr>
          <p:spPr bwMode="auto">
            <a:xfrm>
              <a:off x="2142966"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80" name="Freeform 1546"/>
            <p:cNvSpPr>
              <a:spLocks/>
            </p:cNvSpPr>
            <p:nvPr/>
          </p:nvSpPr>
          <p:spPr bwMode="auto">
            <a:xfrm>
              <a:off x="2142966"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81" name="Freeform 1547"/>
            <p:cNvSpPr>
              <a:spLocks/>
            </p:cNvSpPr>
            <p:nvPr/>
          </p:nvSpPr>
          <p:spPr bwMode="auto">
            <a:xfrm>
              <a:off x="2169581"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82" name="Freeform 1548"/>
            <p:cNvSpPr>
              <a:spLocks/>
            </p:cNvSpPr>
            <p:nvPr/>
          </p:nvSpPr>
          <p:spPr bwMode="auto">
            <a:xfrm>
              <a:off x="2169581" y="4387260"/>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83" name="Freeform 1549"/>
            <p:cNvSpPr>
              <a:spLocks/>
            </p:cNvSpPr>
            <p:nvPr/>
          </p:nvSpPr>
          <p:spPr bwMode="auto">
            <a:xfrm>
              <a:off x="2197596"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84" name="Freeform 1550"/>
            <p:cNvSpPr>
              <a:spLocks/>
            </p:cNvSpPr>
            <p:nvPr/>
          </p:nvSpPr>
          <p:spPr bwMode="auto">
            <a:xfrm>
              <a:off x="2197596"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85" name="Freeform 1551"/>
            <p:cNvSpPr>
              <a:spLocks/>
            </p:cNvSpPr>
            <p:nvPr/>
          </p:nvSpPr>
          <p:spPr bwMode="auto">
            <a:xfrm>
              <a:off x="2225610"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86" name="Freeform 1552"/>
            <p:cNvSpPr>
              <a:spLocks/>
            </p:cNvSpPr>
            <p:nvPr/>
          </p:nvSpPr>
          <p:spPr bwMode="auto">
            <a:xfrm>
              <a:off x="2225610"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87" name="Freeform 1553"/>
            <p:cNvSpPr>
              <a:spLocks/>
            </p:cNvSpPr>
            <p:nvPr/>
          </p:nvSpPr>
          <p:spPr bwMode="auto">
            <a:xfrm>
              <a:off x="2252224"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88" name="Freeform 1554"/>
            <p:cNvSpPr>
              <a:spLocks/>
            </p:cNvSpPr>
            <p:nvPr/>
          </p:nvSpPr>
          <p:spPr bwMode="auto">
            <a:xfrm>
              <a:off x="2252224" y="438726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89" name="Freeform 1555"/>
            <p:cNvSpPr>
              <a:spLocks/>
            </p:cNvSpPr>
            <p:nvPr/>
          </p:nvSpPr>
          <p:spPr bwMode="auto">
            <a:xfrm>
              <a:off x="2278838"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90" name="Freeform 1556"/>
            <p:cNvSpPr>
              <a:spLocks/>
            </p:cNvSpPr>
            <p:nvPr/>
          </p:nvSpPr>
          <p:spPr bwMode="auto">
            <a:xfrm>
              <a:off x="2278838"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91" name="Freeform 1557"/>
            <p:cNvSpPr>
              <a:spLocks/>
            </p:cNvSpPr>
            <p:nvPr/>
          </p:nvSpPr>
          <p:spPr bwMode="auto">
            <a:xfrm>
              <a:off x="2306853"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92" name="Freeform 1558"/>
            <p:cNvSpPr>
              <a:spLocks/>
            </p:cNvSpPr>
            <p:nvPr/>
          </p:nvSpPr>
          <p:spPr bwMode="auto">
            <a:xfrm>
              <a:off x="2306853"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93" name="Freeform 1559"/>
            <p:cNvSpPr>
              <a:spLocks/>
            </p:cNvSpPr>
            <p:nvPr/>
          </p:nvSpPr>
          <p:spPr bwMode="auto">
            <a:xfrm>
              <a:off x="2334868"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94" name="Freeform 1560"/>
            <p:cNvSpPr>
              <a:spLocks/>
            </p:cNvSpPr>
            <p:nvPr/>
          </p:nvSpPr>
          <p:spPr bwMode="auto">
            <a:xfrm>
              <a:off x="2334868" y="438726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95" name="Freeform 1561"/>
            <p:cNvSpPr>
              <a:spLocks/>
            </p:cNvSpPr>
            <p:nvPr/>
          </p:nvSpPr>
          <p:spPr bwMode="auto">
            <a:xfrm>
              <a:off x="2361482" y="4385873"/>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96" name="Freeform 1562"/>
            <p:cNvSpPr>
              <a:spLocks/>
            </p:cNvSpPr>
            <p:nvPr/>
          </p:nvSpPr>
          <p:spPr bwMode="auto">
            <a:xfrm>
              <a:off x="2361482" y="4385873"/>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97" name="Freeform 1563"/>
            <p:cNvSpPr>
              <a:spLocks/>
            </p:cNvSpPr>
            <p:nvPr/>
          </p:nvSpPr>
          <p:spPr bwMode="auto">
            <a:xfrm>
              <a:off x="2389496" y="4385873"/>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798" name="Freeform 1564"/>
            <p:cNvSpPr>
              <a:spLocks/>
            </p:cNvSpPr>
            <p:nvPr/>
          </p:nvSpPr>
          <p:spPr bwMode="auto">
            <a:xfrm>
              <a:off x="2389496" y="4385873"/>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799" name="Freeform 1565"/>
            <p:cNvSpPr>
              <a:spLocks/>
            </p:cNvSpPr>
            <p:nvPr/>
          </p:nvSpPr>
          <p:spPr bwMode="auto">
            <a:xfrm>
              <a:off x="2417511" y="4383099"/>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00" name="Freeform 1566"/>
            <p:cNvSpPr>
              <a:spLocks/>
            </p:cNvSpPr>
            <p:nvPr/>
          </p:nvSpPr>
          <p:spPr bwMode="auto">
            <a:xfrm>
              <a:off x="2417511" y="4383099"/>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01" name="Freeform 1567"/>
            <p:cNvSpPr>
              <a:spLocks/>
            </p:cNvSpPr>
            <p:nvPr/>
          </p:nvSpPr>
          <p:spPr bwMode="auto">
            <a:xfrm>
              <a:off x="2444126" y="4381712"/>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02" name="Freeform 1568"/>
            <p:cNvSpPr>
              <a:spLocks/>
            </p:cNvSpPr>
            <p:nvPr/>
          </p:nvSpPr>
          <p:spPr bwMode="auto">
            <a:xfrm>
              <a:off x="2444126" y="4381712"/>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03" name="Freeform 1569"/>
            <p:cNvSpPr>
              <a:spLocks/>
            </p:cNvSpPr>
            <p:nvPr/>
          </p:nvSpPr>
          <p:spPr bwMode="auto">
            <a:xfrm>
              <a:off x="2472141" y="4376165"/>
              <a:ext cx="37820" cy="37446"/>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04" name="Freeform 1570"/>
            <p:cNvSpPr>
              <a:spLocks/>
            </p:cNvSpPr>
            <p:nvPr/>
          </p:nvSpPr>
          <p:spPr bwMode="auto">
            <a:xfrm>
              <a:off x="2472141" y="4376165"/>
              <a:ext cx="37820" cy="37446"/>
            </a:xfrm>
            <a:custGeom>
              <a:avLst/>
              <a:gdLst>
                <a:gd name="T0" fmla="*/ 0 w 27"/>
                <a:gd name="T1" fmla="*/ 0 h 27"/>
                <a:gd name="T2" fmla="*/ 27 w 27"/>
                <a:gd name="T3" fmla="*/ 0 h 27"/>
                <a:gd name="T4" fmla="*/ 13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3"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05" name="Freeform 1571"/>
            <p:cNvSpPr>
              <a:spLocks/>
            </p:cNvSpPr>
            <p:nvPr/>
          </p:nvSpPr>
          <p:spPr bwMode="auto">
            <a:xfrm>
              <a:off x="2498754" y="4367843"/>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06" name="Freeform 1572"/>
            <p:cNvSpPr>
              <a:spLocks/>
            </p:cNvSpPr>
            <p:nvPr/>
          </p:nvSpPr>
          <p:spPr bwMode="auto">
            <a:xfrm>
              <a:off x="2498754" y="4367843"/>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07" name="Freeform 1573"/>
            <p:cNvSpPr>
              <a:spLocks/>
            </p:cNvSpPr>
            <p:nvPr/>
          </p:nvSpPr>
          <p:spPr bwMode="auto">
            <a:xfrm>
              <a:off x="2526769" y="4356749"/>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08" name="Freeform 1574"/>
            <p:cNvSpPr>
              <a:spLocks/>
            </p:cNvSpPr>
            <p:nvPr/>
          </p:nvSpPr>
          <p:spPr bwMode="auto">
            <a:xfrm>
              <a:off x="2526769" y="4356749"/>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09" name="Freeform 1575"/>
            <p:cNvSpPr>
              <a:spLocks/>
            </p:cNvSpPr>
            <p:nvPr/>
          </p:nvSpPr>
          <p:spPr bwMode="auto">
            <a:xfrm>
              <a:off x="2553383" y="4340106"/>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10" name="Freeform 1576"/>
            <p:cNvSpPr>
              <a:spLocks/>
            </p:cNvSpPr>
            <p:nvPr/>
          </p:nvSpPr>
          <p:spPr bwMode="auto">
            <a:xfrm>
              <a:off x="2553383" y="4340106"/>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11" name="Freeform 1577"/>
            <p:cNvSpPr>
              <a:spLocks/>
            </p:cNvSpPr>
            <p:nvPr/>
          </p:nvSpPr>
          <p:spPr bwMode="auto">
            <a:xfrm>
              <a:off x="2581398" y="4315142"/>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48" name="Freeform 1578"/>
            <p:cNvSpPr>
              <a:spLocks/>
            </p:cNvSpPr>
            <p:nvPr/>
          </p:nvSpPr>
          <p:spPr bwMode="auto">
            <a:xfrm>
              <a:off x="2581398" y="4315142"/>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90" name="Freeform 1579"/>
            <p:cNvSpPr>
              <a:spLocks/>
            </p:cNvSpPr>
            <p:nvPr/>
          </p:nvSpPr>
          <p:spPr bwMode="auto">
            <a:xfrm>
              <a:off x="2609413" y="4279084"/>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91" name="Freeform 1580"/>
            <p:cNvSpPr>
              <a:spLocks/>
            </p:cNvSpPr>
            <p:nvPr/>
          </p:nvSpPr>
          <p:spPr bwMode="auto">
            <a:xfrm>
              <a:off x="2609413" y="4279084"/>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92" name="Freeform 1581"/>
            <p:cNvSpPr>
              <a:spLocks/>
            </p:cNvSpPr>
            <p:nvPr/>
          </p:nvSpPr>
          <p:spPr bwMode="auto">
            <a:xfrm>
              <a:off x="2636027" y="4230544"/>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94" name="Freeform 1582"/>
            <p:cNvSpPr>
              <a:spLocks/>
            </p:cNvSpPr>
            <p:nvPr/>
          </p:nvSpPr>
          <p:spPr bwMode="auto">
            <a:xfrm>
              <a:off x="2636027" y="4230544"/>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2898" name="Freeform 1583"/>
            <p:cNvSpPr>
              <a:spLocks/>
            </p:cNvSpPr>
            <p:nvPr/>
          </p:nvSpPr>
          <p:spPr bwMode="auto">
            <a:xfrm>
              <a:off x="2664041" y="4168134"/>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2899" name="Freeform 1584"/>
            <p:cNvSpPr>
              <a:spLocks/>
            </p:cNvSpPr>
            <p:nvPr/>
          </p:nvSpPr>
          <p:spPr bwMode="auto">
            <a:xfrm>
              <a:off x="2664041" y="4168134"/>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15" name="Freeform 1585"/>
            <p:cNvSpPr>
              <a:spLocks/>
            </p:cNvSpPr>
            <p:nvPr/>
          </p:nvSpPr>
          <p:spPr bwMode="auto">
            <a:xfrm>
              <a:off x="2692056" y="4093243"/>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16" name="Freeform 1586"/>
            <p:cNvSpPr>
              <a:spLocks/>
            </p:cNvSpPr>
            <p:nvPr/>
          </p:nvSpPr>
          <p:spPr bwMode="auto">
            <a:xfrm>
              <a:off x="2692056" y="4093243"/>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17" name="Freeform 1587"/>
            <p:cNvSpPr>
              <a:spLocks/>
            </p:cNvSpPr>
            <p:nvPr/>
          </p:nvSpPr>
          <p:spPr bwMode="auto">
            <a:xfrm>
              <a:off x="2718671" y="4008645"/>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18" name="Freeform 1588"/>
            <p:cNvSpPr>
              <a:spLocks/>
            </p:cNvSpPr>
            <p:nvPr/>
          </p:nvSpPr>
          <p:spPr bwMode="auto">
            <a:xfrm>
              <a:off x="2718671" y="4008645"/>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19" name="Freeform 1589"/>
            <p:cNvSpPr>
              <a:spLocks/>
            </p:cNvSpPr>
            <p:nvPr/>
          </p:nvSpPr>
          <p:spPr bwMode="auto">
            <a:xfrm>
              <a:off x="2746685" y="3919885"/>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20" name="Freeform 1590"/>
            <p:cNvSpPr>
              <a:spLocks/>
            </p:cNvSpPr>
            <p:nvPr/>
          </p:nvSpPr>
          <p:spPr bwMode="auto">
            <a:xfrm>
              <a:off x="2746685" y="3919885"/>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21" name="Freeform 1591"/>
            <p:cNvSpPr>
              <a:spLocks/>
            </p:cNvSpPr>
            <p:nvPr/>
          </p:nvSpPr>
          <p:spPr bwMode="auto">
            <a:xfrm>
              <a:off x="2773299" y="3831125"/>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22" name="Freeform 1592"/>
            <p:cNvSpPr>
              <a:spLocks/>
            </p:cNvSpPr>
            <p:nvPr/>
          </p:nvSpPr>
          <p:spPr bwMode="auto">
            <a:xfrm>
              <a:off x="2773299" y="3831125"/>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23" name="Freeform 1593"/>
            <p:cNvSpPr>
              <a:spLocks/>
            </p:cNvSpPr>
            <p:nvPr/>
          </p:nvSpPr>
          <p:spPr bwMode="auto">
            <a:xfrm>
              <a:off x="2801314" y="374930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24" name="Freeform 1594"/>
            <p:cNvSpPr>
              <a:spLocks/>
            </p:cNvSpPr>
            <p:nvPr/>
          </p:nvSpPr>
          <p:spPr bwMode="auto">
            <a:xfrm>
              <a:off x="2801314" y="374930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25" name="Freeform 1595"/>
            <p:cNvSpPr>
              <a:spLocks/>
            </p:cNvSpPr>
            <p:nvPr/>
          </p:nvSpPr>
          <p:spPr bwMode="auto">
            <a:xfrm>
              <a:off x="2827928" y="367857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26" name="Freeform 1596"/>
            <p:cNvSpPr>
              <a:spLocks/>
            </p:cNvSpPr>
            <p:nvPr/>
          </p:nvSpPr>
          <p:spPr bwMode="auto">
            <a:xfrm>
              <a:off x="2827928" y="3678570"/>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27" name="Freeform 1597"/>
            <p:cNvSpPr>
              <a:spLocks/>
            </p:cNvSpPr>
            <p:nvPr/>
          </p:nvSpPr>
          <p:spPr bwMode="auto">
            <a:xfrm>
              <a:off x="2855943" y="3620321"/>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628" name="Freeform 1598"/>
            <p:cNvSpPr>
              <a:spLocks/>
            </p:cNvSpPr>
            <p:nvPr/>
          </p:nvSpPr>
          <p:spPr bwMode="auto">
            <a:xfrm>
              <a:off x="2855943" y="3620321"/>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629" name="Freeform 1599"/>
            <p:cNvSpPr>
              <a:spLocks/>
            </p:cNvSpPr>
            <p:nvPr/>
          </p:nvSpPr>
          <p:spPr bwMode="auto">
            <a:xfrm>
              <a:off x="2883958" y="3575941"/>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815" name="Freeform 1600"/>
            <p:cNvSpPr>
              <a:spLocks/>
            </p:cNvSpPr>
            <p:nvPr/>
          </p:nvSpPr>
          <p:spPr bwMode="auto">
            <a:xfrm>
              <a:off x="2883958" y="3575941"/>
              <a:ext cx="37820" cy="37446"/>
            </a:xfrm>
            <a:custGeom>
              <a:avLst/>
              <a:gdLst>
                <a:gd name="T0" fmla="*/ 0 w 27"/>
                <a:gd name="T1" fmla="*/ 0 h 27"/>
                <a:gd name="T2" fmla="*/ 27 w 27"/>
                <a:gd name="T3" fmla="*/ 0 h 27"/>
                <a:gd name="T4" fmla="*/ 14 w 27"/>
                <a:gd name="T5" fmla="*/ 27 h 27"/>
                <a:gd name="T6" fmla="*/ 0 w 27"/>
                <a:gd name="T7" fmla="*/ 0 h 27"/>
              </a:gdLst>
              <a:ahLst/>
              <a:cxnLst>
                <a:cxn ang="0">
                  <a:pos x="T0" y="T1"/>
                </a:cxn>
                <a:cxn ang="0">
                  <a:pos x="T2" y="T3"/>
                </a:cxn>
                <a:cxn ang="0">
                  <a:pos x="T4" y="T5"/>
                </a:cxn>
                <a:cxn ang="0">
                  <a:pos x="T6" y="T7"/>
                </a:cxn>
              </a:cxnLst>
              <a:rect l="0" t="0" r="r" b="b"/>
              <a:pathLst>
                <a:path w="27" h="27">
                  <a:moveTo>
                    <a:pt x="0" y="0"/>
                  </a:moveTo>
                  <a:lnTo>
                    <a:pt x="27"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816" name="Freeform 1601"/>
            <p:cNvSpPr>
              <a:spLocks/>
            </p:cNvSpPr>
            <p:nvPr/>
          </p:nvSpPr>
          <p:spPr bwMode="auto">
            <a:xfrm>
              <a:off x="2911973" y="3541269"/>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817" name="Freeform 1602"/>
            <p:cNvSpPr>
              <a:spLocks/>
            </p:cNvSpPr>
            <p:nvPr/>
          </p:nvSpPr>
          <p:spPr bwMode="auto">
            <a:xfrm>
              <a:off x="2911973" y="3541269"/>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818" name="Freeform 1603"/>
            <p:cNvSpPr>
              <a:spLocks/>
            </p:cNvSpPr>
            <p:nvPr/>
          </p:nvSpPr>
          <p:spPr bwMode="auto">
            <a:xfrm>
              <a:off x="2938586" y="3517693"/>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819" name="Freeform 1604"/>
            <p:cNvSpPr>
              <a:spLocks/>
            </p:cNvSpPr>
            <p:nvPr/>
          </p:nvSpPr>
          <p:spPr bwMode="auto">
            <a:xfrm>
              <a:off x="2938586" y="3517693"/>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3820" name="Freeform 1605"/>
            <p:cNvSpPr>
              <a:spLocks/>
            </p:cNvSpPr>
            <p:nvPr/>
          </p:nvSpPr>
          <p:spPr bwMode="auto">
            <a:xfrm>
              <a:off x="2966601" y="350105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3821" name="Freeform 1606"/>
            <p:cNvSpPr>
              <a:spLocks/>
            </p:cNvSpPr>
            <p:nvPr/>
          </p:nvSpPr>
          <p:spPr bwMode="auto">
            <a:xfrm>
              <a:off x="2966601" y="3501050"/>
              <a:ext cx="37820" cy="38832"/>
            </a:xfrm>
            <a:custGeom>
              <a:avLst/>
              <a:gdLst>
                <a:gd name="T0" fmla="*/ 0 w 27"/>
                <a:gd name="T1" fmla="*/ 0 h 28"/>
                <a:gd name="T2" fmla="*/ 27 w 27"/>
                <a:gd name="T3" fmla="*/ 0 h 28"/>
                <a:gd name="T4" fmla="*/ 13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3"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37" name="Freeform 1607"/>
            <p:cNvSpPr>
              <a:spLocks/>
            </p:cNvSpPr>
            <p:nvPr/>
          </p:nvSpPr>
          <p:spPr bwMode="auto">
            <a:xfrm>
              <a:off x="2993216" y="3489955"/>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38" name="Freeform 1608"/>
            <p:cNvSpPr>
              <a:spLocks/>
            </p:cNvSpPr>
            <p:nvPr/>
          </p:nvSpPr>
          <p:spPr bwMode="auto">
            <a:xfrm>
              <a:off x="2993216" y="3489955"/>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39" name="Freeform 1609"/>
            <p:cNvSpPr>
              <a:spLocks/>
            </p:cNvSpPr>
            <p:nvPr/>
          </p:nvSpPr>
          <p:spPr bwMode="auto">
            <a:xfrm>
              <a:off x="3019829" y="3481634"/>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40" name="Freeform 1610"/>
            <p:cNvSpPr>
              <a:spLocks/>
            </p:cNvSpPr>
            <p:nvPr/>
          </p:nvSpPr>
          <p:spPr bwMode="auto">
            <a:xfrm>
              <a:off x="3019829" y="3481634"/>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41" name="Freeform 1611"/>
            <p:cNvSpPr>
              <a:spLocks/>
            </p:cNvSpPr>
            <p:nvPr/>
          </p:nvSpPr>
          <p:spPr bwMode="auto">
            <a:xfrm>
              <a:off x="3047844" y="3477473"/>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42" name="Freeform 1612"/>
            <p:cNvSpPr>
              <a:spLocks/>
            </p:cNvSpPr>
            <p:nvPr/>
          </p:nvSpPr>
          <p:spPr bwMode="auto">
            <a:xfrm>
              <a:off x="3047844" y="3477473"/>
              <a:ext cx="39221" cy="37446"/>
            </a:xfrm>
            <a:custGeom>
              <a:avLst/>
              <a:gdLst>
                <a:gd name="T0" fmla="*/ 0 w 28"/>
                <a:gd name="T1" fmla="*/ 0 h 27"/>
                <a:gd name="T2" fmla="*/ 28 w 28"/>
                <a:gd name="T3" fmla="*/ 0 h 27"/>
                <a:gd name="T4" fmla="*/ 14 w 28"/>
                <a:gd name="T5" fmla="*/ 27 h 27"/>
                <a:gd name="T6" fmla="*/ 0 w 28"/>
                <a:gd name="T7" fmla="*/ 0 h 27"/>
              </a:gdLst>
              <a:ahLst/>
              <a:cxnLst>
                <a:cxn ang="0">
                  <a:pos x="T0" y="T1"/>
                </a:cxn>
                <a:cxn ang="0">
                  <a:pos x="T2" y="T3"/>
                </a:cxn>
                <a:cxn ang="0">
                  <a:pos x="T4" y="T5"/>
                </a:cxn>
                <a:cxn ang="0">
                  <a:pos x="T6" y="T7"/>
                </a:cxn>
              </a:cxnLst>
              <a:rect l="0" t="0" r="r" b="b"/>
              <a:pathLst>
                <a:path w="28" h="27">
                  <a:moveTo>
                    <a:pt x="0" y="0"/>
                  </a:moveTo>
                  <a:lnTo>
                    <a:pt x="28" y="0"/>
                  </a:lnTo>
                  <a:lnTo>
                    <a:pt x="14" y="27"/>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43" name="Freeform 1613"/>
            <p:cNvSpPr>
              <a:spLocks/>
            </p:cNvSpPr>
            <p:nvPr/>
          </p:nvSpPr>
          <p:spPr bwMode="auto">
            <a:xfrm>
              <a:off x="3075859" y="3474699"/>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44" name="Freeform 1614"/>
            <p:cNvSpPr>
              <a:spLocks/>
            </p:cNvSpPr>
            <p:nvPr/>
          </p:nvSpPr>
          <p:spPr bwMode="auto">
            <a:xfrm>
              <a:off x="3075859" y="3474699"/>
              <a:ext cx="39221" cy="38832"/>
            </a:xfrm>
            <a:custGeom>
              <a:avLst/>
              <a:gdLst>
                <a:gd name="T0" fmla="*/ 0 w 28"/>
                <a:gd name="T1" fmla="*/ 0 h 28"/>
                <a:gd name="T2" fmla="*/ 28 w 28"/>
                <a:gd name="T3" fmla="*/ 0 h 28"/>
                <a:gd name="T4" fmla="*/ 14 w 28"/>
                <a:gd name="T5" fmla="*/ 28 h 28"/>
                <a:gd name="T6" fmla="*/ 0 w 28"/>
                <a:gd name="T7" fmla="*/ 0 h 28"/>
              </a:gdLst>
              <a:ahLst/>
              <a:cxnLst>
                <a:cxn ang="0">
                  <a:pos x="T0" y="T1"/>
                </a:cxn>
                <a:cxn ang="0">
                  <a:pos x="T2" y="T3"/>
                </a:cxn>
                <a:cxn ang="0">
                  <a:pos x="T4" y="T5"/>
                </a:cxn>
                <a:cxn ang="0">
                  <a:pos x="T6" y="T7"/>
                </a:cxn>
              </a:cxnLst>
              <a:rect l="0" t="0" r="r" b="b"/>
              <a:pathLst>
                <a:path w="28" h="28">
                  <a:moveTo>
                    <a:pt x="0" y="0"/>
                  </a:moveTo>
                  <a:lnTo>
                    <a:pt x="28"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45" name="Freeform 1615"/>
            <p:cNvSpPr>
              <a:spLocks/>
            </p:cNvSpPr>
            <p:nvPr/>
          </p:nvSpPr>
          <p:spPr bwMode="auto">
            <a:xfrm>
              <a:off x="3103874" y="3473313"/>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46" name="Freeform 1616"/>
            <p:cNvSpPr>
              <a:spLocks/>
            </p:cNvSpPr>
            <p:nvPr/>
          </p:nvSpPr>
          <p:spPr bwMode="auto">
            <a:xfrm>
              <a:off x="3103874" y="3473313"/>
              <a:ext cx="37820" cy="38832"/>
            </a:xfrm>
            <a:custGeom>
              <a:avLst/>
              <a:gdLst>
                <a:gd name="T0" fmla="*/ 0 w 27"/>
                <a:gd name="T1" fmla="*/ 0 h 28"/>
                <a:gd name="T2" fmla="*/ 27 w 27"/>
                <a:gd name="T3" fmla="*/ 0 h 28"/>
                <a:gd name="T4" fmla="*/ 14 w 27"/>
                <a:gd name="T5" fmla="*/ 28 h 28"/>
                <a:gd name="T6" fmla="*/ 0 w 27"/>
                <a:gd name="T7" fmla="*/ 0 h 28"/>
              </a:gdLst>
              <a:ahLst/>
              <a:cxnLst>
                <a:cxn ang="0">
                  <a:pos x="T0" y="T1"/>
                </a:cxn>
                <a:cxn ang="0">
                  <a:pos x="T2" y="T3"/>
                </a:cxn>
                <a:cxn ang="0">
                  <a:pos x="T4" y="T5"/>
                </a:cxn>
                <a:cxn ang="0">
                  <a:pos x="T6" y="T7"/>
                </a:cxn>
              </a:cxnLst>
              <a:rect l="0" t="0" r="r" b="b"/>
              <a:pathLst>
                <a:path w="27" h="28">
                  <a:moveTo>
                    <a:pt x="0" y="0"/>
                  </a:moveTo>
                  <a:lnTo>
                    <a:pt x="27" y="0"/>
                  </a:lnTo>
                  <a:lnTo>
                    <a:pt x="14" y="28"/>
                  </a:lnTo>
                  <a:lnTo>
                    <a:pt x="0"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47" name="Freeform 1617"/>
            <p:cNvSpPr>
              <a:spLocks/>
            </p:cNvSpPr>
            <p:nvPr/>
          </p:nvSpPr>
          <p:spPr bwMode="auto">
            <a:xfrm>
              <a:off x="1201669" y="3435867"/>
              <a:ext cx="1921815" cy="970809"/>
            </a:xfrm>
            <a:custGeom>
              <a:avLst/>
              <a:gdLst>
                <a:gd name="T0" fmla="*/ 0 w 1372"/>
                <a:gd name="T1" fmla="*/ 700 h 700"/>
                <a:gd name="T2" fmla="*/ 38 w 1372"/>
                <a:gd name="T3" fmla="*/ 700 h 700"/>
                <a:gd name="T4" fmla="*/ 58 w 1372"/>
                <a:gd name="T5" fmla="*/ 700 h 700"/>
                <a:gd name="T6" fmla="*/ 97 w 1372"/>
                <a:gd name="T7" fmla="*/ 700 h 700"/>
                <a:gd name="T8" fmla="*/ 117 w 1372"/>
                <a:gd name="T9" fmla="*/ 700 h 700"/>
                <a:gd name="T10" fmla="*/ 156 w 1372"/>
                <a:gd name="T11" fmla="*/ 700 h 700"/>
                <a:gd name="T12" fmla="*/ 176 w 1372"/>
                <a:gd name="T13" fmla="*/ 700 h 700"/>
                <a:gd name="T14" fmla="*/ 214 w 1372"/>
                <a:gd name="T15" fmla="*/ 700 h 700"/>
                <a:gd name="T16" fmla="*/ 234 w 1372"/>
                <a:gd name="T17" fmla="*/ 700 h 700"/>
                <a:gd name="T18" fmla="*/ 274 w 1372"/>
                <a:gd name="T19" fmla="*/ 700 h 700"/>
                <a:gd name="T20" fmla="*/ 293 w 1372"/>
                <a:gd name="T21" fmla="*/ 700 h 700"/>
                <a:gd name="T22" fmla="*/ 333 w 1372"/>
                <a:gd name="T23" fmla="*/ 700 h 700"/>
                <a:gd name="T24" fmla="*/ 352 w 1372"/>
                <a:gd name="T25" fmla="*/ 700 h 700"/>
                <a:gd name="T26" fmla="*/ 391 w 1372"/>
                <a:gd name="T27" fmla="*/ 700 h 700"/>
                <a:gd name="T28" fmla="*/ 411 w 1372"/>
                <a:gd name="T29" fmla="*/ 700 h 700"/>
                <a:gd name="T30" fmla="*/ 450 w 1372"/>
                <a:gd name="T31" fmla="*/ 700 h 700"/>
                <a:gd name="T32" fmla="*/ 470 w 1372"/>
                <a:gd name="T33" fmla="*/ 700 h 700"/>
                <a:gd name="T34" fmla="*/ 509 w 1372"/>
                <a:gd name="T35" fmla="*/ 700 h 700"/>
                <a:gd name="T36" fmla="*/ 529 w 1372"/>
                <a:gd name="T37" fmla="*/ 699 h 700"/>
                <a:gd name="T38" fmla="*/ 567 w 1372"/>
                <a:gd name="T39" fmla="*/ 698 h 700"/>
                <a:gd name="T40" fmla="*/ 587 w 1372"/>
                <a:gd name="T41" fmla="*/ 695 h 700"/>
                <a:gd name="T42" fmla="*/ 626 w 1372"/>
                <a:gd name="T43" fmla="*/ 681 h 700"/>
                <a:gd name="T44" fmla="*/ 646 w 1372"/>
                <a:gd name="T45" fmla="*/ 663 h 700"/>
                <a:gd name="T46" fmla="*/ 686 w 1372"/>
                <a:gd name="T47" fmla="*/ 585 h 700"/>
                <a:gd name="T48" fmla="*/ 705 w 1372"/>
                <a:gd name="T49" fmla="*/ 520 h 700"/>
                <a:gd name="T50" fmla="*/ 744 w 1372"/>
                <a:gd name="T51" fmla="*/ 353 h 700"/>
                <a:gd name="T52" fmla="*/ 763 w 1372"/>
                <a:gd name="T53" fmla="*/ 267 h 700"/>
                <a:gd name="T54" fmla="*/ 803 w 1372"/>
                <a:gd name="T55" fmla="*/ 124 h 700"/>
                <a:gd name="T56" fmla="*/ 823 w 1372"/>
                <a:gd name="T57" fmla="*/ 76 h 700"/>
                <a:gd name="T58" fmla="*/ 862 w 1372"/>
                <a:gd name="T59" fmla="*/ 22 h 700"/>
                <a:gd name="T60" fmla="*/ 881 w 1372"/>
                <a:gd name="T61" fmla="*/ 10 h 700"/>
                <a:gd name="T62" fmla="*/ 920 w 1372"/>
                <a:gd name="T63" fmla="*/ 1 h 700"/>
                <a:gd name="T64" fmla="*/ 940 w 1372"/>
                <a:gd name="T65" fmla="*/ 0 h 700"/>
                <a:gd name="T66" fmla="*/ 979 w 1372"/>
                <a:gd name="T67" fmla="*/ 2 h 700"/>
                <a:gd name="T68" fmla="*/ 999 w 1372"/>
                <a:gd name="T69" fmla="*/ 3 h 700"/>
                <a:gd name="T70" fmla="*/ 1038 w 1372"/>
                <a:gd name="T71" fmla="*/ 5 h 700"/>
                <a:gd name="T72" fmla="*/ 1058 w 1372"/>
                <a:gd name="T73" fmla="*/ 5 h 700"/>
                <a:gd name="T74" fmla="*/ 1097 w 1372"/>
                <a:gd name="T75" fmla="*/ 5 h 700"/>
                <a:gd name="T76" fmla="*/ 1116 w 1372"/>
                <a:gd name="T77" fmla="*/ 6 h 700"/>
                <a:gd name="T78" fmla="*/ 1156 w 1372"/>
                <a:gd name="T79" fmla="*/ 6 h 700"/>
                <a:gd name="T80" fmla="*/ 1175 w 1372"/>
                <a:gd name="T81" fmla="*/ 6 h 700"/>
                <a:gd name="T82" fmla="*/ 1215 w 1372"/>
                <a:gd name="T83" fmla="*/ 6 h 700"/>
                <a:gd name="T84" fmla="*/ 1234 w 1372"/>
                <a:gd name="T85" fmla="*/ 6 h 700"/>
                <a:gd name="T86" fmla="*/ 1273 w 1372"/>
                <a:gd name="T87" fmla="*/ 6 h 700"/>
                <a:gd name="T88" fmla="*/ 1293 w 1372"/>
                <a:gd name="T89" fmla="*/ 6 h 700"/>
                <a:gd name="T90" fmla="*/ 1332 w 1372"/>
                <a:gd name="T91" fmla="*/ 5 h 700"/>
                <a:gd name="T92" fmla="*/ 1352 w 1372"/>
                <a:gd name="T93" fmla="*/ 5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2" h="700">
                  <a:moveTo>
                    <a:pt x="0" y="700"/>
                  </a:moveTo>
                  <a:lnTo>
                    <a:pt x="0" y="700"/>
                  </a:lnTo>
                  <a:lnTo>
                    <a:pt x="0" y="700"/>
                  </a:lnTo>
                  <a:lnTo>
                    <a:pt x="19" y="700"/>
                  </a:lnTo>
                  <a:lnTo>
                    <a:pt x="19" y="700"/>
                  </a:lnTo>
                  <a:lnTo>
                    <a:pt x="38" y="700"/>
                  </a:lnTo>
                  <a:lnTo>
                    <a:pt x="38" y="700"/>
                  </a:lnTo>
                  <a:lnTo>
                    <a:pt x="58" y="700"/>
                  </a:lnTo>
                  <a:lnTo>
                    <a:pt x="58" y="700"/>
                  </a:lnTo>
                  <a:lnTo>
                    <a:pt x="77" y="700"/>
                  </a:lnTo>
                  <a:lnTo>
                    <a:pt x="77" y="700"/>
                  </a:lnTo>
                  <a:lnTo>
                    <a:pt x="97" y="700"/>
                  </a:lnTo>
                  <a:lnTo>
                    <a:pt x="97" y="700"/>
                  </a:lnTo>
                  <a:lnTo>
                    <a:pt x="117" y="700"/>
                  </a:lnTo>
                  <a:lnTo>
                    <a:pt x="117" y="700"/>
                  </a:lnTo>
                  <a:lnTo>
                    <a:pt x="137" y="700"/>
                  </a:lnTo>
                  <a:lnTo>
                    <a:pt x="137" y="700"/>
                  </a:lnTo>
                  <a:lnTo>
                    <a:pt x="156" y="700"/>
                  </a:lnTo>
                  <a:lnTo>
                    <a:pt x="156" y="700"/>
                  </a:lnTo>
                  <a:lnTo>
                    <a:pt x="176" y="700"/>
                  </a:lnTo>
                  <a:lnTo>
                    <a:pt x="176" y="700"/>
                  </a:lnTo>
                  <a:lnTo>
                    <a:pt x="195" y="700"/>
                  </a:lnTo>
                  <a:lnTo>
                    <a:pt x="195" y="700"/>
                  </a:lnTo>
                  <a:lnTo>
                    <a:pt x="214" y="700"/>
                  </a:lnTo>
                  <a:lnTo>
                    <a:pt x="214" y="700"/>
                  </a:lnTo>
                  <a:lnTo>
                    <a:pt x="234" y="700"/>
                  </a:lnTo>
                  <a:lnTo>
                    <a:pt x="234" y="700"/>
                  </a:lnTo>
                  <a:lnTo>
                    <a:pt x="254" y="700"/>
                  </a:lnTo>
                  <a:lnTo>
                    <a:pt x="254" y="700"/>
                  </a:lnTo>
                  <a:lnTo>
                    <a:pt x="274" y="700"/>
                  </a:lnTo>
                  <a:lnTo>
                    <a:pt x="274" y="700"/>
                  </a:lnTo>
                  <a:lnTo>
                    <a:pt x="293" y="700"/>
                  </a:lnTo>
                  <a:lnTo>
                    <a:pt x="293" y="700"/>
                  </a:lnTo>
                  <a:lnTo>
                    <a:pt x="313" y="700"/>
                  </a:lnTo>
                  <a:lnTo>
                    <a:pt x="313" y="700"/>
                  </a:lnTo>
                  <a:lnTo>
                    <a:pt x="333" y="700"/>
                  </a:lnTo>
                  <a:lnTo>
                    <a:pt x="333" y="700"/>
                  </a:lnTo>
                  <a:lnTo>
                    <a:pt x="352" y="700"/>
                  </a:lnTo>
                  <a:lnTo>
                    <a:pt x="352" y="700"/>
                  </a:lnTo>
                  <a:lnTo>
                    <a:pt x="372" y="700"/>
                  </a:lnTo>
                  <a:lnTo>
                    <a:pt x="372" y="700"/>
                  </a:lnTo>
                  <a:lnTo>
                    <a:pt x="391" y="700"/>
                  </a:lnTo>
                  <a:lnTo>
                    <a:pt x="391" y="700"/>
                  </a:lnTo>
                  <a:lnTo>
                    <a:pt x="411" y="700"/>
                  </a:lnTo>
                  <a:lnTo>
                    <a:pt x="411" y="700"/>
                  </a:lnTo>
                  <a:lnTo>
                    <a:pt x="430" y="700"/>
                  </a:lnTo>
                  <a:lnTo>
                    <a:pt x="430" y="700"/>
                  </a:lnTo>
                  <a:lnTo>
                    <a:pt x="450" y="700"/>
                  </a:lnTo>
                  <a:lnTo>
                    <a:pt x="450" y="700"/>
                  </a:lnTo>
                  <a:lnTo>
                    <a:pt x="470" y="700"/>
                  </a:lnTo>
                  <a:lnTo>
                    <a:pt x="470" y="700"/>
                  </a:lnTo>
                  <a:lnTo>
                    <a:pt x="489" y="700"/>
                  </a:lnTo>
                  <a:lnTo>
                    <a:pt x="489" y="700"/>
                  </a:lnTo>
                  <a:lnTo>
                    <a:pt x="509" y="700"/>
                  </a:lnTo>
                  <a:lnTo>
                    <a:pt x="509" y="700"/>
                  </a:lnTo>
                  <a:lnTo>
                    <a:pt x="529" y="699"/>
                  </a:lnTo>
                  <a:lnTo>
                    <a:pt x="529" y="699"/>
                  </a:lnTo>
                  <a:lnTo>
                    <a:pt x="548" y="699"/>
                  </a:lnTo>
                  <a:lnTo>
                    <a:pt x="548" y="699"/>
                  </a:lnTo>
                  <a:lnTo>
                    <a:pt x="567" y="698"/>
                  </a:lnTo>
                  <a:lnTo>
                    <a:pt x="567" y="698"/>
                  </a:lnTo>
                  <a:lnTo>
                    <a:pt x="587" y="695"/>
                  </a:lnTo>
                  <a:lnTo>
                    <a:pt x="587" y="695"/>
                  </a:lnTo>
                  <a:lnTo>
                    <a:pt x="607" y="690"/>
                  </a:lnTo>
                  <a:lnTo>
                    <a:pt x="607" y="690"/>
                  </a:lnTo>
                  <a:lnTo>
                    <a:pt x="626" y="681"/>
                  </a:lnTo>
                  <a:lnTo>
                    <a:pt x="626" y="681"/>
                  </a:lnTo>
                  <a:lnTo>
                    <a:pt x="646" y="663"/>
                  </a:lnTo>
                  <a:lnTo>
                    <a:pt x="646" y="663"/>
                  </a:lnTo>
                  <a:lnTo>
                    <a:pt x="666" y="632"/>
                  </a:lnTo>
                  <a:lnTo>
                    <a:pt x="666" y="632"/>
                  </a:lnTo>
                  <a:lnTo>
                    <a:pt x="686" y="585"/>
                  </a:lnTo>
                  <a:lnTo>
                    <a:pt x="686" y="585"/>
                  </a:lnTo>
                  <a:lnTo>
                    <a:pt x="705" y="520"/>
                  </a:lnTo>
                  <a:lnTo>
                    <a:pt x="705" y="520"/>
                  </a:lnTo>
                  <a:lnTo>
                    <a:pt x="724" y="441"/>
                  </a:lnTo>
                  <a:lnTo>
                    <a:pt x="724" y="441"/>
                  </a:lnTo>
                  <a:lnTo>
                    <a:pt x="744" y="353"/>
                  </a:lnTo>
                  <a:lnTo>
                    <a:pt x="744" y="353"/>
                  </a:lnTo>
                  <a:lnTo>
                    <a:pt x="763" y="267"/>
                  </a:lnTo>
                  <a:lnTo>
                    <a:pt x="763" y="267"/>
                  </a:lnTo>
                  <a:lnTo>
                    <a:pt x="783" y="188"/>
                  </a:lnTo>
                  <a:lnTo>
                    <a:pt x="783" y="188"/>
                  </a:lnTo>
                  <a:lnTo>
                    <a:pt x="803" y="124"/>
                  </a:lnTo>
                  <a:lnTo>
                    <a:pt x="803" y="124"/>
                  </a:lnTo>
                  <a:lnTo>
                    <a:pt x="823" y="76"/>
                  </a:lnTo>
                  <a:lnTo>
                    <a:pt x="823" y="76"/>
                  </a:lnTo>
                  <a:lnTo>
                    <a:pt x="842" y="43"/>
                  </a:lnTo>
                  <a:lnTo>
                    <a:pt x="842" y="43"/>
                  </a:lnTo>
                  <a:lnTo>
                    <a:pt x="862" y="22"/>
                  </a:lnTo>
                  <a:lnTo>
                    <a:pt x="862" y="22"/>
                  </a:lnTo>
                  <a:lnTo>
                    <a:pt x="881" y="10"/>
                  </a:lnTo>
                  <a:lnTo>
                    <a:pt x="881" y="10"/>
                  </a:lnTo>
                  <a:lnTo>
                    <a:pt x="901" y="3"/>
                  </a:lnTo>
                  <a:lnTo>
                    <a:pt x="901" y="3"/>
                  </a:lnTo>
                  <a:lnTo>
                    <a:pt x="920" y="1"/>
                  </a:lnTo>
                  <a:lnTo>
                    <a:pt x="920" y="1"/>
                  </a:lnTo>
                  <a:lnTo>
                    <a:pt x="940" y="0"/>
                  </a:lnTo>
                  <a:lnTo>
                    <a:pt x="940" y="0"/>
                  </a:lnTo>
                  <a:lnTo>
                    <a:pt x="960" y="1"/>
                  </a:lnTo>
                  <a:lnTo>
                    <a:pt x="960" y="1"/>
                  </a:lnTo>
                  <a:lnTo>
                    <a:pt x="979" y="2"/>
                  </a:lnTo>
                  <a:lnTo>
                    <a:pt x="979" y="2"/>
                  </a:lnTo>
                  <a:lnTo>
                    <a:pt x="999" y="3"/>
                  </a:lnTo>
                  <a:lnTo>
                    <a:pt x="999" y="3"/>
                  </a:lnTo>
                  <a:lnTo>
                    <a:pt x="1019" y="4"/>
                  </a:lnTo>
                  <a:lnTo>
                    <a:pt x="1019" y="4"/>
                  </a:lnTo>
                  <a:lnTo>
                    <a:pt x="1038" y="5"/>
                  </a:lnTo>
                  <a:lnTo>
                    <a:pt x="1038" y="5"/>
                  </a:lnTo>
                  <a:lnTo>
                    <a:pt x="1058" y="5"/>
                  </a:lnTo>
                  <a:lnTo>
                    <a:pt x="1058" y="5"/>
                  </a:lnTo>
                  <a:lnTo>
                    <a:pt x="1077" y="5"/>
                  </a:lnTo>
                  <a:lnTo>
                    <a:pt x="1077" y="5"/>
                  </a:lnTo>
                  <a:lnTo>
                    <a:pt x="1097" y="5"/>
                  </a:lnTo>
                  <a:lnTo>
                    <a:pt x="1097" y="5"/>
                  </a:lnTo>
                  <a:lnTo>
                    <a:pt x="1116" y="6"/>
                  </a:lnTo>
                  <a:lnTo>
                    <a:pt x="1116" y="6"/>
                  </a:lnTo>
                  <a:lnTo>
                    <a:pt x="1136" y="6"/>
                  </a:lnTo>
                  <a:lnTo>
                    <a:pt x="1136" y="6"/>
                  </a:lnTo>
                  <a:lnTo>
                    <a:pt x="1156" y="6"/>
                  </a:lnTo>
                  <a:lnTo>
                    <a:pt x="1156" y="6"/>
                  </a:lnTo>
                  <a:lnTo>
                    <a:pt x="1175" y="6"/>
                  </a:lnTo>
                  <a:lnTo>
                    <a:pt x="1175" y="6"/>
                  </a:lnTo>
                  <a:lnTo>
                    <a:pt x="1195" y="6"/>
                  </a:lnTo>
                  <a:lnTo>
                    <a:pt x="1195" y="6"/>
                  </a:lnTo>
                  <a:lnTo>
                    <a:pt x="1215" y="6"/>
                  </a:lnTo>
                  <a:lnTo>
                    <a:pt x="1215" y="6"/>
                  </a:lnTo>
                  <a:lnTo>
                    <a:pt x="1234" y="6"/>
                  </a:lnTo>
                  <a:lnTo>
                    <a:pt x="1234" y="6"/>
                  </a:lnTo>
                  <a:lnTo>
                    <a:pt x="1253" y="6"/>
                  </a:lnTo>
                  <a:lnTo>
                    <a:pt x="1253" y="6"/>
                  </a:lnTo>
                  <a:lnTo>
                    <a:pt x="1273" y="6"/>
                  </a:lnTo>
                  <a:lnTo>
                    <a:pt x="1273" y="6"/>
                  </a:lnTo>
                  <a:lnTo>
                    <a:pt x="1293" y="6"/>
                  </a:lnTo>
                  <a:lnTo>
                    <a:pt x="1293" y="6"/>
                  </a:lnTo>
                  <a:lnTo>
                    <a:pt x="1312" y="6"/>
                  </a:lnTo>
                  <a:lnTo>
                    <a:pt x="1312" y="6"/>
                  </a:lnTo>
                  <a:lnTo>
                    <a:pt x="1332" y="5"/>
                  </a:lnTo>
                  <a:lnTo>
                    <a:pt x="1332" y="5"/>
                  </a:lnTo>
                  <a:lnTo>
                    <a:pt x="1352" y="5"/>
                  </a:lnTo>
                  <a:lnTo>
                    <a:pt x="1352" y="5"/>
                  </a:lnTo>
                  <a:lnTo>
                    <a:pt x="1372" y="5"/>
                  </a:lnTo>
                </a:path>
              </a:pathLst>
            </a:custGeom>
            <a:noFill/>
            <a:ln w="793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48" name="Rectangle 1618"/>
            <p:cNvSpPr>
              <a:spLocks noChangeArrowheads="1"/>
            </p:cNvSpPr>
            <p:nvPr/>
          </p:nvSpPr>
          <p:spPr bwMode="auto">
            <a:xfrm>
              <a:off x="1182059"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49" name="Rectangle 1619"/>
            <p:cNvSpPr>
              <a:spLocks noChangeArrowheads="1"/>
            </p:cNvSpPr>
            <p:nvPr/>
          </p:nvSpPr>
          <p:spPr bwMode="auto">
            <a:xfrm>
              <a:off x="1182059"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650" name="Rectangle 1620"/>
            <p:cNvSpPr>
              <a:spLocks noChangeArrowheads="1"/>
            </p:cNvSpPr>
            <p:nvPr/>
          </p:nvSpPr>
          <p:spPr bwMode="auto">
            <a:xfrm>
              <a:off x="1208673"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651" name="Rectangle 1621"/>
            <p:cNvSpPr>
              <a:spLocks noChangeArrowheads="1"/>
            </p:cNvSpPr>
            <p:nvPr/>
          </p:nvSpPr>
          <p:spPr bwMode="auto">
            <a:xfrm>
              <a:off x="1208673"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41" name="Rectangle 1622"/>
            <p:cNvSpPr>
              <a:spLocks noChangeArrowheads="1"/>
            </p:cNvSpPr>
            <p:nvPr/>
          </p:nvSpPr>
          <p:spPr bwMode="auto">
            <a:xfrm>
              <a:off x="1236688"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60" name="Rectangle 1623"/>
            <p:cNvSpPr>
              <a:spLocks noChangeArrowheads="1"/>
            </p:cNvSpPr>
            <p:nvPr/>
          </p:nvSpPr>
          <p:spPr bwMode="auto">
            <a:xfrm>
              <a:off x="1236688"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61" name="Rectangle 1624"/>
            <p:cNvSpPr>
              <a:spLocks noChangeArrowheads="1"/>
            </p:cNvSpPr>
            <p:nvPr/>
          </p:nvSpPr>
          <p:spPr bwMode="auto">
            <a:xfrm>
              <a:off x="1264703"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62" name="Rectangle 1625"/>
            <p:cNvSpPr>
              <a:spLocks noChangeArrowheads="1"/>
            </p:cNvSpPr>
            <p:nvPr/>
          </p:nvSpPr>
          <p:spPr bwMode="auto">
            <a:xfrm>
              <a:off x="1264703"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63" name="Rectangle 1626"/>
            <p:cNvSpPr>
              <a:spLocks noChangeArrowheads="1"/>
            </p:cNvSpPr>
            <p:nvPr/>
          </p:nvSpPr>
          <p:spPr bwMode="auto">
            <a:xfrm>
              <a:off x="1291317"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64" name="Rectangle 1627"/>
            <p:cNvSpPr>
              <a:spLocks noChangeArrowheads="1"/>
            </p:cNvSpPr>
            <p:nvPr/>
          </p:nvSpPr>
          <p:spPr bwMode="auto">
            <a:xfrm>
              <a:off x="1291317"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65" name="Rectangle 1628"/>
            <p:cNvSpPr>
              <a:spLocks noChangeArrowheads="1"/>
            </p:cNvSpPr>
            <p:nvPr/>
          </p:nvSpPr>
          <p:spPr bwMode="auto">
            <a:xfrm>
              <a:off x="1317931"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66" name="Rectangle 1629"/>
            <p:cNvSpPr>
              <a:spLocks noChangeArrowheads="1"/>
            </p:cNvSpPr>
            <p:nvPr/>
          </p:nvSpPr>
          <p:spPr bwMode="auto">
            <a:xfrm>
              <a:off x="1317931"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67" name="Rectangle 1630"/>
            <p:cNvSpPr>
              <a:spLocks noChangeArrowheads="1"/>
            </p:cNvSpPr>
            <p:nvPr/>
          </p:nvSpPr>
          <p:spPr bwMode="auto">
            <a:xfrm>
              <a:off x="1345946"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68" name="Rectangle 1632"/>
            <p:cNvSpPr>
              <a:spLocks noChangeArrowheads="1"/>
            </p:cNvSpPr>
            <p:nvPr/>
          </p:nvSpPr>
          <p:spPr bwMode="auto">
            <a:xfrm>
              <a:off x="1345946"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69" name="Rectangle 1633"/>
            <p:cNvSpPr>
              <a:spLocks noChangeArrowheads="1"/>
            </p:cNvSpPr>
            <p:nvPr/>
          </p:nvSpPr>
          <p:spPr bwMode="auto">
            <a:xfrm>
              <a:off x="1373961"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70" name="Rectangle 1634"/>
            <p:cNvSpPr>
              <a:spLocks noChangeArrowheads="1"/>
            </p:cNvSpPr>
            <p:nvPr/>
          </p:nvSpPr>
          <p:spPr bwMode="auto">
            <a:xfrm>
              <a:off x="1373961"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71" name="Rectangle 1635"/>
            <p:cNvSpPr>
              <a:spLocks noChangeArrowheads="1"/>
            </p:cNvSpPr>
            <p:nvPr/>
          </p:nvSpPr>
          <p:spPr bwMode="auto">
            <a:xfrm>
              <a:off x="1400574"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72" name="Rectangle 1636"/>
            <p:cNvSpPr>
              <a:spLocks noChangeArrowheads="1"/>
            </p:cNvSpPr>
            <p:nvPr/>
          </p:nvSpPr>
          <p:spPr bwMode="auto">
            <a:xfrm>
              <a:off x="1400574"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73" name="Rectangle 1637"/>
            <p:cNvSpPr>
              <a:spLocks noChangeArrowheads="1"/>
            </p:cNvSpPr>
            <p:nvPr/>
          </p:nvSpPr>
          <p:spPr bwMode="auto">
            <a:xfrm>
              <a:off x="1428589"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74" name="Rectangle 1638"/>
            <p:cNvSpPr>
              <a:spLocks noChangeArrowheads="1"/>
            </p:cNvSpPr>
            <p:nvPr/>
          </p:nvSpPr>
          <p:spPr bwMode="auto">
            <a:xfrm>
              <a:off x="1428589"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75" name="Rectangle 1639"/>
            <p:cNvSpPr>
              <a:spLocks noChangeArrowheads="1"/>
            </p:cNvSpPr>
            <p:nvPr/>
          </p:nvSpPr>
          <p:spPr bwMode="auto">
            <a:xfrm>
              <a:off x="1456604"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76" name="Rectangle 1640"/>
            <p:cNvSpPr>
              <a:spLocks noChangeArrowheads="1"/>
            </p:cNvSpPr>
            <p:nvPr/>
          </p:nvSpPr>
          <p:spPr bwMode="auto">
            <a:xfrm>
              <a:off x="1456604"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77" name="Rectangle 1641"/>
            <p:cNvSpPr>
              <a:spLocks noChangeArrowheads="1"/>
            </p:cNvSpPr>
            <p:nvPr/>
          </p:nvSpPr>
          <p:spPr bwMode="auto">
            <a:xfrm>
              <a:off x="1483218"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78" name="Rectangle 1642"/>
            <p:cNvSpPr>
              <a:spLocks noChangeArrowheads="1"/>
            </p:cNvSpPr>
            <p:nvPr/>
          </p:nvSpPr>
          <p:spPr bwMode="auto">
            <a:xfrm>
              <a:off x="1483218"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79" name="Rectangle 1643"/>
            <p:cNvSpPr>
              <a:spLocks noChangeArrowheads="1"/>
            </p:cNvSpPr>
            <p:nvPr/>
          </p:nvSpPr>
          <p:spPr bwMode="auto">
            <a:xfrm>
              <a:off x="1511233"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80" name="Rectangle 1644"/>
            <p:cNvSpPr>
              <a:spLocks noChangeArrowheads="1"/>
            </p:cNvSpPr>
            <p:nvPr/>
          </p:nvSpPr>
          <p:spPr bwMode="auto">
            <a:xfrm>
              <a:off x="1511233"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81" name="Rectangle 1645"/>
            <p:cNvSpPr>
              <a:spLocks noChangeArrowheads="1"/>
            </p:cNvSpPr>
            <p:nvPr/>
          </p:nvSpPr>
          <p:spPr bwMode="auto">
            <a:xfrm>
              <a:off x="1537847"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882" name="Rectangle 1646"/>
            <p:cNvSpPr>
              <a:spLocks noChangeArrowheads="1"/>
            </p:cNvSpPr>
            <p:nvPr/>
          </p:nvSpPr>
          <p:spPr bwMode="auto">
            <a:xfrm>
              <a:off x="1537847"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884" name="Rectangle 1647"/>
            <p:cNvSpPr>
              <a:spLocks noChangeArrowheads="1"/>
            </p:cNvSpPr>
            <p:nvPr/>
          </p:nvSpPr>
          <p:spPr bwMode="auto">
            <a:xfrm>
              <a:off x="1565862"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05" name="Rectangle 1648"/>
            <p:cNvSpPr>
              <a:spLocks noChangeArrowheads="1"/>
            </p:cNvSpPr>
            <p:nvPr/>
          </p:nvSpPr>
          <p:spPr bwMode="auto">
            <a:xfrm>
              <a:off x="1565862"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06" name="Rectangle 1649"/>
            <p:cNvSpPr>
              <a:spLocks noChangeArrowheads="1"/>
            </p:cNvSpPr>
            <p:nvPr/>
          </p:nvSpPr>
          <p:spPr bwMode="auto">
            <a:xfrm>
              <a:off x="1592476"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07" name="Rectangle 1650"/>
            <p:cNvSpPr>
              <a:spLocks noChangeArrowheads="1"/>
            </p:cNvSpPr>
            <p:nvPr/>
          </p:nvSpPr>
          <p:spPr bwMode="auto">
            <a:xfrm>
              <a:off x="1592476"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08" name="Rectangle 1651"/>
            <p:cNvSpPr>
              <a:spLocks noChangeArrowheads="1"/>
            </p:cNvSpPr>
            <p:nvPr/>
          </p:nvSpPr>
          <p:spPr bwMode="auto">
            <a:xfrm>
              <a:off x="1620491"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09" name="Rectangle 1652"/>
            <p:cNvSpPr>
              <a:spLocks noChangeArrowheads="1"/>
            </p:cNvSpPr>
            <p:nvPr/>
          </p:nvSpPr>
          <p:spPr bwMode="auto">
            <a:xfrm>
              <a:off x="1620491"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10" name="Rectangle 1653"/>
            <p:cNvSpPr>
              <a:spLocks noChangeArrowheads="1"/>
            </p:cNvSpPr>
            <p:nvPr/>
          </p:nvSpPr>
          <p:spPr bwMode="auto">
            <a:xfrm>
              <a:off x="1648506"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11" name="Rectangle 1654"/>
            <p:cNvSpPr>
              <a:spLocks noChangeArrowheads="1"/>
            </p:cNvSpPr>
            <p:nvPr/>
          </p:nvSpPr>
          <p:spPr bwMode="auto">
            <a:xfrm>
              <a:off x="1648506"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12" name="Rectangle 1655"/>
            <p:cNvSpPr>
              <a:spLocks noChangeArrowheads="1"/>
            </p:cNvSpPr>
            <p:nvPr/>
          </p:nvSpPr>
          <p:spPr bwMode="auto">
            <a:xfrm>
              <a:off x="1675119"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13" name="Rectangle 1656"/>
            <p:cNvSpPr>
              <a:spLocks noChangeArrowheads="1"/>
            </p:cNvSpPr>
            <p:nvPr/>
          </p:nvSpPr>
          <p:spPr bwMode="auto">
            <a:xfrm>
              <a:off x="1675119"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14" name="Rectangle 1657"/>
            <p:cNvSpPr>
              <a:spLocks noChangeArrowheads="1"/>
            </p:cNvSpPr>
            <p:nvPr/>
          </p:nvSpPr>
          <p:spPr bwMode="auto">
            <a:xfrm>
              <a:off x="1703134"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15" name="Rectangle 1658"/>
            <p:cNvSpPr>
              <a:spLocks noChangeArrowheads="1"/>
            </p:cNvSpPr>
            <p:nvPr/>
          </p:nvSpPr>
          <p:spPr bwMode="auto">
            <a:xfrm>
              <a:off x="1703134"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16" name="Rectangle 1659"/>
            <p:cNvSpPr>
              <a:spLocks noChangeArrowheads="1"/>
            </p:cNvSpPr>
            <p:nvPr/>
          </p:nvSpPr>
          <p:spPr bwMode="auto">
            <a:xfrm>
              <a:off x="1731149"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17" name="Rectangle 1660"/>
            <p:cNvSpPr>
              <a:spLocks noChangeArrowheads="1"/>
            </p:cNvSpPr>
            <p:nvPr/>
          </p:nvSpPr>
          <p:spPr bwMode="auto">
            <a:xfrm>
              <a:off x="1731149"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18" name="Rectangle 1661"/>
            <p:cNvSpPr>
              <a:spLocks noChangeArrowheads="1"/>
            </p:cNvSpPr>
            <p:nvPr/>
          </p:nvSpPr>
          <p:spPr bwMode="auto">
            <a:xfrm>
              <a:off x="1757763"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19" name="Rectangle 1662"/>
            <p:cNvSpPr>
              <a:spLocks noChangeArrowheads="1"/>
            </p:cNvSpPr>
            <p:nvPr/>
          </p:nvSpPr>
          <p:spPr bwMode="auto">
            <a:xfrm>
              <a:off x="1757763"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20" name="Rectangle 1663"/>
            <p:cNvSpPr>
              <a:spLocks noChangeArrowheads="1"/>
            </p:cNvSpPr>
            <p:nvPr/>
          </p:nvSpPr>
          <p:spPr bwMode="auto">
            <a:xfrm>
              <a:off x="1784377"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21" name="Rectangle 1664"/>
            <p:cNvSpPr>
              <a:spLocks noChangeArrowheads="1"/>
            </p:cNvSpPr>
            <p:nvPr/>
          </p:nvSpPr>
          <p:spPr bwMode="auto">
            <a:xfrm>
              <a:off x="1784377"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22" name="Rectangle 1665"/>
            <p:cNvSpPr>
              <a:spLocks noChangeArrowheads="1"/>
            </p:cNvSpPr>
            <p:nvPr/>
          </p:nvSpPr>
          <p:spPr bwMode="auto">
            <a:xfrm>
              <a:off x="1812392"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23" name="Rectangle 1666"/>
            <p:cNvSpPr>
              <a:spLocks noChangeArrowheads="1"/>
            </p:cNvSpPr>
            <p:nvPr/>
          </p:nvSpPr>
          <p:spPr bwMode="auto">
            <a:xfrm>
              <a:off x="1812392"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24" name="Rectangle 1667"/>
            <p:cNvSpPr>
              <a:spLocks noChangeArrowheads="1"/>
            </p:cNvSpPr>
            <p:nvPr/>
          </p:nvSpPr>
          <p:spPr bwMode="auto">
            <a:xfrm>
              <a:off x="1840407"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25" name="Rectangle 1668"/>
            <p:cNvSpPr>
              <a:spLocks noChangeArrowheads="1"/>
            </p:cNvSpPr>
            <p:nvPr/>
          </p:nvSpPr>
          <p:spPr bwMode="auto">
            <a:xfrm>
              <a:off x="1840407"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26" name="Rectangle 1669"/>
            <p:cNvSpPr>
              <a:spLocks noChangeArrowheads="1"/>
            </p:cNvSpPr>
            <p:nvPr/>
          </p:nvSpPr>
          <p:spPr bwMode="auto">
            <a:xfrm>
              <a:off x="1867021" y="4387260"/>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27" name="Rectangle 1670"/>
            <p:cNvSpPr>
              <a:spLocks noChangeArrowheads="1"/>
            </p:cNvSpPr>
            <p:nvPr/>
          </p:nvSpPr>
          <p:spPr bwMode="auto">
            <a:xfrm>
              <a:off x="1867021" y="4387260"/>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28" name="Rectangle 1671"/>
            <p:cNvSpPr>
              <a:spLocks noChangeArrowheads="1"/>
            </p:cNvSpPr>
            <p:nvPr/>
          </p:nvSpPr>
          <p:spPr bwMode="auto">
            <a:xfrm>
              <a:off x="1895036" y="4387260"/>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29" name="Rectangle 1672"/>
            <p:cNvSpPr>
              <a:spLocks noChangeArrowheads="1"/>
            </p:cNvSpPr>
            <p:nvPr/>
          </p:nvSpPr>
          <p:spPr bwMode="auto">
            <a:xfrm>
              <a:off x="1895036" y="4387260"/>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30" name="Rectangle 1673"/>
            <p:cNvSpPr>
              <a:spLocks noChangeArrowheads="1"/>
            </p:cNvSpPr>
            <p:nvPr/>
          </p:nvSpPr>
          <p:spPr bwMode="auto">
            <a:xfrm>
              <a:off x="1923051" y="4385872"/>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31" name="Rectangle 1674"/>
            <p:cNvSpPr>
              <a:spLocks noChangeArrowheads="1"/>
            </p:cNvSpPr>
            <p:nvPr/>
          </p:nvSpPr>
          <p:spPr bwMode="auto">
            <a:xfrm>
              <a:off x="1923051" y="43858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32" name="Rectangle 1675"/>
            <p:cNvSpPr>
              <a:spLocks noChangeArrowheads="1"/>
            </p:cNvSpPr>
            <p:nvPr/>
          </p:nvSpPr>
          <p:spPr bwMode="auto">
            <a:xfrm>
              <a:off x="1951065" y="4385872"/>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33" name="Rectangle 1676"/>
            <p:cNvSpPr>
              <a:spLocks noChangeArrowheads="1"/>
            </p:cNvSpPr>
            <p:nvPr/>
          </p:nvSpPr>
          <p:spPr bwMode="auto">
            <a:xfrm>
              <a:off x="1951065" y="43858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34" name="Rectangle 1677"/>
            <p:cNvSpPr>
              <a:spLocks noChangeArrowheads="1"/>
            </p:cNvSpPr>
            <p:nvPr/>
          </p:nvSpPr>
          <p:spPr bwMode="auto">
            <a:xfrm>
              <a:off x="1977679" y="4384486"/>
              <a:ext cx="37820" cy="37446"/>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35" name="Rectangle 1678"/>
            <p:cNvSpPr>
              <a:spLocks noChangeArrowheads="1"/>
            </p:cNvSpPr>
            <p:nvPr/>
          </p:nvSpPr>
          <p:spPr bwMode="auto">
            <a:xfrm>
              <a:off x="1977679" y="4384486"/>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36" name="Rectangle 1679"/>
            <p:cNvSpPr>
              <a:spLocks noChangeArrowheads="1"/>
            </p:cNvSpPr>
            <p:nvPr/>
          </p:nvSpPr>
          <p:spPr bwMode="auto">
            <a:xfrm>
              <a:off x="2005694" y="4381712"/>
              <a:ext cx="37820" cy="37446"/>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37" name="Rectangle 1680"/>
            <p:cNvSpPr>
              <a:spLocks noChangeArrowheads="1"/>
            </p:cNvSpPr>
            <p:nvPr/>
          </p:nvSpPr>
          <p:spPr bwMode="auto">
            <a:xfrm>
              <a:off x="2005694" y="4381712"/>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38" name="Rectangle 1681"/>
            <p:cNvSpPr>
              <a:spLocks noChangeArrowheads="1"/>
            </p:cNvSpPr>
            <p:nvPr/>
          </p:nvSpPr>
          <p:spPr bwMode="auto">
            <a:xfrm>
              <a:off x="2032308" y="4373391"/>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39" name="Rectangle 1682"/>
            <p:cNvSpPr>
              <a:spLocks noChangeArrowheads="1"/>
            </p:cNvSpPr>
            <p:nvPr/>
          </p:nvSpPr>
          <p:spPr bwMode="auto">
            <a:xfrm>
              <a:off x="2032308" y="4373391"/>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40" name="Rectangle 1683"/>
            <p:cNvSpPr>
              <a:spLocks noChangeArrowheads="1"/>
            </p:cNvSpPr>
            <p:nvPr/>
          </p:nvSpPr>
          <p:spPr bwMode="auto">
            <a:xfrm>
              <a:off x="2058922" y="4360909"/>
              <a:ext cx="39221"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41" name="Rectangle 1684"/>
            <p:cNvSpPr>
              <a:spLocks noChangeArrowheads="1"/>
            </p:cNvSpPr>
            <p:nvPr/>
          </p:nvSpPr>
          <p:spPr bwMode="auto">
            <a:xfrm>
              <a:off x="2058922" y="4360909"/>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42" name="Rectangle 1685"/>
            <p:cNvSpPr>
              <a:spLocks noChangeArrowheads="1"/>
            </p:cNvSpPr>
            <p:nvPr/>
          </p:nvSpPr>
          <p:spPr bwMode="auto">
            <a:xfrm>
              <a:off x="2086937" y="4335945"/>
              <a:ext cx="39221" cy="37446"/>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43" name="Rectangle 1686"/>
            <p:cNvSpPr>
              <a:spLocks noChangeArrowheads="1"/>
            </p:cNvSpPr>
            <p:nvPr/>
          </p:nvSpPr>
          <p:spPr bwMode="auto">
            <a:xfrm>
              <a:off x="2086937" y="4335945"/>
              <a:ext cx="39221"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44" name="Rectangle 1687"/>
            <p:cNvSpPr>
              <a:spLocks noChangeArrowheads="1"/>
            </p:cNvSpPr>
            <p:nvPr/>
          </p:nvSpPr>
          <p:spPr bwMode="auto">
            <a:xfrm>
              <a:off x="2114952" y="4292953"/>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45" name="Rectangle 1688"/>
            <p:cNvSpPr>
              <a:spLocks noChangeArrowheads="1"/>
            </p:cNvSpPr>
            <p:nvPr/>
          </p:nvSpPr>
          <p:spPr bwMode="auto">
            <a:xfrm>
              <a:off x="2114952" y="4292953"/>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46" name="Rectangle 1689"/>
            <p:cNvSpPr>
              <a:spLocks noChangeArrowheads="1"/>
            </p:cNvSpPr>
            <p:nvPr/>
          </p:nvSpPr>
          <p:spPr bwMode="auto">
            <a:xfrm>
              <a:off x="2142966" y="4227769"/>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47" name="Rectangle 1690"/>
            <p:cNvSpPr>
              <a:spLocks noChangeArrowheads="1"/>
            </p:cNvSpPr>
            <p:nvPr/>
          </p:nvSpPr>
          <p:spPr bwMode="auto">
            <a:xfrm>
              <a:off x="2142966" y="4227769"/>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48" name="Rectangle 1691"/>
            <p:cNvSpPr>
              <a:spLocks noChangeArrowheads="1"/>
            </p:cNvSpPr>
            <p:nvPr/>
          </p:nvSpPr>
          <p:spPr bwMode="auto">
            <a:xfrm>
              <a:off x="2169581" y="4137623"/>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49" name="Rectangle 1692"/>
            <p:cNvSpPr>
              <a:spLocks noChangeArrowheads="1"/>
            </p:cNvSpPr>
            <p:nvPr/>
          </p:nvSpPr>
          <p:spPr bwMode="auto">
            <a:xfrm>
              <a:off x="2169581" y="4137623"/>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50" name="Rectangle 1693"/>
            <p:cNvSpPr>
              <a:spLocks noChangeArrowheads="1"/>
            </p:cNvSpPr>
            <p:nvPr/>
          </p:nvSpPr>
          <p:spPr bwMode="auto">
            <a:xfrm>
              <a:off x="2197596" y="4028060"/>
              <a:ext cx="37820" cy="37446"/>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51" name="Rectangle 1694"/>
            <p:cNvSpPr>
              <a:spLocks noChangeArrowheads="1"/>
            </p:cNvSpPr>
            <p:nvPr/>
          </p:nvSpPr>
          <p:spPr bwMode="auto">
            <a:xfrm>
              <a:off x="2197596" y="4028060"/>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52" name="Rectangle 1695"/>
            <p:cNvSpPr>
              <a:spLocks noChangeArrowheads="1"/>
            </p:cNvSpPr>
            <p:nvPr/>
          </p:nvSpPr>
          <p:spPr bwMode="auto">
            <a:xfrm>
              <a:off x="2225610" y="3906015"/>
              <a:ext cx="37820" cy="38832"/>
            </a:xfrm>
            <a:prstGeom prst="rect">
              <a:avLst/>
            </a:prstGeom>
            <a:solidFill>
              <a:srgbClr val="FFFFFF"/>
            </a:solidFill>
            <a:ln w="9525">
              <a:solidFill>
                <a:srgbClr val="000000"/>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53" name="Rectangle 1696"/>
            <p:cNvSpPr>
              <a:spLocks noChangeArrowheads="1"/>
            </p:cNvSpPr>
            <p:nvPr/>
          </p:nvSpPr>
          <p:spPr bwMode="auto">
            <a:xfrm>
              <a:off x="2225610" y="3906015"/>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54" name="Rectangle 1697"/>
            <p:cNvSpPr>
              <a:spLocks noChangeArrowheads="1"/>
            </p:cNvSpPr>
            <p:nvPr/>
          </p:nvSpPr>
          <p:spPr bwMode="auto">
            <a:xfrm>
              <a:off x="2252224" y="3786745"/>
              <a:ext cx="37820" cy="37446"/>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55" name="Rectangle 1698"/>
            <p:cNvSpPr>
              <a:spLocks noChangeArrowheads="1"/>
            </p:cNvSpPr>
            <p:nvPr/>
          </p:nvSpPr>
          <p:spPr bwMode="auto">
            <a:xfrm>
              <a:off x="2252224" y="3786745"/>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56" name="Rectangle 1699"/>
            <p:cNvSpPr>
              <a:spLocks noChangeArrowheads="1"/>
            </p:cNvSpPr>
            <p:nvPr/>
          </p:nvSpPr>
          <p:spPr bwMode="auto">
            <a:xfrm>
              <a:off x="2278838" y="3677182"/>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57" name="Rectangle 1700"/>
            <p:cNvSpPr>
              <a:spLocks noChangeArrowheads="1"/>
            </p:cNvSpPr>
            <p:nvPr/>
          </p:nvSpPr>
          <p:spPr bwMode="auto">
            <a:xfrm>
              <a:off x="2278838" y="3677182"/>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58" name="Rectangle 1701"/>
            <p:cNvSpPr>
              <a:spLocks noChangeArrowheads="1"/>
            </p:cNvSpPr>
            <p:nvPr/>
          </p:nvSpPr>
          <p:spPr bwMode="auto">
            <a:xfrm>
              <a:off x="2306853" y="3588423"/>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59" name="Rectangle 1702"/>
            <p:cNvSpPr>
              <a:spLocks noChangeArrowheads="1"/>
            </p:cNvSpPr>
            <p:nvPr/>
          </p:nvSpPr>
          <p:spPr bwMode="auto">
            <a:xfrm>
              <a:off x="2306853" y="3588423"/>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60" name="Rectangle 1703"/>
            <p:cNvSpPr>
              <a:spLocks noChangeArrowheads="1"/>
            </p:cNvSpPr>
            <p:nvPr/>
          </p:nvSpPr>
          <p:spPr bwMode="auto">
            <a:xfrm>
              <a:off x="2334868" y="3521853"/>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61" name="Rectangle 1704"/>
            <p:cNvSpPr>
              <a:spLocks noChangeArrowheads="1"/>
            </p:cNvSpPr>
            <p:nvPr/>
          </p:nvSpPr>
          <p:spPr bwMode="auto">
            <a:xfrm>
              <a:off x="2334868" y="3521853"/>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62" name="Rectangle 1705"/>
            <p:cNvSpPr>
              <a:spLocks noChangeArrowheads="1"/>
            </p:cNvSpPr>
            <p:nvPr/>
          </p:nvSpPr>
          <p:spPr bwMode="auto">
            <a:xfrm>
              <a:off x="2361482" y="3477473"/>
              <a:ext cx="39221" cy="37446"/>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63" name="Rectangle 1706"/>
            <p:cNvSpPr>
              <a:spLocks noChangeArrowheads="1"/>
            </p:cNvSpPr>
            <p:nvPr/>
          </p:nvSpPr>
          <p:spPr bwMode="auto">
            <a:xfrm>
              <a:off x="2361482" y="3477473"/>
              <a:ext cx="39221"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64" name="Rectangle 1707"/>
            <p:cNvSpPr>
              <a:spLocks noChangeArrowheads="1"/>
            </p:cNvSpPr>
            <p:nvPr/>
          </p:nvSpPr>
          <p:spPr bwMode="auto">
            <a:xfrm>
              <a:off x="2389496" y="344696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65" name="Rectangle 1708"/>
            <p:cNvSpPr>
              <a:spLocks noChangeArrowheads="1"/>
            </p:cNvSpPr>
            <p:nvPr/>
          </p:nvSpPr>
          <p:spPr bwMode="auto">
            <a:xfrm>
              <a:off x="2389496" y="344696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66" name="Rectangle 1709"/>
            <p:cNvSpPr>
              <a:spLocks noChangeArrowheads="1"/>
            </p:cNvSpPr>
            <p:nvPr/>
          </p:nvSpPr>
          <p:spPr bwMode="auto">
            <a:xfrm>
              <a:off x="2417511" y="3430320"/>
              <a:ext cx="37820" cy="37446"/>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67" name="Rectangle 1710"/>
            <p:cNvSpPr>
              <a:spLocks noChangeArrowheads="1"/>
            </p:cNvSpPr>
            <p:nvPr/>
          </p:nvSpPr>
          <p:spPr bwMode="auto">
            <a:xfrm>
              <a:off x="2417511" y="3430320"/>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68" name="Rectangle 1711"/>
            <p:cNvSpPr>
              <a:spLocks noChangeArrowheads="1"/>
            </p:cNvSpPr>
            <p:nvPr/>
          </p:nvSpPr>
          <p:spPr bwMode="auto">
            <a:xfrm>
              <a:off x="2444126" y="3420611"/>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69" name="Rectangle 1712"/>
            <p:cNvSpPr>
              <a:spLocks noChangeArrowheads="1"/>
            </p:cNvSpPr>
            <p:nvPr/>
          </p:nvSpPr>
          <p:spPr bwMode="auto">
            <a:xfrm>
              <a:off x="2444126" y="3420611"/>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70" name="Rectangle 1713"/>
            <p:cNvSpPr>
              <a:spLocks noChangeArrowheads="1"/>
            </p:cNvSpPr>
            <p:nvPr/>
          </p:nvSpPr>
          <p:spPr bwMode="auto">
            <a:xfrm>
              <a:off x="2472141" y="3417837"/>
              <a:ext cx="37820" cy="37446"/>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71" name="Rectangle 1714"/>
            <p:cNvSpPr>
              <a:spLocks noChangeArrowheads="1"/>
            </p:cNvSpPr>
            <p:nvPr/>
          </p:nvSpPr>
          <p:spPr bwMode="auto">
            <a:xfrm>
              <a:off x="2472141" y="3417837"/>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72" name="Rectangle 1715"/>
            <p:cNvSpPr>
              <a:spLocks noChangeArrowheads="1"/>
            </p:cNvSpPr>
            <p:nvPr/>
          </p:nvSpPr>
          <p:spPr bwMode="auto">
            <a:xfrm>
              <a:off x="2498754" y="3416451"/>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73" name="Rectangle 1716"/>
            <p:cNvSpPr>
              <a:spLocks noChangeArrowheads="1"/>
            </p:cNvSpPr>
            <p:nvPr/>
          </p:nvSpPr>
          <p:spPr bwMode="auto">
            <a:xfrm>
              <a:off x="2498754" y="3416451"/>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74" name="Rectangle 1717"/>
            <p:cNvSpPr>
              <a:spLocks noChangeArrowheads="1"/>
            </p:cNvSpPr>
            <p:nvPr/>
          </p:nvSpPr>
          <p:spPr bwMode="auto">
            <a:xfrm>
              <a:off x="2526769" y="3417837"/>
              <a:ext cx="39221" cy="37446"/>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75" name="Rectangle 1718"/>
            <p:cNvSpPr>
              <a:spLocks noChangeArrowheads="1"/>
            </p:cNvSpPr>
            <p:nvPr/>
          </p:nvSpPr>
          <p:spPr bwMode="auto">
            <a:xfrm>
              <a:off x="2526769" y="3417837"/>
              <a:ext cx="39221"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76" name="Rectangle 1719"/>
            <p:cNvSpPr>
              <a:spLocks noChangeArrowheads="1"/>
            </p:cNvSpPr>
            <p:nvPr/>
          </p:nvSpPr>
          <p:spPr bwMode="auto">
            <a:xfrm>
              <a:off x="2553383" y="3419225"/>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77" name="Rectangle 1720"/>
            <p:cNvSpPr>
              <a:spLocks noChangeArrowheads="1"/>
            </p:cNvSpPr>
            <p:nvPr/>
          </p:nvSpPr>
          <p:spPr bwMode="auto">
            <a:xfrm>
              <a:off x="2553383" y="3419225"/>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78" name="Rectangle 1721"/>
            <p:cNvSpPr>
              <a:spLocks noChangeArrowheads="1"/>
            </p:cNvSpPr>
            <p:nvPr/>
          </p:nvSpPr>
          <p:spPr bwMode="auto">
            <a:xfrm>
              <a:off x="2581398" y="3420611"/>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79" name="Rectangle 1722"/>
            <p:cNvSpPr>
              <a:spLocks noChangeArrowheads="1"/>
            </p:cNvSpPr>
            <p:nvPr/>
          </p:nvSpPr>
          <p:spPr bwMode="auto">
            <a:xfrm>
              <a:off x="2581398" y="3420611"/>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80" name="Rectangle 1723"/>
            <p:cNvSpPr>
              <a:spLocks noChangeArrowheads="1"/>
            </p:cNvSpPr>
            <p:nvPr/>
          </p:nvSpPr>
          <p:spPr bwMode="auto">
            <a:xfrm>
              <a:off x="2609413" y="3423385"/>
              <a:ext cx="37820" cy="37446"/>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81" name="Rectangle 1724"/>
            <p:cNvSpPr>
              <a:spLocks noChangeArrowheads="1"/>
            </p:cNvSpPr>
            <p:nvPr/>
          </p:nvSpPr>
          <p:spPr bwMode="auto">
            <a:xfrm>
              <a:off x="2609413" y="3423385"/>
              <a:ext cx="37820" cy="37446"/>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82" name="Rectangle 1725"/>
            <p:cNvSpPr>
              <a:spLocks noChangeArrowheads="1"/>
            </p:cNvSpPr>
            <p:nvPr/>
          </p:nvSpPr>
          <p:spPr bwMode="auto">
            <a:xfrm>
              <a:off x="2636027" y="3423385"/>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83" name="Rectangle 1726"/>
            <p:cNvSpPr>
              <a:spLocks noChangeArrowheads="1"/>
            </p:cNvSpPr>
            <p:nvPr/>
          </p:nvSpPr>
          <p:spPr bwMode="auto">
            <a:xfrm>
              <a:off x="2636027" y="3423385"/>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84" name="Rectangle 1727"/>
            <p:cNvSpPr>
              <a:spLocks noChangeArrowheads="1"/>
            </p:cNvSpPr>
            <p:nvPr/>
          </p:nvSpPr>
          <p:spPr bwMode="auto">
            <a:xfrm>
              <a:off x="2664041" y="3423385"/>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85" name="Rectangle 1728"/>
            <p:cNvSpPr>
              <a:spLocks noChangeArrowheads="1"/>
            </p:cNvSpPr>
            <p:nvPr/>
          </p:nvSpPr>
          <p:spPr bwMode="auto">
            <a:xfrm>
              <a:off x="2664041" y="3423385"/>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86" name="Rectangle 1729"/>
            <p:cNvSpPr>
              <a:spLocks noChangeArrowheads="1"/>
            </p:cNvSpPr>
            <p:nvPr/>
          </p:nvSpPr>
          <p:spPr bwMode="auto">
            <a:xfrm>
              <a:off x="2692056" y="3423385"/>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87" name="Rectangle 1730"/>
            <p:cNvSpPr>
              <a:spLocks noChangeArrowheads="1"/>
            </p:cNvSpPr>
            <p:nvPr/>
          </p:nvSpPr>
          <p:spPr bwMode="auto">
            <a:xfrm>
              <a:off x="2692056" y="3423385"/>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88" name="Rectangle 1731"/>
            <p:cNvSpPr>
              <a:spLocks noChangeArrowheads="1"/>
            </p:cNvSpPr>
            <p:nvPr/>
          </p:nvSpPr>
          <p:spPr bwMode="auto">
            <a:xfrm>
              <a:off x="2718671" y="3423385"/>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89" name="Rectangle 1732"/>
            <p:cNvSpPr>
              <a:spLocks noChangeArrowheads="1"/>
            </p:cNvSpPr>
            <p:nvPr/>
          </p:nvSpPr>
          <p:spPr bwMode="auto">
            <a:xfrm>
              <a:off x="2718671" y="3423385"/>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90" name="Rectangle 1733"/>
            <p:cNvSpPr>
              <a:spLocks noChangeArrowheads="1"/>
            </p:cNvSpPr>
            <p:nvPr/>
          </p:nvSpPr>
          <p:spPr bwMode="auto">
            <a:xfrm>
              <a:off x="2746685" y="342477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91" name="Rectangle 1734"/>
            <p:cNvSpPr>
              <a:spLocks noChangeArrowheads="1"/>
            </p:cNvSpPr>
            <p:nvPr/>
          </p:nvSpPr>
          <p:spPr bwMode="auto">
            <a:xfrm>
              <a:off x="2746685" y="34247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92" name="Rectangle 1735"/>
            <p:cNvSpPr>
              <a:spLocks noChangeArrowheads="1"/>
            </p:cNvSpPr>
            <p:nvPr/>
          </p:nvSpPr>
          <p:spPr bwMode="auto">
            <a:xfrm>
              <a:off x="2773299" y="3424772"/>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93" name="Rectangle 1736"/>
            <p:cNvSpPr>
              <a:spLocks noChangeArrowheads="1"/>
            </p:cNvSpPr>
            <p:nvPr/>
          </p:nvSpPr>
          <p:spPr bwMode="auto">
            <a:xfrm>
              <a:off x="2773299" y="3424772"/>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94" name="Rectangle 1737"/>
            <p:cNvSpPr>
              <a:spLocks noChangeArrowheads="1"/>
            </p:cNvSpPr>
            <p:nvPr/>
          </p:nvSpPr>
          <p:spPr bwMode="auto">
            <a:xfrm>
              <a:off x="2801314" y="3424772"/>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95" name="Rectangle 1738"/>
            <p:cNvSpPr>
              <a:spLocks noChangeArrowheads="1"/>
            </p:cNvSpPr>
            <p:nvPr/>
          </p:nvSpPr>
          <p:spPr bwMode="auto">
            <a:xfrm>
              <a:off x="2801314" y="3424772"/>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96" name="Rectangle 1739"/>
            <p:cNvSpPr>
              <a:spLocks noChangeArrowheads="1"/>
            </p:cNvSpPr>
            <p:nvPr/>
          </p:nvSpPr>
          <p:spPr bwMode="auto">
            <a:xfrm>
              <a:off x="2827928" y="3424772"/>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97" name="Rectangle 1740"/>
            <p:cNvSpPr>
              <a:spLocks noChangeArrowheads="1"/>
            </p:cNvSpPr>
            <p:nvPr/>
          </p:nvSpPr>
          <p:spPr bwMode="auto">
            <a:xfrm>
              <a:off x="2827928" y="3424772"/>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4998" name="Rectangle 1741"/>
            <p:cNvSpPr>
              <a:spLocks noChangeArrowheads="1"/>
            </p:cNvSpPr>
            <p:nvPr/>
          </p:nvSpPr>
          <p:spPr bwMode="auto">
            <a:xfrm>
              <a:off x="2855943" y="342477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4999" name="Rectangle 1742"/>
            <p:cNvSpPr>
              <a:spLocks noChangeArrowheads="1"/>
            </p:cNvSpPr>
            <p:nvPr/>
          </p:nvSpPr>
          <p:spPr bwMode="auto">
            <a:xfrm>
              <a:off x="2855943" y="34247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00" name="Rectangle 1743"/>
            <p:cNvSpPr>
              <a:spLocks noChangeArrowheads="1"/>
            </p:cNvSpPr>
            <p:nvPr/>
          </p:nvSpPr>
          <p:spPr bwMode="auto">
            <a:xfrm>
              <a:off x="2883958" y="342477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01" name="Rectangle 1744"/>
            <p:cNvSpPr>
              <a:spLocks noChangeArrowheads="1"/>
            </p:cNvSpPr>
            <p:nvPr/>
          </p:nvSpPr>
          <p:spPr bwMode="auto">
            <a:xfrm>
              <a:off x="2883958" y="34247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02" name="Rectangle 1745"/>
            <p:cNvSpPr>
              <a:spLocks noChangeArrowheads="1"/>
            </p:cNvSpPr>
            <p:nvPr/>
          </p:nvSpPr>
          <p:spPr bwMode="auto">
            <a:xfrm>
              <a:off x="2911973" y="342477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03" name="Rectangle 1746"/>
            <p:cNvSpPr>
              <a:spLocks noChangeArrowheads="1"/>
            </p:cNvSpPr>
            <p:nvPr/>
          </p:nvSpPr>
          <p:spPr bwMode="auto">
            <a:xfrm>
              <a:off x="2911973" y="34247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04" name="Rectangle 1747"/>
            <p:cNvSpPr>
              <a:spLocks noChangeArrowheads="1"/>
            </p:cNvSpPr>
            <p:nvPr/>
          </p:nvSpPr>
          <p:spPr bwMode="auto">
            <a:xfrm>
              <a:off x="2938586" y="342477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05" name="Rectangle 1748"/>
            <p:cNvSpPr>
              <a:spLocks noChangeArrowheads="1"/>
            </p:cNvSpPr>
            <p:nvPr/>
          </p:nvSpPr>
          <p:spPr bwMode="auto">
            <a:xfrm>
              <a:off x="2938586" y="34247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06" name="Rectangle 1749"/>
            <p:cNvSpPr>
              <a:spLocks noChangeArrowheads="1"/>
            </p:cNvSpPr>
            <p:nvPr/>
          </p:nvSpPr>
          <p:spPr bwMode="auto">
            <a:xfrm>
              <a:off x="2966601" y="3424772"/>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07" name="Rectangle 1750"/>
            <p:cNvSpPr>
              <a:spLocks noChangeArrowheads="1"/>
            </p:cNvSpPr>
            <p:nvPr/>
          </p:nvSpPr>
          <p:spPr bwMode="auto">
            <a:xfrm>
              <a:off x="2966601" y="3424772"/>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08" name="Rectangle 1751"/>
            <p:cNvSpPr>
              <a:spLocks noChangeArrowheads="1"/>
            </p:cNvSpPr>
            <p:nvPr/>
          </p:nvSpPr>
          <p:spPr bwMode="auto">
            <a:xfrm>
              <a:off x="2993216" y="3424772"/>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09" name="Rectangle 1752"/>
            <p:cNvSpPr>
              <a:spLocks noChangeArrowheads="1"/>
            </p:cNvSpPr>
            <p:nvPr/>
          </p:nvSpPr>
          <p:spPr bwMode="auto">
            <a:xfrm>
              <a:off x="2993216" y="3424772"/>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10" name="Rectangle 1753"/>
            <p:cNvSpPr>
              <a:spLocks noChangeArrowheads="1"/>
            </p:cNvSpPr>
            <p:nvPr/>
          </p:nvSpPr>
          <p:spPr bwMode="auto">
            <a:xfrm>
              <a:off x="3019829" y="3424772"/>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11" name="Rectangle 1754"/>
            <p:cNvSpPr>
              <a:spLocks noChangeArrowheads="1"/>
            </p:cNvSpPr>
            <p:nvPr/>
          </p:nvSpPr>
          <p:spPr bwMode="auto">
            <a:xfrm>
              <a:off x="3019829" y="3424772"/>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12" name="Rectangle 1755"/>
            <p:cNvSpPr>
              <a:spLocks noChangeArrowheads="1"/>
            </p:cNvSpPr>
            <p:nvPr/>
          </p:nvSpPr>
          <p:spPr bwMode="auto">
            <a:xfrm>
              <a:off x="3047844" y="3423385"/>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13" name="Rectangle 1756"/>
            <p:cNvSpPr>
              <a:spLocks noChangeArrowheads="1"/>
            </p:cNvSpPr>
            <p:nvPr/>
          </p:nvSpPr>
          <p:spPr bwMode="auto">
            <a:xfrm>
              <a:off x="3047844" y="3423385"/>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14" name="Rectangle 1757"/>
            <p:cNvSpPr>
              <a:spLocks noChangeArrowheads="1"/>
            </p:cNvSpPr>
            <p:nvPr/>
          </p:nvSpPr>
          <p:spPr bwMode="auto">
            <a:xfrm>
              <a:off x="3075859" y="3423385"/>
              <a:ext cx="39221"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15" name="Rectangle 1758"/>
            <p:cNvSpPr>
              <a:spLocks noChangeArrowheads="1"/>
            </p:cNvSpPr>
            <p:nvPr/>
          </p:nvSpPr>
          <p:spPr bwMode="auto">
            <a:xfrm>
              <a:off x="3075859" y="3423385"/>
              <a:ext cx="39221"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16" name="Rectangle 1759"/>
            <p:cNvSpPr>
              <a:spLocks noChangeArrowheads="1"/>
            </p:cNvSpPr>
            <p:nvPr/>
          </p:nvSpPr>
          <p:spPr bwMode="auto">
            <a:xfrm>
              <a:off x="3103874" y="3423385"/>
              <a:ext cx="37820" cy="38832"/>
            </a:xfrm>
            <a:prstGeom prst="rect">
              <a:avLst/>
            </a:prstGeom>
            <a:solidFill>
              <a:srgbClr val="FFFFFF"/>
            </a:solidFill>
            <a:ln w="9525">
              <a:solidFill>
                <a:schemeClr val="tx1"/>
              </a:solidFill>
              <a:miter lim="800000"/>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17" name="Rectangle 1760"/>
            <p:cNvSpPr>
              <a:spLocks noChangeArrowheads="1"/>
            </p:cNvSpPr>
            <p:nvPr/>
          </p:nvSpPr>
          <p:spPr bwMode="auto">
            <a:xfrm>
              <a:off x="3103874" y="3423385"/>
              <a:ext cx="37820" cy="38832"/>
            </a:xfrm>
            <a:prstGeom prst="rect">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18" name="Freeform 1761"/>
            <p:cNvSpPr>
              <a:spLocks/>
            </p:cNvSpPr>
            <p:nvPr/>
          </p:nvSpPr>
          <p:spPr bwMode="auto">
            <a:xfrm>
              <a:off x="1201669" y="3387326"/>
              <a:ext cx="1921815" cy="1019350"/>
            </a:xfrm>
            <a:custGeom>
              <a:avLst/>
              <a:gdLst>
                <a:gd name="T0" fmla="*/ 0 w 1372"/>
                <a:gd name="T1" fmla="*/ 735 h 735"/>
                <a:gd name="T2" fmla="*/ 38 w 1372"/>
                <a:gd name="T3" fmla="*/ 735 h 735"/>
                <a:gd name="T4" fmla="*/ 58 w 1372"/>
                <a:gd name="T5" fmla="*/ 735 h 735"/>
                <a:gd name="T6" fmla="*/ 97 w 1372"/>
                <a:gd name="T7" fmla="*/ 735 h 735"/>
                <a:gd name="T8" fmla="*/ 117 w 1372"/>
                <a:gd name="T9" fmla="*/ 735 h 735"/>
                <a:gd name="T10" fmla="*/ 156 w 1372"/>
                <a:gd name="T11" fmla="*/ 735 h 735"/>
                <a:gd name="T12" fmla="*/ 176 w 1372"/>
                <a:gd name="T13" fmla="*/ 735 h 735"/>
                <a:gd name="T14" fmla="*/ 214 w 1372"/>
                <a:gd name="T15" fmla="*/ 735 h 735"/>
                <a:gd name="T16" fmla="*/ 234 w 1372"/>
                <a:gd name="T17" fmla="*/ 734 h 735"/>
                <a:gd name="T18" fmla="*/ 274 w 1372"/>
                <a:gd name="T19" fmla="*/ 733 h 735"/>
                <a:gd name="T20" fmla="*/ 293 w 1372"/>
                <a:gd name="T21" fmla="*/ 730 h 735"/>
                <a:gd name="T22" fmla="*/ 333 w 1372"/>
                <a:gd name="T23" fmla="*/ 718 h 735"/>
                <a:gd name="T24" fmla="*/ 352 w 1372"/>
                <a:gd name="T25" fmla="*/ 705 h 735"/>
                <a:gd name="T26" fmla="*/ 391 w 1372"/>
                <a:gd name="T27" fmla="*/ 646 h 735"/>
                <a:gd name="T28" fmla="*/ 411 w 1372"/>
                <a:gd name="T29" fmla="*/ 593 h 735"/>
                <a:gd name="T30" fmla="*/ 450 w 1372"/>
                <a:gd name="T31" fmla="*/ 436 h 735"/>
                <a:gd name="T32" fmla="*/ 470 w 1372"/>
                <a:gd name="T33" fmla="*/ 343 h 735"/>
                <a:gd name="T34" fmla="*/ 509 w 1372"/>
                <a:gd name="T35" fmla="*/ 174 h 735"/>
                <a:gd name="T36" fmla="*/ 529 w 1372"/>
                <a:gd name="T37" fmla="*/ 111 h 735"/>
                <a:gd name="T38" fmla="*/ 567 w 1372"/>
                <a:gd name="T39" fmla="*/ 36 h 735"/>
                <a:gd name="T40" fmla="*/ 587 w 1372"/>
                <a:gd name="T41" fmla="*/ 18 h 735"/>
                <a:gd name="T42" fmla="*/ 626 w 1372"/>
                <a:gd name="T43" fmla="*/ 3 h 735"/>
                <a:gd name="T44" fmla="*/ 646 w 1372"/>
                <a:gd name="T45" fmla="*/ 1 h 735"/>
                <a:gd name="T46" fmla="*/ 686 w 1372"/>
                <a:gd name="T47" fmla="*/ 1 h 735"/>
                <a:gd name="T48" fmla="*/ 705 w 1372"/>
                <a:gd name="T49" fmla="*/ 2 h 735"/>
                <a:gd name="T50" fmla="*/ 744 w 1372"/>
                <a:gd name="T51" fmla="*/ 6 h 735"/>
                <a:gd name="T52" fmla="*/ 763 w 1372"/>
                <a:gd name="T53" fmla="*/ 7 h 735"/>
                <a:gd name="T54" fmla="*/ 803 w 1372"/>
                <a:gd name="T55" fmla="*/ 7 h 735"/>
                <a:gd name="T56" fmla="*/ 823 w 1372"/>
                <a:gd name="T57" fmla="*/ 7 h 735"/>
                <a:gd name="T58" fmla="*/ 862 w 1372"/>
                <a:gd name="T59" fmla="*/ 7 h 735"/>
                <a:gd name="T60" fmla="*/ 881 w 1372"/>
                <a:gd name="T61" fmla="*/ 7 h 735"/>
                <a:gd name="T62" fmla="*/ 920 w 1372"/>
                <a:gd name="T63" fmla="*/ 6 h 735"/>
                <a:gd name="T64" fmla="*/ 940 w 1372"/>
                <a:gd name="T65" fmla="*/ 6 h 735"/>
                <a:gd name="T66" fmla="*/ 979 w 1372"/>
                <a:gd name="T67" fmla="*/ 5 h 735"/>
                <a:gd name="T68" fmla="*/ 999 w 1372"/>
                <a:gd name="T69" fmla="*/ 4 h 735"/>
                <a:gd name="T70" fmla="*/ 1038 w 1372"/>
                <a:gd name="T71" fmla="*/ 4 h 735"/>
                <a:gd name="T72" fmla="*/ 1058 w 1372"/>
                <a:gd name="T73" fmla="*/ 4 h 735"/>
                <a:gd name="T74" fmla="*/ 1097 w 1372"/>
                <a:gd name="T75" fmla="*/ 4 h 735"/>
                <a:gd name="T76" fmla="*/ 1116 w 1372"/>
                <a:gd name="T77" fmla="*/ 4 h 735"/>
                <a:gd name="T78" fmla="*/ 1156 w 1372"/>
                <a:gd name="T79" fmla="*/ 4 h 735"/>
                <a:gd name="T80" fmla="*/ 1175 w 1372"/>
                <a:gd name="T81" fmla="*/ 4 h 735"/>
                <a:gd name="T82" fmla="*/ 1215 w 1372"/>
                <a:gd name="T83" fmla="*/ 5 h 735"/>
                <a:gd name="T84" fmla="*/ 1234 w 1372"/>
                <a:gd name="T85" fmla="*/ 5 h 735"/>
                <a:gd name="T86" fmla="*/ 1273 w 1372"/>
                <a:gd name="T87" fmla="*/ 5 h 735"/>
                <a:gd name="T88" fmla="*/ 1293 w 1372"/>
                <a:gd name="T89" fmla="*/ 5 h 735"/>
                <a:gd name="T90" fmla="*/ 1332 w 1372"/>
                <a:gd name="T91" fmla="*/ 4 h 735"/>
                <a:gd name="T92" fmla="*/ 1352 w 1372"/>
                <a:gd name="T93" fmla="*/ 5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2" h="735">
                  <a:moveTo>
                    <a:pt x="0" y="735"/>
                  </a:moveTo>
                  <a:lnTo>
                    <a:pt x="0" y="735"/>
                  </a:lnTo>
                  <a:lnTo>
                    <a:pt x="0" y="735"/>
                  </a:lnTo>
                  <a:lnTo>
                    <a:pt x="19" y="735"/>
                  </a:lnTo>
                  <a:lnTo>
                    <a:pt x="19" y="735"/>
                  </a:lnTo>
                  <a:lnTo>
                    <a:pt x="38" y="735"/>
                  </a:lnTo>
                  <a:lnTo>
                    <a:pt x="38" y="735"/>
                  </a:lnTo>
                  <a:lnTo>
                    <a:pt x="58" y="735"/>
                  </a:lnTo>
                  <a:lnTo>
                    <a:pt x="58" y="735"/>
                  </a:lnTo>
                  <a:lnTo>
                    <a:pt x="77" y="735"/>
                  </a:lnTo>
                  <a:lnTo>
                    <a:pt x="77" y="735"/>
                  </a:lnTo>
                  <a:lnTo>
                    <a:pt x="97" y="735"/>
                  </a:lnTo>
                  <a:lnTo>
                    <a:pt x="97" y="735"/>
                  </a:lnTo>
                  <a:lnTo>
                    <a:pt x="117" y="735"/>
                  </a:lnTo>
                  <a:lnTo>
                    <a:pt x="117" y="735"/>
                  </a:lnTo>
                  <a:lnTo>
                    <a:pt x="137" y="735"/>
                  </a:lnTo>
                  <a:lnTo>
                    <a:pt x="137" y="735"/>
                  </a:lnTo>
                  <a:lnTo>
                    <a:pt x="156" y="735"/>
                  </a:lnTo>
                  <a:lnTo>
                    <a:pt x="156" y="735"/>
                  </a:lnTo>
                  <a:lnTo>
                    <a:pt x="176" y="735"/>
                  </a:lnTo>
                  <a:lnTo>
                    <a:pt x="176" y="735"/>
                  </a:lnTo>
                  <a:lnTo>
                    <a:pt x="195" y="735"/>
                  </a:lnTo>
                  <a:lnTo>
                    <a:pt x="195" y="735"/>
                  </a:lnTo>
                  <a:lnTo>
                    <a:pt x="214" y="735"/>
                  </a:lnTo>
                  <a:lnTo>
                    <a:pt x="214" y="735"/>
                  </a:lnTo>
                  <a:lnTo>
                    <a:pt x="234" y="734"/>
                  </a:lnTo>
                  <a:lnTo>
                    <a:pt x="234" y="734"/>
                  </a:lnTo>
                  <a:lnTo>
                    <a:pt x="254" y="733"/>
                  </a:lnTo>
                  <a:lnTo>
                    <a:pt x="254" y="733"/>
                  </a:lnTo>
                  <a:lnTo>
                    <a:pt x="274" y="733"/>
                  </a:lnTo>
                  <a:lnTo>
                    <a:pt x="274" y="733"/>
                  </a:lnTo>
                  <a:lnTo>
                    <a:pt x="293" y="730"/>
                  </a:lnTo>
                  <a:lnTo>
                    <a:pt x="293" y="730"/>
                  </a:lnTo>
                  <a:lnTo>
                    <a:pt x="313" y="726"/>
                  </a:lnTo>
                  <a:lnTo>
                    <a:pt x="313" y="726"/>
                  </a:lnTo>
                  <a:lnTo>
                    <a:pt x="333" y="718"/>
                  </a:lnTo>
                  <a:lnTo>
                    <a:pt x="333" y="718"/>
                  </a:lnTo>
                  <a:lnTo>
                    <a:pt x="352" y="705"/>
                  </a:lnTo>
                  <a:lnTo>
                    <a:pt x="352" y="705"/>
                  </a:lnTo>
                  <a:lnTo>
                    <a:pt x="372" y="683"/>
                  </a:lnTo>
                  <a:lnTo>
                    <a:pt x="372" y="683"/>
                  </a:lnTo>
                  <a:lnTo>
                    <a:pt x="391" y="646"/>
                  </a:lnTo>
                  <a:lnTo>
                    <a:pt x="391" y="646"/>
                  </a:lnTo>
                  <a:lnTo>
                    <a:pt x="411" y="593"/>
                  </a:lnTo>
                  <a:lnTo>
                    <a:pt x="411" y="593"/>
                  </a:lnTo>
                  <a:lnTo>
                    <a:pt x="430" y="521"/>
                  </a:lnTo>
                  <a:lnTo>
                    <a:pt x="430" y="521"/>
                  </a:lnTo>
                  <a:lnTo>
                    <a:pt x="450" y="436"/>
                  </a:lnTo>
                  <a:lnTo>
                    <a:pt x="450" y="436"/>
                  </a:lnTo>
                  <a:lnTo>
                    <a:pt x="470" y="343"/>
                  </a:lnTo>
                  <a:lnTo>
                    <a:pt x="470" y="343"/>
                  </a:lnTo>
                  <a:lnTo>
                    <a:pt x="489" y="253"/>
                  </a:lnTo>
                  <a:lnTo>
                    <a:pt x="489" y="253"/>
                  </a:lnTo>
                  <a:lnTo>
                    <a:pt x="509" y="174"/>
                  </a:lnTo>
                  <a:lnTo>
                    <a:pt x="509" y="174"/>
                  </a:lnTo>
                  <a:lnTo>
                    <a:pt x="529" y="111"/>
                  </a:lnTo>
                  <a:lnTo>
                    <a:pt x="529" y="111"/>
                  </a:lnTo>
                  <a:lnTo>
                    <a:pt x="548" y="66"/>
                  </a:lnTo>
                  <a:lnTo>
                    <a:pt x="548" y="66"/>
                  </a:lnTo>
                  <a:lnTo>
                    <a:pt x="567" y="36"/>
                  </a:lnTo>
                  <a:lnTo>
                    <a:pt x="567" y="36"/>
                  </a:lnTo>
                  <a:lnTo>
                    <a:pt x="587" y="18"/>
                  </a:lnTo>
                  <a:lnTo>
                    <a:pt x="587" y="18"/>
                  </a:lnTo>
                  <a:lnTo>
                    <a:pt x="607" y="8"/>
                  </a:lnTo>
                  <a:lnTo>
                    <a:pt x="607" y="8"/>
                  </a:lnTo>
                  <a:lnTo>
                    <a:pt x="626" y="3"/>
                  </a:lnTo>
                  <a:lnTo>
                    <a:pt x="626" y="3"/>
                  </a:lnTo>
                  <a:lnTo>
                    <a:pt x="646" y="1"/>
                  </a:lnTo>
                  <a:lnTo>
                    <a:pt x="646" y="1"/>
                  </a:lnTo>
                  <a:lnTo>
                    <a:pt x="666" y="0"/>
                  </a:lnTo>
                  <a:lnTo>
                    <a:pt x="666" y="0"/>
                  </a:lnTo>
                  <a:lnTo>
                    <a:pt x="686" y="1"/>
                  </a:lnTo>
                  <a:lnTo>
                    <a:pt x="686" y="1"/>
                  </a:lnTo>
                  <a:lnTo>
                    <a:pt x="705" y="2"/>
                  </a:lnTo>
                  <a:lnTo>
                    <a:pt x="705" y="2"/>
                  </a:lnTo>
                  <a:lnTo>
                    <a:pt x="724" y="4"/>
                  </a:lnTo>
                  <a:lnTo>
                    <a:pt x="724" y="4"/>
                  </a:lnTo>
                  <a:lnTo>
                    <a:pt x="744" y="6"/>
                  </a:lnTo>
                  <a:lnTo>
                    <a:pt x="744" y="6"/>
                  </a:lnTo>
                  <a:lnTo>
                    <a:pt x="763" y="7"/>
                  </a:lnTo>
                  <a:lnTo>
                    <a:pt x="763" y="7"/>
                  </a:lnTo>
                  <a:lnTo>
                    <a:pt x="783" y="7"/>
                  </a:lnTo>
                  <a:lnTo>
                    <a:pt x="783" y="7"/>
                  </a:lnTo>
                  <a:lnTo>
                    <a:pt x="803" y="7"/>
                  </a:lnTo>
                  <a:lnTo>
                    <a:pt x="803" y="7"/>
                  </a:lnTo>
                  <a:lnTo>
                    <a:pt x="823" y="7"/>
                  </a:lnTo>
                  <a:lnTo>
                    <a:pt x="823" y="7"/>
                  </a:lnTo>
                  <a:lnTo>
                    <a:pt x="842" y="7"/>
                  </a:lnTo>
                  <a:lnTo>
                    <a:pt x="842" y="7"/>
                  </a:lnTo>
                  <a:lnTo>
                    <a:pt x="862" y="7"/>
                  </a:lnTo>
                  <a:lnTo>
                    <a:pt x="862" y="7"/>
                  </a:lnTo>
                  <a:lnTo>
                    <a:pt x="881" y="7"/>
                  </a:lnTo>
                  <a:lnTo>
                    <a:pt x="881" y="7"/>
                  </a:lnTo>
                  <a:lnTo>
                    <a:pt x="901" y="6"/>
                  </a:lnTo>
                  <a:lnTo>
                    <a:pt x="901" y="6"/>
                  </a:lnTo>
                  <a:lnTo>
                    <a:pt x="920" y="6"/>
                  </a:lnTo>
                  <a:lnTo>
                    <a:pt x="920" y="6"/>
                  </a:lnTo>
                  <a:lnTo>
                    <a:pt x="940" y="6"/>
                  </a:lnTo>
                  <a:lnTo>
                    <a:pt x="940" y="6"/>
                  </a:lnTo>
                  <a:lnTo>
                    <a:pt x="960" y="5"/>
                  </a:lnTo>
                  <a:lnTo>
                    <a:pt x="960" y="5"/>
                  </a:lnTo>
                  <a:lnTo>
                    <a:pt x="979" y="5"/>
                  </a:lnTo>
                  <a:lnTo>
                    <a:pt x="979" y="5"/>
                  </a:lnTo>
                  <a:lnTo>
                    <a:pt x="999" y="4"/>
                  </a:lnTo>
                  <a:lnTo>
                    <a:pt x="999" y="4"/>
                  </a:lnTo>
                  <a:lnTo>
                    <a:pt x="1019" y="4"/>
                  </a:lnTo>
                  <a:lnTo>
                    <a:pt x="1019" y="4"/>
                  </a:lnTo>
                  <a:lnTo>
                    <a:pt x="1038" y="4"/>
                  </a:lnTo>
                  <a:lnTo>
                    <a:pt x="1038" y="4"/>
                  </a:lnTo>
                  <a:lnTo>
                    <a:pt x="1058" y="4"/>
                  </a:lnTo>
                  <a:lnTo>
                    <a:pt x="1058" y="4"/>
                  </a:lnTo>
                  <a:lnTo>
                    <a:pt x="1077" y="4"/>
                  </a:lnTo>
                  <a:lnTo>
                    <a:pt x="1077" y="4"/>
                  </a:lnTo>
                  <a:lnTo>
                    <a:pt x="1097" y="4"/>
                  </a:lnTo>
                  <a:lnTo>
                    <a:pt x="1097" y="4"/>
                  </a:lnTo>
                  <a:lnTo>
                    <a:pt x="1116" y="4"/>
                  </a:lnTo>
                  <a:lnTo>
                    <a:pt x="1116" y="4"/>
                  </a:lnTo>
                  <a:lnTo>
                    <a:pt x="1136" y="4"/>
                  </a:lnTo>
                  <a:lnTo>
                    <a:pt x="1136" y="4"/>
                  </a:lnTo>
                  <a:lnTo>
                    <a:pt x="1156" y="4"/>
                  </a:lnTo>
                  <a:lnTo>
                    <a:pt x="1156" y="4"/>
                  </a:lnTo>
                  <a:lnTo>
                    <a:pt x="1175" y="4"/>
                  </a:lnTo>
                  <a:lnTo>
                    <a:pt x="1175" y="4"/>
                  </a:lnTo>
                  <a:lnTo>
                    <a:pt x="1195" y="4"/>
                  </a:lnTo>
                  <a:lnTo>
                    <a:pt x="1195" y="4"/>
                  </a:lnTo>
                  <a:lnTo>
                    <a:pt x="1215" y="5"/>
                  </a:lnTo>
                  <a:lnTo>
                    <a:pt x="1215" y="5"/>
                  </a:lnTo>
                  <a:lnTo>
                    <a:pt x="1234" y="5"/>
                  </a:lnTo>
                  <a:lnTo>
                    <a:pt x="1234" y="5"/>
                  </a:lnTo>
                  <a:lnTo>
                    <a:pt x="1253" y="5"/>
                  </a:lnTo>
                  <a:lnTo>
                    <a:pt x="1253" y="5"/>
                  </a:lnTo>
                  <a:lnTo>
                    <a:pt x="1273" y="5"/>
                  </a:lnTo>
                  <a:lnTo>
                    <a:pt x="1273" y="5"/>
                  </a:lnTo>
                  <a:lnTo>
                    <a:pt x="1293" y="5"/>
                  </a:lnTo>
                  <a:lnTo>
                    <a:pt x="1293" y="5"/>
                  </a:lnTo>
                  <a:lnTo>
                    <a:pt x="1312" y="4"/>
                  </a:lnTo>
                  <a:lnTo>
                    <a:pt x="1312" y="4"/>
                  </a:lnTo>
                  <a:lnTo>
                    <a:pt x="1332" y="4"/>
                  </a:lnTo>
                  <a:lnTo>
                    <a:pt x="1332" y="4"/>
                  </a:lnTo>
                  <a:lnTo>
                    <a:pt x="1352" y="5"/>
                  </a:lnTo>
                  <a:lnTo>
                    <a:pt x="1352" y="5"/>
                  </a:lnTo>
                  <a:lnTo>
                    <a:pt x="1372" y="5"/>
                  </a:lnTo>
                </a:path>
              </a:pathLst>
            </a:custGeom>
            <a:noFill/>
            <a:ln w="793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19" name="Freeform 1762"/>
            <p:cNvSpPr>
              <a:spLocks/>
            </p:cNvSpPr>
            <p:nvPr/>
          </p:nvSpPr>
          <p:spPr bwMode="auto">
            <a:xfrm>
              <a:off x="1182059"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20" name="Freeform 1763"/>
            <p:cNvSpPr>
              <a:spLocks/>
            </p:cNvSpPr>
            <p:nvPr/>
          </p:nvSpPr>
          <p:spPr bwMode="auto">
            <a:xfrm>
              <a:off x="1182059"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21" name="Freeform 1764"/>
            <p:cNvSpPr>
              <a:spLocks/>
            </p:cNvSpPr>
            <p:nvPr/>
          </p:nvSpPr>
          <p:spPr bwMode="auto">
            <a:xfrm>
              <a:off x="1208673"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22" name="Freeform 1765"/>
            <p:cNvSpPr>
              <a:spLocks/>
            </p:cNvSpPr>
            <p:nvPr/>
          </p:nvSpPr>
          <p:spPr bwMode="auto">
            <a:xfrm>
              <a:off x="1208673"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23" name="Freeform 1766"/>
            <p:cNvSpPr>
              <a:spLocks/>
            </p:cNvSpPr>
            <p:nvPr/>
          </p:nvSpPr>
          <p:spPr bwMode="auto">
            <a:xfrm>
              <a:off x="1236688"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24" name="Freeform 1767"/>
            <p:cNvSpPr>
              <a:spLocks/>
            </p:cNvSpPr>
            <p:nvPr/>
          </p:nvSpPr>
          <p:spPr bwMode="auto">
            <a:xfrm>
              <a:off x="1236688"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25" name="Freeform 1768"/>
            <p:cNvSpPr>
              <a:spLocks/>
            </p:cNvSpPr>
            <p:nvPr/>
          </p:nvSpPr>
          <p:spPr bwMode="auto">
            <a:xfrm>
              <a:off x="1264703"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26" name="Freeform 1769"/>
            <p:cNvSpPr>
              <a:spLocks/>
            </p:cNvSpPr>
            <p:nvPr/>
          </p:nvSpPr>
          <p:spPr bwMode="auto">
            <a:xfrm>
              <a:off x="1264703"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27" name="Freeform 1770"/>
            <p:cNvSpPr>
              <a:spLocks/>
            </p:cNvSpPr>
            <p:nvPr/>
          </p:nvSpPr>
          <p:spPr bwMode="auto">
            <a:xfrm>
              <a:off x="1291317"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28" name="Freeform 1771"/>
            <p:cNvSpPr>
              <a:spLocks/>
            </p:cNvSpPr>
            <p:nvPr/>
          </p:nvSpPr>
          <p:spPr bwMode="auto">
            <a:xfrm>
              <a:off x="1291317"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29" name="Freeform 1772"/>
            <p:cNvSpPr>
              <a:spLocks/>
            </p:cNvSpPr>
            <p:nvPr/>
          </p:nvSpPr>
          <p:spPr bwMode="auto">
            <a:xfrm>
              <a:off x="1317931" y="4387260"/>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30" name="Freeform 1773"/>
            <p:cNvSpPr>
              <a:spLocks/>
            </p:cNvSpPr>
            <p:nvPr/>
          </p:nvSpPr>
          <p:spPr bwMode="auto">
            <a:xfrm>
              <a:off x="1317931" y="4387260"/>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31" name="Freeform 1774"/>
            <p:cNvSpPr>
              <a:spLocks/>
            </p:cNvSpPr>
            <p:nvPr/>
          </p:nvSpPr>
          <p:spPr bwMode="auto">
            <a:xfrm>
              <a:off x="1345946" y="4387260"/>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32" name="Freeform 1775"/>
            <p:cNvSpPr>
              <a:spLocks/>
            </p:cNvSpPr>
            <p:nvPr/>
          </p:nvSpPr>
          <p:spPr bwMode="auto">
            <a:xfrm>
              <a:off x="1345946" y="4387260"/>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33" name="Freeform 1776"/>
            <p:cNvSpPr>
              <a:spLocks/>
            </p:cNvSpPr>
            <p:nvPr/>
          </p:nvSpPr>
          <p:spPr bwMode="auto">
            <a:xfrm>
              <a:off x="1373961"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34" name="Freeform 1777"/>
            <p:cNvSpPr>
              <a:spLocks/>
            </p:cNvSpPr>
            <p:nvPr/>
          </p:nvSpPr>
          <p:spPr bwMode="auto">
            <a:xfrm>
              <a:off x="1373961"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35" name="Freeform 1778"/>
            <p:cNvSpPr>
              <a:spLocks/>
            </p:cNvSpPr>
            <p:nvPr/>
          </p:nvSpPr>
          <p:spPr bwMode="auto">
            <a:xfrm>
              <a:off x="1400574" y="4387260"/>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36" name="Freeform 1779"/>
            <p:cNvSpPr>
              <a:spLocks/>
            </p:cNvSpPr>
            <p:nvPr/>
          </p:nvSpPr>
          <p:spPr bwMode="auto">
            <a:xfrm>
              <a:off x="1400574" y="4387260"/>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37" name="Freeform 1780"/>
            <p:cNvSpPr>
              <a:spLocks/>
            </p:cNvSpPr>
            <p:nvPr/>
          </p:nvSpPr>
          <p:spPr bwMode="auto">
            <a:xfrm>
              <a:off x="1428589"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38" name="Freeform 1781"/>
            <p:cNvSpPr>
              <a:spLocks/>
            </p:cNvSpPr>
            <p:nvPr/>
          </p:nvSpPr>
          <p:spPr bwMode="auto">
            <a:xfrm>
              <a:off x="1428589" y="438726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39" name="Freeform 1782"/>
            <p:cNvSpPr>
              <a:spLocks/>
            </p:cNvSpPr>
            <p:nvPr/>
          </p:nvSpPr>
          <p:spPr bwMode="auto">
            <a:xfrm>
              <a:off x="1456604"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40" name="Freeform 1783"/>
            <p:cNvSpPr>
              <a:spLocks/>
            </p:cNvSpPr>
            <p:nvPr/>
          </p:nvSpPr>
          <p:spPr bwMode="auto">
            <a:xfrm>
              <a:off x="1456604"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41" name="Freeform 1784"/>
            <p:cNvSpPr>
              <a:spLocks/>
            </p:cNvSpPr>
            <p:nvPr/>
          </p:nvSpPr>
          <p:spPr bwMode="auto">
            <a:xfrm>
              <a:off x="1483218" y="4387260"/>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42" name="Freeform 1785"/>
            <p:cNvSpPr>
              <a:spLocks/>
            </p:cNvSpPr>
            <p:nvPr/>
          </p:nvSpPr>
          <p:spPr bwMode="auto">
            <a:xfrm>
              <a:off x="1483218" y="4387261"/>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43" name="Freeform 1786"/>
            <p:cNvSpPr>
              <a:spLocks/>
            </p:cNvSpPr>
            <p:nvPr/>
          </p:nvSpPr>
          <p:spPr bwMode="auto">
            <a:xfrm>
              <a:off x="1511233" y="4385873"/>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44" name="Freeform 1787"/>
            <p:cNvSpPr>
              <a:spLocks/>
            </p:cNvSpPr>
            <p:nvPr/>
          </p:nvSpPr>
          <p:spPr bwMode="auto">
            <a:xfrm>
              <a:off x="1511233" y="4385873"/>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45" name="Freeform 1788"/>
            <p:cNvSpPr>
              <a:spLocks/>
            </p:cNvSpPr>
            <p:nvPr/>
          </p:nvSpPr>
          <p:spPr bwMode="auto">
            <a:xfrm>
              <a:off x="1537847" y="4385873"/>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46" name="Freeform 1789"/>
            <p:cNvSpPr>
              <a:spLocks/>
            </p:cNvSpPr>
            <p:nvPr/>
          </p:nvSpPr>
          <p:spPr bwMode="auto">
            <a:xfrm>
              <a:off x="1537847" y="4385873"/>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47" name="Freeform 1790"/>
            <p:cNvSpPr>
              <a:spLocks/>
            </p:cNvSpPr>
            <p:nvPr/>
          </p:nvSpPr>
          <p:spPr bwMode="auto">
            <a:xfrm>
              <a:off x="1565862" y="4384487"/>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48" name="Freeform 1791"/>
            <p:cNvSpPr>
              <a:spLocks/>
            </p:cNvSpPr>
            <p:nvPr/>
          </p:nvSpPr>
          <p:spPr bwMode="auto">
            <a:xfrm>
              <a:off x="1565862" y="4384487"/>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49" name="Freeform 1792"/>
            <p:cNvSpPr>
              <a:spLocks/>
            </p:cNvSpPr>
            <p:nvPr/>
          </p:nvSpPr>
          <p:spPr bwMode="auto">
            <a:xfrm>
              <a:off x="1592476" y="4380326"/>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50" name="Freeform 1793"/>
            <p:cNvSpPr>
              <a:spLocks/>
            </p:cNvSpPr>
            <p:nvPr/>
          </p:nvSpPr>
          <p:spPr bwMode="auto">
            <a:xfrm>
              <a:off x="1592476" y="4380326"/>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51" name="Freeform 1794"/>
            <p:cNvSpPr>
              <a:spLocks/>
            </p:cNvSpPr>
            <p:nvPr/>
          </p:nvSpPr>
          <p:spPr bwMode="auto">
            <a:xfrm>
              <a:off x="1620491" y="4374779"/>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52" name="Freeform 1795"/>
            <p:cNvSpPr>
              <a:spLocks/>
            </p:cNvSpPr>
            <p:nvPr/>
          </p:nvSpPr>
          <p:spPr bwMode="auto">
            <a:xfrm>
              <a:off x="1620491" y="4374779"/>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53" name="Freeform 1796"/>
            <p:cNvSpPr>
              <a:spLocks/>
            </p:cNvSpPr>
            <p:nvPr/>
          </p:nvSpPr>
          <p:spPr bwMode="auto">
            <a:xfrm>
              <a:off x="1648506" y="4363683"/>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54" name="Freeform 1797"/>
            <p:cNvSpPr>
              <a:spLocks/>
            </p:cNvSpPr>
            <p:nvPr/>
          </p:nvSpPr>
          <p:spPr bwMode="auto">
            <a:xfrm>
              <a:off x="1648506" y="4363683"/>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55" name="Freeform 1798"/>
            <p:cNvSpPr>
              <a:spLocks/>
            </p:cNvSpPr>
            <p:nvPr/>
          </p:nvSpPr>
          <p:spPr bwMode="auto">
            <a:xfrm>
              <a:off x="1675119" y="4345655"/>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56" name="Freeform 1799"/>
            <p:cNvSpPr>
              <a:spLocks/>
            </p:cNvSpPr>
            <p:nvPr/>
          </p:nvSpPr>
          <p:spPr bwMode="auto">
            <a:xfrm>
              <a:off x="1675119" y="4345655"/>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57" name="Freeform 1800"/>
            <p:cNvSpPr>
              <a:spLocks/>
            </p:cNvSpPr>
            <p:nvPr/>
          </p:nvSpPr>
          <p:spPr bwMode="auto">
            <a:xfrm>
              <a:off x="1703134" y="4315143"/>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58" name="Freeform 1801"/>
            <p:cNvSpPr>
              <a:spLocks/>
            </p:cNvSpPr>
            <p:nvPr/>
          </p:nvSpPr>
          <p:spPr bwMode="auto">
            <a:xfrm>
              <a:off x="1703134" y="4315143"/>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59" name="Freeform 1802"/>
            <p:cNvSpPr>
              <a:spLocks/>
            </p:cNvSpPr>
            <p:nvPr/>
          </p:nvSpPr>
          <p:spPr bwMode="auto">
            <a:xfrm>
              <a:off x="1731149" y="4265216"/>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60" name="Freeform 1803"/>
            <p:cNvSpPr>
              <a:spLocks/>
            </p:cNvSpPr>
            <p:nvPr/>
          </p:nvSpPr>
          <p:spPr bwMode="auto">
            <a:xfrm>
              <a:off x="1731149" y="4265216"/>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61" name="Freeform 1804"/>
            <p:cNvSpPr>
              <a:spLocks/>
            </p:cNvSpPr>
            <p:nvPr/>
          </p:nvSpPr>
          <p:spPr bwMode="auto">
            <a:xfrm>
              <a:off x="1757763" y="4190325"/>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62" name="Freeform 1805"/>
            <p:cNvSpPr>
              <a:spLocks/>
            </p:cNvSpPr>
            <p:nvPr/>
          </p:nvSpPr>
          <p:spPr bwMode="auto">
            <a:xfrm>
              <a:off x="1757763" y="4190325"/>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63" name="Freeform 1806"/>
            <p:cNvSpPr>
              <a:spLocks/>
            </p:cNvSpPr>
            <p:nvPr/>
          </p:nvSpPr>
          <p:spPr bwMode="auto">
            <a:xfrm>
              <a:off x="1784377" y="4091857"/>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64" name="Freeform 1807"/>
            <p:cNvSpPr>
              <a:spLocks/>
            </p:cNvSpPr>
            <p:nvPr/>
          </p:nvSpPr>
          <p:spPr bwMode="auto">
            <a:xfrm>
              <a:off x="1784377" y="4091857"/>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65" name="Freeform 1808"/>
            <p:cNvSpPr>
              <a:spLocks/>
            </p:cNvSpPr>
            <p:nvPr/>
          </p:nvSpPr>
          <p:spPr bwMode="auto">
            <a:xfrm>
              <a:off x="1812392" y="3972586"/>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66" name="Freeform 1809"/>
            <p:cNvSpPr>
              <a:spLocks/>
            </p:cNvSpPr>
            <p:nvPr/>
          </p:nvSpPr>
          <p:spPr bwMode="auto">
            <a:xfrm>
              <a:off x="1812392" y="3972586"/>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67" name="Freeform 1810"/>
            <p:cNvSpPr>
              <a:spLocks/>
            </p:cNvSpPr>
            <p:nvPr/>
          </p:nvSpPr>
          <p:spPr bwMode="auto">
            <a:xfrm>
              <a:off x="1840407" y="3843608"/>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68" name="Freeform 1811"/>
            <p:cNvSpPr>
              <a:spLocks/>
            </p:cNvSpPr>
            <p:nvPr/>
          </p:nvSpPr>
          <p:spPr bwMode="auto">
            <a:xfrm>
              <a:off x="1840407" y="3843608"/>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69" name="Freeform 1812"/>
            <p:cNvSpPr>
              <a:spLocks/>
            </p:cNvSpPr>
            <p:nvPr/>
          </p:nvSpPr>
          <p:spPr bwMode="auto">
            <a:xfrm>
              <a:off x="1867021" y="3718789"/>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70" name="Freeform 1813"/>
            <p:cNvSpPr>
              <a:spLocks/>
            </p:cNvSpPr>
            <p:nvPr/>
          </p:nvSpPr>
          <p:spPr bwMode="auto">
            <a:xfrm>
              <a:off x="1867021" y="3718789"/>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71" name="Freeform 1814"/>
            <p:cNvSpPr>
              <a:spLocks/>
            </p:cNvSpPr>
            <p:nvPr/>
          </p:nvSpPr>
          <p:spPr bwMode="auto">
            <a:xfrm>
              <a:off x="1895036" y="3609226"/>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72" name="Freeform 1815"/>
            <p:cNvSpPr>
              <a:spLocks/>
            </p:cNvSpPr>
            <p:nvPr/>
          </p:nvSpPr>
          <p:spPr bwMode="auto">
            <a:xfrm>
              <a:off x="1895036" y="3609226"/>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73" name="Freeform 1816"/>
            <p:cNvSpPr>
              <a:spLocks/>
            </p:cNvSpPr>
            <p:nvPr/>
          </p:nvSpPr>
          <p:spPr bwMode="auto">
            <a:xfrm>
              <a:off x="1923051" y="3521854"/>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74" name="Freeform 1817"/>
            <p:cNvSpPr>
              <a:spLocks/>
            </p:cNvSpPr>
            <p:nvPr/>
          </p:nvSpPr>
          <p:spPr bwMode="auto">
            <a:xfrm>
              <a:off x="1923051" y="3521854"/>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75" name="Freeform 1818"/>
            <p:cNvSpPr>
              <a:spLocks/>
            </p:cNvSpPr>
            <p:nvPr/>
          </p:nvSpPr>
          <p:spPr bwMode="auto">
            <a:xfrm>
              <a:off x="1951065" y="34594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76" name="Freeform 1819"/>
            <p:cNvSpPr>
              <a:spLocks/>
            </p:cNvSpPr>
            <p:nvPr/>
          </p:nvSpPr>
          <p:spPr bwMode="auto">
            <a:xfrm>
              <a:off x="1951065" y="34594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77" name="Freeform 1820"/>
            <p:cNvSpPr>
              <a:spLocks/>
            </p:cNvSpPr>
            <p:nvPr/>
          </p:nvSpPr>
          <p:spPr bwMode="auto">
            <a:xfrm>
              <a:off x="1977679" y="3417838"/>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78" name="Freeform 1821"/>
            <p:cNvSpPr>
              <a:spLocks/>
            </p:cNvSpPr>
            <p:nvPr/>
          </p:nvSpPr>
          <p:spPr bwMode="auto">
            <a:xfrm>
              <a:off x="1977679" y="3417838"/>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79" name="Freeform 1822"/>
            <p:cNvSpPr>
              <a:spLocks/>
            </p:cNvSpPr>
            <p:nvPr/>
          </p:nvSpPr>
          <p:spPr bwMode="auto">
            <a:xfrm>
              <a:off x="2005694" y="3392875"/>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80" name="Freeform 1823"/>
            <p:cNvSpPr>
              <a:spLocks/>
            </p:cNvSpPr>
            <p:nvPr/>
          </p:nvSpPr>
          <p:spPr bwMode="auto">
            <a:xfrm>
              <a:off x="2005694" y="3392875"/>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81" name="Freeform 1824"/>
            <p:cNvSpPr>
              <a:spLocks/>
            </p:cNvSpPr>
            <p:nvPr/>
          </p:nvSpPr>
          <p:spPr bwMode="auto">
            <a:xfrm>
              <a:off x="2032308" y="3379006"/>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82" name="Freeform 1825"/>
            <p:cNvSpPr>
              <a:spLocks/>
            </p:cNvSpPr>
            <p:nvPr/>
          </p:nvSpPr>
          <p:spPr bwMode="auto">
            <a:xfrm>
              <a:off x="2032308" y="3379006"/>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83" name="Freeform 1826"/>
            <p:cNvSpPr>
              <a:spLocks/>
            </p:cNvSpPr>
            <p:nvPr/>
          </p:nvSpPr>
          <p:spPr bwMode="auto">
            <a:xfrm>
              <a:off x="2058922" y="3372072"/>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84" name="Freeform 1827"/>
            <p:cNvSpPr>
              <a:spLocks/>
            </p:cNvSpPr>
            <p:nvPr/>
          </p:nvSpPr>
          <p:spPr bwMode="auto">
            <a:xfrm>
              <a:off x="2058922" y="3372072"/>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85" name="Freeform 1828"/>
            <p:cNvSpPr>
              <a:spLocks/>
            </p:cNvSpPr>
            <p:nvPr/>
          </p:nvSpPr>
          <p:spPr bwMode="auto">
            <a:xfrm>
              <a:off x="2086937" y="3369298"/>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86" name="Freeform 1829"/>
            <p:cNvSpPr>
              <a:spLocks/>
            </p:cNvSpPr>
            <p:nvPr/>
          </p:nvSpPr>
          <p:spPr bwMode="auto">
            <a:xfrm>
              <a:off x="2086937" y="3369298"/>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87" name="Freeform 1830"/>
            <p:cNvSpPr>
              <a:spLocks/>
            </p:cNvSpPr>
            <p:nvPr/>
          </p:nvSpPr>
          <p:spPr bwMode="auto">
            <a:xfrm>
              <a:off x="2114952" y="3367911"/>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88" name="Freeform 1831"/>
            <p:cNvSpPr>
              <a:spLocks/>
            </p:cNvSpPr>
            <p:nvPr/>
          </p:nvSpPr>
          <p:spPr bwMode="auto">
            <a:xfrm>
              <a:off x="2114952" y="3367910"/>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89" name="Freeform 1833"/>
            <p:cNvSpPr>
              <a:spLocks/>
            </p:cNvSpPr>
            <p:nvPr/>
          </p:nvSpPr>
          <p:spPr bwMode="auto">
            <a:xfrm>
              <a:off x="2142966" y="3369297"/>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90" name="Freeform 1834"/>
            <p:cNvSpPr>
              <a:spLocks/>
            </p:cNvSpPr>
            <p:nvPr/>
          </p:nvSpPr>
          <p:spPr bwMode="auto">
            <a:xfrm>
              <a:off x="2142966" y="3369298"/>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91" name="Freeform 1835"/>
            <p:cNvSpPr>
              <a:spLocks/>
            </p:cNvSpPr>
            <p:nvPr/>
          </p:nvSpPr>
          <p:spPr bwMode="auto">
            <a:xfrm>
              <a:off x="2169581" y="3370686"/>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92" name="Freeform 1836"/>
            <p:cNvSpPr>
              <a:spLocks/>
            </p:cNvSpPr>
            <p:nvPr/>
          </p:nvSpPr>
          <p:spPr bwMode="auto">
            <a:xfrm>
              <a:off x="2169581" y="3370684"/>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93" name="Freeform 1837"/>
            <p:cNvSpPr>
              <a:spLocks/>
            </p:cNvSpPr>
            <p:nvPr/>
          </p:nvSpPr>
          <p:spPr bwMode="auto">
            <a:xfrm>
              <a:off x="2197596" y="3374844"/>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94" name="Freeform 1838"/>
            <p:cNvSpPr>
              <a:spLocks/>
            </p:cNvSpPr>
            <p:nvPr/>
          </p:nvSpPr>
          <p:spPr bwMode="auto">
            <a:xfrm>
              <a:off x="2197596" y="3374844"/>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95" name="Freeform 1839"/>
            <p:cNvSpPr>
              <a:spLocks/>
            </p:cNvSpPr>
            <p:nvPr/>
          </p:nvSpPr>
          <p:spPr bwMode="auto">
            <a:xfrm>
              <a:off x="2225610" y="3376231"/>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96" name="Freeform 1840"/>
            <p:cNvSpPr>
              <a:spLocks/>
            </p:cNvSpPr>
            <p:nvPr/>
          </p:nvSpPr>
          <p:spPr bwMode="auto">
            <a:xfrm>
              <a:off x="2225610" y="3376231"/>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97" name="Freeform 1841"/>
            <p:cNvSpPr>
              <a:spLocks/>
            </p:cNvSpPr>
            <p:nvPr/>
          </p:nvSpPr>
          <p:spPr bwMode="auto">
            <a:xfrm>
              <a:off x="2252224" y="3377618"/>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098" name="Freeform 1842"/>
            <p:cNvSpPr>
              <a:spLocks/>
            </p:cNvSpPr>
            <p:nvPr/>
          </p:nvSpPr>
          <p:spPr bwMode="auto">
            <a:xfrm>
              <a:off x="2252224" y="3377618"/>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099" name="Freeform 1843"/>
            <p:cNvSpPr>
              <a:spLocks/>
            </p:cNvSpPr>
            <p:nvPr/>
          </p:nvSpPr>
          <p:spPr bwMode="auto">
            <a:xfrm>
              <a:off x="2278838" y="3379005"/>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00" name="Freeform 1844"/>
            <p:cNvSpPr>
              <a:spLocks/>
            </p:cNvSpPr>
            <p:nvPr/>
          </p:nvSpPr>
          <p:spPr bwMode="auto">
            <a:xfrm>
              <a:off x="2278838" y="3379005"/>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01" name="Freeform 1845"/>
            <p:cNvSpPr>
              <a:spLocks/>
            </p:cNvSpPr>
            <p:nvPr/>
          </p:nvSpPr>
          <p:spPr bwMode="auto">
            <a:xfrm>
              <a:off x="2306853" y="3379005"/>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02" name="Freeform 1846"/>
            <p:cNvSpPr>
              <a:spLocks/>
            </p:cNvSpPr>
            <p:nvPr/>
          </p:nvSpPr>
          <p:spPr bwMode="auto">
            <a:xfrm>
              <a:off x="2306853" y="3379005"/>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03" name="Freeform 1847"/>
            <p:cNvSpPr>
              <a:spLocks/>
            </p:cNvSpPr>
            <p:nvPr/>
          </p:nvSpPr>
          <p:spPr bwMode="auto">
            <a:xfrm>
              <a:off x="2334868" y="3377618"/>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04" name="Freeform 1848"/>
            <p:cNvSpPr>
              <a:spLocks/>
            </p:cNvSpPr>
            <p:nvPr/>
          </p:nvSpPr>
          <p:spPr bwMode="auto">
            <a:xfrm>
              <a:off x="2334868" y="3377618"/>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05" name="Freeform 1849"/>
            <p:cNvSpPr>
              <a:spLocks/>
            </p:cNvSpPr>
            <p:nvPr/>
          </p:nvSpPr>
          <p:spPr bwMode="auto">
            <a:xfrm>
              <a:off x="2361482" y="3377618"/>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06" name="Freeform 1850"/>
            <p:cNvSpPr>
              <a:spLocks/>
            </p:cNvSpPr>
            <p:nvPr/>
          </p:nvSpPr>
          <p:spPr bwMode="auto">
            <a:xfrm>
              <a:off x="2361482" y="3377618"/>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07" name="Freeform 1851"/>
            <p:cNvSpPr>
              <a:spLocks/>
            </p:cNvSpPr>
            <p:nvPr/>
          </p:nvSpPr>
          <p:spPr bwMode="auto">
            <a:xfrm>
              <a:off x="2389496" y="3377618"/>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08" name="Freeform 1852"/>
            <p:cNvSpPr>
              <a:spLocks/>
            </p:cNvSpPr>
            <p:nvPr/>
          </p:nvSpPr>
          <p:spPr bwMode="auto">
            <a:xfrm>
              <a:off x="2389496" y="3377618"/>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09" name="Freeform 1853"/>
            <p:cNvSpPr>
              <a:spLocks/>
            </p:cNvSpPr>
            <p:nvPr/>
          </p:nvSpPr>
          <p:spPr bwMode="auto">
            <a:xfrm>
              <a:off x="2417511" y="3377618"/>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10" name="Freeform 1854"/>
            <p:cNvSpPr>
              <a:spLocks/>
            </p:cNvSpPr>
            <p:nvPr/>
          </p:nvSpPr>
          <p:spPr bwMode="auto">
            <a:xfrm>
              <a:off x="2417511" y="3377618"/>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11" name="Freeform 1855"/>
            <p:cNvSpPr>
              <a:spLocks/>
            </p:cNvSpPr>
            <p:nvPr/>
          </p:nvSpPr>
          <p:spPr bwMode="auto">
            <a:xfrm>
              <a:off x="2444126" y="3376231"/>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12" name="Freeform 1856"/>
            <p:cNvSpPr>
              <a:spLocks/>
            </p:cNvSpPr>
            <p:nvPr/>
          </p:nvSpPr>
          <p:spPr bwMode="auto">
            <a:xfrm>
              <a:off x="2444126" y="3376231"/>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13" name="Freeform 1857"/>
            <p:cNvSpPr>
              <a:spLocks/>
            </p:cNvSpPr>
            <p:nvPr/>
          </p:nvSpPr>
          <p:spPr bwMode="auto">
            <a:xfrm>
              <a:off x="2472141" y="3376231"/>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14" name="Freeform 1858"/>
            <p:cNvSpPr>
              <a:spLocks/>
            </p:cNvSpPr>
            <p:nvPr/>
          </p:nvSpPr>
          <p:spPr bwMode="auto">
            <a:xfrm>
              <a:off x="2472141" y="3376231"/>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15" name="Freeform 1859"/>
            <p:cNvSpPr>
              <a:spLocks/>
            </p:cNvSpPr>
            <p:nvPr/>
          </p:nvSpPr>
          <p:spPr bwMode="auto">
            <a:xfrm>
              <a:off x="2498754" y="3376231"/>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16" name="Freeform 1860"/>
            <p:cNvSpPr>
              <a:spLocks/>
            </p:cNvSpPr>
            <p:nvPr/>
          </p:nvSpPr>
          <p:spPr bwMode="auto">
            <a:xfrm>
              <a:off x="2498754" y="3376231"/>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17" name="Freeform 1861"/>
            <p:cNvSpPr>
              <a:spLocks/>
            </p:cNvSpPr>
            <p:nvPr/>
          </p:nvSpPr>
          <p:spPr bwMode="auto">
            <a:xfrm>
              <a:off x="2526769"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18" name="Freeform 1862"/>
            <p:cNvSpPr>
              <a:spLocks/>
            </p:cNvSpPr>
            <p:nvPr/>
          </p:nvSpPr>
          <p:spPr bwMode="auto">
            <a:xfrm>
              <a:off x="2526769"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19" name="Freeform 1863"/>
            <p:cNvSpPr>
              <a:spLocks/>
            </p:cNvSpPr>
            <p:nvPr/>
          </p:nvSpPr>
          <p:spPr bwMode="auto">
            <a:xfrm>
              <a:off x="2553383"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20" name="Freeform 1864"/>
            <p:cNvSpPr>
              <a:spLocks/>
            </p:cNvSpPr>
            <p:nvPr/>
          </p:nvSpPr>
          <p:spPr bwMode="auto">
            <a:xfrm>
              <a:off x="2553383"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21" name="Freeform 1865"/>
            <p:cNvSpPr>
              <a:spLocks/>
            </p:cNvSpPr>
            <p:nvPr/>
          </p:nvSpPr>
          <p:spPr bwMode="auto">
            <a:xfrm>
              <a:off x="2581398"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22" name="Freeform 1866"/>
            <p:cNvSpPr>
              <a:spLocks/>
            </p:cNvSpPr>
            <p:nvPr/>
          </p:nvSpPr>
          <p:spPr bwMode="auto">
            <a:xfrm>
              <a:off x="2581398"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23" name="Freeform 1867"/>
            <p:cNvSpPr>
              <a:spLocks/>
            </p:cNvSpPr>
            <p:nvPr/>
          </p:nvSpPr>
          <p:spPr bwMode="auto">
            <a:xfrm>
              <a:off x="2609413"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rgbClr val="000000"/>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24" name="Freeform 1868"/>
            <p:cNvSpPr>
              <a:spLocks/>
            </p:cNvSpPr>
            <p:nvPr/>
          </p:nvSpPr>
          <p:spPr bwMode="auto">
            <a:xfrm>
              <a:off x="2609413"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25" name="Freeform 1869"/>
            <p:cNvSpPr>
              <a:spLocks/>
            </p:cNvSpPr>
            <p:nvPr/>
          </p:nvSpPr>
          <p:spPr bwMode="auto">
            <a:xfrm>
              <a:off x="2636027"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26" name="Freeform 1870"/>
            <p:cNvSpPr>
              <a:spLocks/>
            </p:cNvSpPr>
            <p:nvPr/>
          </p:nvSpPr>
          <p:spPr bwMode="auto">
            <a:xfrm>
              <a:off x="2636027"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27" name="Freeform 1871"/>
            <p:cNvSpPr>
              <a:spLocks/>
            </p:cNvSpPr>
            <p:nvPr/>
          </p:nvSpPr>
          <p:spPr bwMode="auto">
            <a:xfrm>
              <a:off x="2664041"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28" name="Freeform 1872"/>
            <p:cNvSpPr>
              <a:spLocks/>
            </p:cNvSpPr>
            <p:nvPr/>
          </p:nvSpPr>
          <p:spPr bwMode="auto">
            <a:xfrm>
              <a:off x="2664041"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29" name="Freeform 1873"/>
            <p:cNvSpPr>
              <a:spLocks/>
            </p:cNvSpPr>
            <p:nvPr/>
          </p:nvSpPr>
          <p:spPr bwMode="auto">
            <a:xfrm>
              <a:off x="2692056" y="3374844"/>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30" name="Freeform 1874"/>
            <p:cNvSpPr>
              <a:spLocks/>
            </p:cNvSpPr>
            <p:nvPr/>
          </p:nvSpPr>
          <p:spPr bwMode="auto">
            <a:xfrm>
              <a:off x="2692056" y="3374844"/>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31" name="Freeform 1875"/>
            <p:cNvSpPr>
              <a:spLocks/>
            </p:cNvSpPr>
            <p:nvPr/>
          </p:nvSpPr>
          <p:spPr bwMode="auto">
            <a:xfrm>
              <a:off x="2718671"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32" name="Freeform 1876"/>
            <p:cNvSpPr>
              <a:spLocks/>
            </p:cNvSpPr>
            <p:nvPr/>
          </p:nvSpPr>
          <p:spPr bwMode="auto">
            <a:xfrm>
              <a:off x="2718671"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33" name="Freeform 1877"/>
            <p:cNvSpPr>
              <a:spLocks/>
            </p:cNvSpPr>
            <p:nvPr/>
          </p:nvSpPr>
          <p:spPr bwMode="auto">
            <a:xfrm>
              <a:off x="2746685" y="3374844"/>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34" name="Freeform 1878"/>
            <p:cNvSpPr>
              <a:spLocks/>
            </p:cNvSpPr>
            <p:nvPr/>
          </p:nvSpPr>
          <p:spPr bwMode="auto">
            <a:xfrm>
              <a:off x="2746685" y="3374844"/>
              <a:ext cx="37820" cy="37446"/>
            </a:xfrm>
            <a:custGeom>
              <a:avLst/>
              <a:gdLst>
                <a:gd name="T0" fmla="*/ 13 w 27"/>
                <a:gd name="T1" fmla="*/ 0 h 27"/>
                <a:gd name="T2" fmla="*/ 27 w 27"/>
                <a:gd name="T3" fmla="*/ 27 h 27"/>
                <a:gd name="T4" fmla="*/ 0 w 27"/>
                <a:gd name="T5" fmla="*/ 27 h 27"/>
                <a:gd name="T6" fmla="*/ 13 w 27"/>
                <a:gd name="T7" fmla="*/ 0 h 27"/>
              </a:gdLst>
              <a:ahLst/>
              <a:cxnLst>
                <a:cxn ang="0">
                  <a:pos x="T0" y="T1"/>
                </a:cxn>
                <a:cxn ang="0">
                  <a:pos x="T2" y="T3"/>
                </a:cxn>
                <a:cxn ang="0">
                  <a:pos x="T4" y="T5"/>
                </a:cxn>
                <a:cxn ang="0">
                  <a:pos x="T6" y="T7"/>
                </a:cxn>
              </a:cxnLst>
              <a:rect l="0" t="0" r="r" b="b"/>
              <a:pathLst>
                <a:path w="27" h="27">
                  <a:moveTo>
                    <a:pt x="13" y="0"/>
                  </a:moveTo>
                  <a:lnTo>
                    <a:pt x="27" y="27"/>
                  </a:lnTo>
                  <a:lnTo>
                    <a:pt x="0" y="27"/>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35" name="Freeform 1879"/>
            <p:cNvSpPr>
              <a:spLocks/>
            </p:cNvSpPr>
            <p:nvPr/>
          </p:nvSpPr>
          <p:spPr bwMode="auto">
            <a:xfrm>
              <a:off x="2773299"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36" name="Freeform 1880"/>
            <p:cNvSpPr>
              <a:spLocks/>
            </p:cNvSpPr>
            <p:nvPr/>
          </p:nvSpPr>
          <p:spPr bwMode="auto">
            <a:xfrm>
              <a:off x="2773299"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37" name="Freeform 1881"/>
            <p:cNvSpPr>
              <a:spLocks/>
            </p:cNvSpPr>
            <p:nvPr/>
          </p:nvSpPr>
          <p:spPr bwMode="auto">
            <a:xfrm>
              <a:off x="2801314"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38" name="Freeform 1882"/>
            <p:cNvSpPr>
              <a:spLocks/>
            </p:cNvSpPr>
            <p:nvPr/>
          </p:nvSpPr>
          <p:spPr bwMode="auto">
            <a:xfrm>
              <a:off x="2801314"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39" name="Freeform 1883"/>
            <p:cNvSpPr>
              <a:spLocks/>
            </p:cNvSpPr>
            <p:nvPr/>
          </p:nvSpPr>
          <p:spPr bwMode="auto">
            <a:xfrm>
              <a:off x="2827928"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40" name="Freeform 1884"/>
            <p:cNvSpPr>
              <a:spLocks/>
            </p:cNvSpPr>
            <p:nvPr/>
          </p:nvSpPr>
          <p:spPr bwMode="auto">
            <a:xfrm>
              <a:off x="2827928"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41" name="Freeform 1885"/>
            <p:cNvSpPr>
              <a:spLocks/>
            </p:cNvSpPr>
            <p:nvPr/>
          </p:nvSpPr>
          <p:spPr bwMode="auto">
            <a:xfrm>
              <a:off x="2855943"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42" name="Freeform 1886"/>
            <p:cNvSpPr>
              <a:spLocks/>
            </p:cNvSpPr>
            <p:nvPr/>
          </p:nvSpPr>
          <p:spPr bwMode="auto">
            <a:xfrm>
              <a:off x="2855943" y="3374844"/>
              <a:ext cx="37820" cy="37446"/>
            </a:xfrm>
            <a:custGeom>
              <a:avLst/>
              <a:gdLst>
                <a:gd name="T0" fmla="*/ 14 w 27"/>
                <a:gd name="T1" fmla="*/ 0 h 27"/>
                <a:gd name="T2" fmla="*/ 27 w 27"/>
                <a:gd name="T3" fmla="*/ 27 h 27"/>
                <a:gd name="T4" fmla="*/ 0 w 27"/>
                <a:gd name="T5" fmla="*/ 27 h 27"/>
                <a:gd name="T6" fmla="*/ 14 w 27"/>
                <a:gd name="T7" fmla="*/ 0 h 27"/>
              </a:gdLst>
              <a:ahLst/>
              <a:cxnLst>
                <a:cxn ang="0">
                  <a:pos x="T0" y="T1"/>
                </a:cxn>
                <a:cxn ang="0">
                  <a:pos x="T2" y="T3"/>
                </a:cxn>
                <a:cxn ang="0">
                  <a:pos x="T4" y="T5"/>
                </a:cxn>
                <a:cxn ang="0">
                  <a:pos x="T6" y="T7"/>
                </a:cxn>
              </a:cxnLst>
              <a:rect l="0" t="0" r="r" b="b"/>
              <a:pathLst>
                <a:path w="27" h="27">
                  <a:moveTo>
                    <a:pt x="14" y="0"/>
                  </a:moveTo>
                  <a:lnTo>
                    <a:pt x="27"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43" name="Freeform 1887"/>
            <p:cNvSpPr>
              <a:spLocks/>
            </p:cNvSpPr>
            <p:nvPr/>
          </p:nvSpPr>
          <p:spPr bwMode="auto">
            <a:xfrm>
              <a:off x="2883958" y="3374844"/>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44" name="Freeform 1888"/>
            <p:cNvSpPr>
              <a:spLocks/>
            </p:cNvSpPr>
            <p:nvPr/>
          </p:nvSpPr>
          <p:spPr bwMode="auto">
            <a:xfrm>
              <a:off x="2883958" y="3374844"/>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45" name="Freeform 1889"/>
            <p:cNvSpPr>
              <a:spLocks/>
            </p:cNvSpPr>
            <p:nvPr/>
          </p:nvSpPr>
          <p:spPr bwMode="auto">
            <a:xfrm>
              <a:off x="2911973" y="33748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46" name="Freeform 1890"/>
            <p:cNvSpPr>
              <a:spLocks/>
            </p:cNvSpPr>
            <p:nvPr/>
          </p:nvSpPr>
          <p:spPr bwMode="auto">
            <a:xfrm>
              <a:off x="2911973" y="33748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47" name="Freeform 1891"/>
            <p:cNvSpPr>
              <a:spLocks/>
            </p:cNvSpPr>
            <p:nvPr/>
          </p:nvSpPr>
          <p:spPr bwMode="auto">
            <a:xfrm>
              <a:off x="2938586" y="33748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48" name="Freeform 1892"/>
            <p:cNvSpPr>
              <a:spLocks/>
            </p:cNvSpPr>
            <p:nvPr/>
          </p:nvSpPr>
          <p:spPr bwMode="auto">
            <a:xfrm>
              <a:off x="2938586" y="33748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49" name="Freeform 1893"/>
            <p:cNvSpPr>
              <a:spLocks/>
            </p:cNvSpPr>
            <p:nvPr/>
          </p:nvSpPr>
          <p:spPr bwMode="auto">
            <a:xfrm>
              <a:off x="2966601" y="33748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50" name="Freeform 1894"/>
            <p:cNvSpPr>
              <a:spLocks/>
            </p:cNvSpPr>
            <p:nvPr/>
          </p:nvSpPr>
          <p:spPr bwMode="auto">
            <a:xfrm>
              <a:off x="2966601" y="3374844"/>
              <a:ext cx="37820" cy="38832"/>
            </a:xfrm>
            <a:custGeom>
              <a:avLst/>
              <a:gdLst>
                <a:gd name="T0" fmla="*/ 13 w 27"/>
                <a:gd name="T1" fmla="*/ 0 h 28"/>
                <a:gd name="T2" fmla="*/ 27 w 27"/>
                <a:gd name="T3" fmla="*/ 28 h 28"/>
                <a:gd name="T4" fmla="*/ 0 w 27"/>
                <a:gd name="T5" fmla="*/ 28 h 28"/>
                <a:gd name="T6" fmla="*/ 13 w 27"/>
                <a:gd name="T7" fmla="*/ 0 h 28"/>
              </a:gdLst>
              <a:ahLst/>
              <a:cxnLst>
                <a:cxn ang="0">
                  <a:pos x="T0" y="T1"/>
                </a:cxn>
                <a:cxn ang="0">
                  <a:pos x="T2" y="T3"/>
                </a:cxn>
                <a:cxn ang="0">
                  <a:pos x="T4" y="T5"/>
                </a:cxn>
                <a:cxn ang="0">
                  <a:pos x="T6" y="T7"/>
                </a:cxn>
              </a:cxnLst>
              <a:rect l="0" t="0" r="r" b="b"/>
              <a:pathLst>
                <a:path w="27" h="28">
                  <a:moveTo>
                    <a:pt x="13" y="0"/>
                  </a:moveTo>
                  <a:lnTo>
                    <a:pt x="27" y="28"/>
                  </a:lnTo>
                  <a:lnTo>
                    <a:pt x="0" y="28"/>
                  </a:lnTo>
                  <a:lnTo>
                    <a:pt x="13"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51" name="Freeform 1895"/>
            <p:cNvSpPr>
              <a:spLocks/>
            </p:cNvSpPr>
            <p:nvPr/>
          </p:nvSpPr>
          <p:spPr bwMode="auto">
            <a:xfrm>
              <a:off x="2993216"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52" name="Freeform 1896"/>
            <p:cNvSpPr>
              <a:spLocks/>
            </p:cNvSpPr>
            <p:nvPr/>
          </p:nvSpPr>
          <p:spPr bwMode="auto">
            <a:xfrm>
              <a:off x="2993216"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53" name="Freeform 1897"/>
            <p:cNvSpPr>
              <a:spLocks/>
            </p:cNvSpPr>
            <p:nvPr/>
          </p:nvSpPr>
          <p:spPr bwMode="auto">
            <a:xfrm>
              <a:off x="3019829"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54" name="Freeform 1898"/>
            <p:cNvSpPr>
              <a:spLocks/>
            </p:cNvSpPr>
            <p:nvPr/>
          </p:nvSpPr>
          <p:spPr bwMode="auto">
            <a:xfrm>
              <a:off x="3019829"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55" name="Freeform 1899"/>
            <p:cNvSpPr>
              <a:spLocks/>
            </p:cNvSpPr>
            <p:nvPr/>
          </p:nvSpPr>
          <p:spPr bwMode="auto">
            <a:xfrm>
              <a:off x="3047844"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56" name="Freeform 1900"/>
            <p:cNvSpPr>
              <a:spLocks/>
            </p:cNvSpPr>
            <p:nvPr/>
          </p:nvSpPr>
          <p:spPr bwMode="auto">
            <a:xfrm>
              <a:off x="3047844" y="3374844"/>
              <a:ext cx="39221" cy="37446"/>
            </a:xfrm>
            <a:custGeom>
              <a:avLst/>
              <a:gdLst>
                <a:gd name="T0" fmla="*/ 14 w 28"/>
                <a:gd name="T1" fmla="*/ 0 h 27"/>
                <a:gd name="T2" fmla="*/ 28 w 28"/>
                <a:gd name="T3" fmla="*/ 27 h 27"/>
                <a:gd name="T4" fmla="*/ 0 w 28"/>
                <a:gd name="T5" fmla="*/ 27 h 27"/>
                <a:gd name="T6" fmla="*/ 14 w 28"/>
                <a:gd name="T7" fmla="*/ 0 h 27"/>
              </a:gdLst>
              <a:ahLst/>
              <a:cxnLst>
                <a:cxn ang="0">
                  <a:pos x="T0" y="T1"/>
                </a:cxn>
                <a:cxn ang="0">
                  <a:pos x="T2" y="T3"/>
                </a:cxn>
                <a:cxn ang="0">
                  <a:pos x="T4" y="T5"/>
                </a:cxn>
                <a:cxn ang="0">
                  <a:pos x="T6" y="T7"/>
                </a:cxn>
              </a:cxnLst>
              <a:rect l="0" t="0" r="r" b="b"/>
              <a:pathLst>
                <a:path w="28" h="27">
                  <a:moveTo>
                    <a:pt x="14" y="0"/>
                  </a:moveTo>
                  <a:lnTo>
                    <a:pt x="28" y="27"/>
                  </a:lnTo>
                  <a:lnTo>
                    <a:pt x="0" y="27"/>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57" name="Freeform 1901"/>
            <p:cNvSpPr>
              <a:spLocks/>
            </p:cNvSpPr>
            <p:nvPr/>
          </p:nvSpPr>
          <p:spPr bwMode="auto">
            <a:xfrm>
              <a:off x="3075859"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58" name="Freeform 1902"/>
            <p:cNvSpPr>
              <a:spLocks/>
            </p:cNvSpPr>
            <p:nvPr/>
          </p:nvSpPr>
          <p:spPr bwMode="auto">
            <a:xfrm>
              <a:off x="3075859" y="3374844"/>
              <a:ext cx="39221" cy="38832"/>
            </a:xfrm>
            <a:custGeom>
              <a:avLst/>
              <a:gdLst>
                <a:gd name="T0" fmla="*/ 14 w 28"/>
                <a:gd name="T1" fmla="*/ 0 h 28"/>
                <a:gd name="T2" fmla="*/ 28 w 28"/>
                <a:gd name="T3" fmla="*/ 28 h 28"/>
                <a:gd name="T4" fmla="*/ 0 w 28"/>
                <a:gd name="T5" fmla="*/ 28 h 28"/>
                <a:gd name="T6" fmla="*/ 14 w 28"/>
                <a:gd name="T7" fmla="*/ 0 h 28"/>
              </a:gdLst>
              <a:ahLst/>
              <a:cxnLst>
                <a:cxn ang="0">
                  <a:pos x="T0" y="T1"/>
                </a:cxn>
                <a:cxn ang="0">
                  <a:pos x="T2" y="T3"/>
                </a:cxn>
                <a:cxn ang="0">
                  <a:pos x="T4" y="T5"/>
                </a:cxn>
                <a:cxn ang="0">
                  <a:pos x="T6" y="T7"/>
                </a:cxn>
              </a:cxnLst>
              <a:rect l="0" t="0" r="r" b="b"/>
              <a:pathLst>
                <a:path w="28" h="28">
                  <a:moveTo>
                    <a:pt x="14" y="0"/>
                  </a:moveTo>
                  <a:lnTo>
                    <a:pt x="28"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59" name="Freeform 1903"/>
            <p:cNvSpPr>
              <a:spLocks/>
            </p:cNvSpPr>
            <p:nvPr/>
          </p:nvSpPr>
          <p:spPr bwMode="auto">
            <a:xfrm>
              <a:off x="3103874" y="3374844"/>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solidFill>
              <a:srgbClr val="FFFFFF"/>
            </a:solidFill>
            <a:ln w="9525">
              <a:solidFill>
                <a:schemeClr val="tx1"/>
              </a:solidFill>
              <a:round/>
              <a:headEnd/>
              <a:tailEnd/>
            </a:ln>
            <a:extLst/>
          </p:spPr>
          <p:txBody>
            <a:bodyPr vert="horz" wrap="square" lIns="91440" tIns="45721" rIns="91440" bIns="45721" numCol="1" anchor="t" anchorCtr="0" compatLnSpc="1">
              <a:prstTxWarp prst="textNoShape">
                <a:avLst/>
              </a:prstTxWarp>
            </a:bodyPr>
            <a:lstStyle/>
            <a:p>
              <a:endParaRPr lang="en-GB" sz="1801"/>
            </a:p>
          </p:txBody>
        </p:sp>
        <p:sp>
          <p:nvSpPr>
            <p:cNvPr id="5160" name="Freeform 1904"/>
            <p:cNvSpPr>
              <a:spLocks/>
            </p:cNvSpPr>
            <p:nvPr/>
          </p:nvSpPr>
          <p:spPr bwMode="auto">
            <a:xfrm>
              <a:off x="3103873" y="3374843"/>
              <a:ext cx="37820" cy="38832"/>
            </a:xfrm>
            <a:custGeom>
              <a:avLst/>
              <a:gdLst>
                <a:gd name="T0" fmla="*/ 14 w 27"/>
                <a:gd name="T1" fmla="*/ 0 h 28"/>
                <a:gd name="T2" fmla="*/ 27 w 27"/>
                <a:gd name="T3" fmla="*/ 28 h 28"/>
                <a:gd name="T4" fmla="*/ 0 w 27"/>
                <a:gd name="T5" fmla="*/ 28 h 28"/>
                <a:gd name="T6" fmla="*/ 14 w 27"/>
                <a:gd name="T7" fmla="*/ 0 h 28"/>
              </a:gdLst>
              <a:ahLst/>
              <a:cxnLst>
                <a:cxn ang="0">
                  <a:pos x="T0" y="T1"/>
                </a:cxn>
                <a:cxn ang="0">
                  <a:pos x="T2" y="T3"/>
                </a:cxn>
                <a:cxn ang="0">
                  <a:pos x="T4" y="T5"/>
                </a:cxn>
                <a:cxn ang="0">
                  <a:pos x="T6" y="T7"/>
                </a:cxn>
              </a:cxnLst>
              <a:rect l="0" t="0" r="r" b="b"/>
              <a:pathLst>
                <a:path w="27" h="28">
                  <a:moveTo>
                    <a:pt x="14" y="0"/>
                  </a:moveTo>
                  <a:lnTo>
                    <a:pt x="27" y="28"/>
                  </a:lnTo>
                  <a:lnTo>
                    <a:pt x="0" y="28"/>
                  </a:lnTo>
                  <a:lnTo>
                    <a:pt x="14" y="0"/>
                  </a:lnTo>
                  <a:close/>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61" name="Freeform 1905"/>
            <p:cNvSpPr>
              <a:spLocks/>
            </p:cNvSpPr>
            <p:nvPr/>
          </p:nvSpPr>
          <p:spPr bwMode="auto">
            <a:xfrm>
              <a:off x="1201668" y="3405354"/>
              <a:ext cx="1921815" cy="1001320"/>
            </a:xfrm>
            <a:custGeom>
              <a:avLst/>
              <a:gdLst>
                <a:gd name="T0" fmla="*/ 0 w 1372"/>
                <a:gd name="T1" fmla="*/ 722 h 722"/>
                <a:gd name="T2" fmla="*/ 38 w 1372"/>
                <a:gd name="T3" fmla="*/ 722 h 722"/>
                <a:gd name="T4" fmla="*/ 58 w 1372"/>
                <a:gd name="T5" fmla="*/ 722 h 722"/>
                <a:gd name="T6" fmla="*/ 97 w 1372"/>
                <a:gd name="T7" fmla="*/ 722 h 722"/>
                <a:gd name="T8" fmla="*/ 117 w 1372"/>
                <a:gd name="T9" fmla="*/ 722 h 722"/>
                <a:gd name="T10" fmla="*/ 156 w 1372"/>
                <a:gd name="T11" fmla="*/ 720 h 722"/>
                <a:gd name="T12" fmla="*/ 176 w 1372"/>
                <a:gd name="T13" fmla="*/ 719 h 722"/>
                <a:gd name="T14" fmla="*/ 214 w 1372"/>
                <a:gd name="T15" fmla="*/ 710 h 722"/>
                <a:gd name="T16" fmla="*/ 234 w 1372"/>
                <a:gd name="T17" fmla="*/ 699 h 722"/>
                <a:gd name="T18" fmla="*/ 274 w 1372"/>
                <a:gd name="T19" fmla="*/ 652 h 722"/>
                <a:gd name="T20" fmla="*/ 293 w 1372"/>
                <a:gd name="T21" fmla="*/ 608 h 722"/>
                <a:gd name="T22" fmla="*/ 333 w 1372"/>
                <a:gd name="T23" fmla="*/ 472 h 722"/>
                <a:gd name="T24" fmla="*/ 352 w 1372"/>
                <a:gd name="T25" fmla="*/ 387 h 722"/>
                <a:gd name="T26" fmla="*/ 391 w 1372"/>
                <a:gd name="T27" fmla="*/ 219 h 722"/>
                <a:gd name="T28" fmla="*/ 411 w 1372"/>
                <a:gd name="T29" fmla="*/ 151 h 722"/>
                <a:gd name="T30" fmla="*/ 450 w 1372"/>
                <a:gd name="T31" fmla="*/ 59 h 722"/>
                <a:gd name="T32" fmla="*/ 470 w 1372"/>
                <a:gd name="T33" fmla="*/ 34 h 722"/>
                <a:gd name="T34" fmla="*/ 509 w 1372"/>
                <a:gd name="T35" fmla="*/ 9 h 722"/>
                <a:gd name="T36" fmla="*/ 529 w 1372"/>
                <a:gd name="T37" fmla="*/ 4 h 722"/>
                <a:gd name="T38" fmla="*/ 567 w 1372"/>
                <a:gd name="T39" fmla="*/ 1 h 722"/>
                <a:gd name="T40" fmla="*/ 587 w 1372"/>
                <a:gd name="T41" fmla="*/ 1 h 722"/>
                <a:gd name="T42" fmla="*/ 626 w 1372"/>
                <a:gd name="T43" fmla="*/ 1 h 722"/>
                <a:gd name="T44" fmla="*/ 646 w 1372"/>
                <a:gd name="T45" fmla="*/ 2 h 722"/>
                <a:gd name="T46" fmla="*/ 686 w 1372"/>
                <a:gd name="T47" fmla="*/ 2 h 722"/>
                <a:gd name="T48" fmla="*/ 705 w 1372"/>
                <a:gd name="T49" fmla="*/ 2 h 722"/>
                <a:gd name="T50" fmla="*/ 744 w 1372"/>
                <a:gd name="T51" fmla="*/ 3 h 722"/>
                <a:gd name="T52" fmla="*/ 763 w 1372"/>
                <a:gd name="T53" fmla="*/ 3 h 722"/>
                <a:gd name="T54" fmla="*/ 803 w 1372"/>
                <a:gd name="T55" fmla="*/ 2 h 722"/>
                <a:gd name="T56" fmla="*/ 823 w 1372"/>
                <a:gd name="T57" fmla="*/ 2 h 722"/>
                <a:gd name="T58" fmla="*/ 862 w 1372"/>
                <a:gd name="T59" fmla="*/ 1 h 722"/>
                <a:gd name="T60" fmla="*/ 881 w 1372"/>
                <a:gd name="T61" fmla="*/ 1 h 722"/>
                <a:gd name="T62" fmla="*/ 920 w 1372"/>
                <a:gd name="T63" fmla="*/ 1 h 722"/>
                <a:gd name="T64" fmla="*/ 940 w 1372"/>
                <a:gd name="T65" fmla="*/ 1 h 722"/>
                <a:gd name="T66" fmla="*/ 979 w 1372"/>
                <a:gd name="T67" fmla="*/ 1 h 722"/>
                <a:gd name="T68" fmla="*/ 999 w 1372"/>
                <a:gd name="T69" fmla="*/ 1 h 722"/>
                <a:gd name="T70" fmla="*/ 1038 w 1372"/>
                <a:gd name="T71" fmla="*/ 1 h 722"/>
                <a:gd name="T72" fmla="*/ 1058 w 1372"/>
                <a:gd name="T73" fmla="*/ 1 h 722"/>
                <a:gd name="T74" fmla="*/ 1097 w 1372"/>
                <a:gd name="T75" fmla="*/ 1 h 722"/>
                <a:gd name="T76" fmla="*/ 1116 w 1372"/>
                <a:gd name="T77" fmla="*/ 1 h 722"/>
                <a:gd name="T78" fmla="*/ 1156 w 1372"/>
                <a:gd name="T79" fmla="*/ 1 h 722"/>
                <a:gd name="T80" fmla="*/ 1175 w 1372"/>
                <a:gd name="T81" fmla="*/ 1 h 722"/>
                <a:gd name="T82" fmla="*/ 1215 w 1372"/>
                <a:gd name="T83" fmla="*/ 1 h 722"/>
                <a:gd name="T84" fmla="*/ 1234 w 1372"/>
                <a:gd name="T85" fmla="*/ 1 h 722"/>
                <a:gd name="T86" fmla="*/ 1273 w 1372"/>
                <a:gd name="T87" fmla="*/ 1 h 722"/>
                <a:gd name="T88" fmla="*/ 1293 w 1372"/>
                <a:gd name="T89" fmla="*/ 1 h 722"/>
                <a:gd name="T90" fmla="*/ 1332 w 1372"/>
                <a:gd name="T91" fmla="*/ 1 h 722"/>
                <a:gd name="T92" fmla="*/ 1352 w 1372"/>
                <a:gd name="T93" fmla="*/ 0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2" h="722">
                  <a:moveTo>
                    <a:pt x="0" y="722"/>
                  </a:moveTo>
                  <a:lnTo>
                    <a:pt x="0" y="722"/>
                  </a:lnTo>
                  <a:lnTo>
                    <a:pt x="0" y="722"/>
                  </a:lnTo>
                  <a:lnTo>
                    <a:pt x="19" y="722"/>
                  </a:lnTo>
                  <a:lnTo>
                    <a:pt x="19" y="722"/>
                  </a:lnTo>
                  <a:lnTo>
                    <a:pt x="38" y="722"/>
                  </a:lnTo>
                  <a:lnTo>
                    <a:pt x="38" y="722"/>
                  </a:lnTo>
                  <a:lnTo>
                    <a:pt x="58" y="722"/>
                  </a:lnTo>
                  <a:lnTo>
                    <a:pt x="58" y="722"/>
                  </a:lnTo>
                  <a:lnTo>
                    <a:pt x="77" y="722"/>
                  </a:lnTo>
                  <a:lnTo>
                    <a:pt x="77" y="722"/>
                  </a:lnTo>
                  <a:lnTo>
                    <a:pt x="97" y="722"/>
                  </a:lnTo>
                  <a:lnTo>
                    <a:pt x="97" y="722"/>
                  </a:lnTo>
                  <a:lnTo>
                    <a:pt x="117" y="722"/>
                  </a:lnTo>
                  <a:lnTo>
                    <a:pt x="117" y="722"/>
                  </a:lnTo>
                  <a:lnTo>
                    <a:pt x="137" y="721"/>
                  </a:lnTo>
                  <a:lnTo>
                    <a:pt x="137" y="721"/>
                  </a:lnTo>
                  <a:lnTo>
                    <a:pt x="156" y="720"/>
                  </a:lnTo>
                  <a:lnTo>
                    <a:pt x="156" y="720"/>
                  </a:lnTo>
                  <a:lnTo>
                    <a:pt x="176" y="719"/>
                  </a:lnTo>
                  <a:lnTo>
                    <a:pt x="176" y="719"/>
                  </a:lnTo>
                  <a:lnTo>
                    <a:pt x="195" y="715"/>
                  </a:lnTo>
                  <a:lnTo>
                    <a:pt x="195" y="715"/>
                  </a:lnTo>
                  <a:lnTo>
                    <a:pt x="214" y="710"/>
                  </a:lnTo>
                  <a:lnTo>
                    <a:pt x="214" y="710"/>
                  </a:lnTo>
                  <a:lnTo>
                    <a:pt x="234" y="699"/>
                  </a:lnTo>
                  <a:lnTo>
                    <a:pt x="234" y="699"/>
                  </a:lnTo>
                  <a:lnTo>
                    <a:pt x="254" y="681"/>
                  </a:lnTo>
                  <a:lnTo>
                    <a:pt x="254" y="681"/>
                  </a:lnTo>
                  <a:lnTo>
                    <a:pt x="274" y="652"/>
                  </a:lnTo>
                  <a:lnTo>
                    <a:pt x="274" y="652"/>
                  </a:lnTo>
                  <a:lnTo>
                    <a:pt x="293" y="608"/>
                  </a:lnTo>
                  <a:lnTo>
                    <a:pt x="293" y="608"/>
                  </a:lnTo>
                  <a:lnTo>
                    <a:pt x="313" y="547"/>
                  </a:lnTo>
                  <a:lnTo>
                    <a:pt x="313" y="547"/>
                  </a:lnTo>
                  <a:lnTo>
                    <a:pt x="333" y="472"/>
                  </a:lnTo>
                  <a:lnTo>
                    <a:pt x="333" y="472"/>
                  </a:lnTo>
                  <a:lnTo>
                    <a:pt x="352" y="387"/>
                  </a:lnTo>
                  <a:lnTo>
                    <a:pt x="352" y="387"/>
                  </a:lnTo>
                  <a:lnTo>
                    <a:pt x="372" y="300"/>
                  </a:lnTo>
                  <a:lnTo>
                    <a:pt x="372" y="300"/>
                  </a:lnTo>
                  <a:lnTo>
                    <a:pt x="391" y="219"/>
                  </a:lnTo>
                  <a:lnTo>
                    <a:pt x="391" y="219"/>
                  </a:lnTo>
                  <a:lnTo>
                    <a:pt x="411" y="151"/>
                  </a:lnTo>
                  <a:lnTo>
                    <a:pt x="411" y="151"/>
                  </a:lnTo>
                  <a:lnTo>
                    <a:pt x="430" y="97"/>
                  </a:lnTo>
                  <a:lnTo>
                    <a:pt x="430" y="97"/>
                  </a:lnTo>
                  <a:lnTo>
                    <a:pt x="450" y="59"/>
                  </a:lnTo>
                  <a:lnTo>
                    <a:pt x="450" y="59"/>
                  </a:lnTo>
                  <a:lnTo>
                    <a:pt x="470" y="34"/>
                  </a:lnTo>
                  <a:lnTo>
                    <a:pt x="470" y="34"/>
                  </a:lnTo>
                  <a:lnTo>
                    <a:pt x="489" y="18"/>
                  </a:lnTo>
                  <a:lnTo>
                    <a:pt x="489" y="18"/>
                  </a:lnTo>
                  <a:lnTo>
                    <a:pt x="509" y="9"/>
                  </a:lnTo>
                  <a:lnTo>
                    <a:pt x="509" y="9"/>
                  </a:lnTo>
                  <a:lnTo>
                    <a:pt x="529" y="4"/>
                  </a:lnTo>
                  <a:lnTo>
                    <a:pt x="529" y="4"/>
                  </a:lnTo>
                  <a:lnTo>
                    <a:pt x="548" y="2"/>
                  </a:lnTo>
                  <a:lnTo>
                    <a:pt x="548" y="2"/>
                  </a:lnTo>
                  <a:lnTo>
                    <a:pt x="567" y="1"/>
                  </a:lnTo>
                  <a:lnTo>
                    <a:pt x="567" y="1"/>
                  </a:lnTo>
                  <a:lnTo>
                    <a:pt x="587" y="1"/>
                  </a:lnTo>
                  <a:lnTo>
                    <a:pt x="587" y="1"/>
                  </a:lnTo>
                  <a:lnTo>
                    <a:pt x="607" y="1"/>
                  </a:lnTo>
                  <a:lnTo>
                    <a:pt x="607" y="1"/>
                  </a:lnTo>
                  <a:lnTo>
                    <a:pt x="626" y="1"/>
                  </a:lnTo>
                  <a:lnTo>
                    <a:pt x="626" y="1"/>
                  </a:lnTo>
                  <a:lnTo>
                    <a:pt x="646" y="2"/>
                  </a:lnTo>
                  <a:lnTo>
                    <a:pt x="646" y="2"/>
                  </a:lnTo>
                  <a:lnTo>
                    <a:pt x="666" y="2"/>
                  </a:lnTo>
                  <a:lnTo>
                    <a:pt x="666" y="2"/>
                  </a:lnTo>
                  <a:lnTo>
                    <a:pt x="686" y="2"/>
                  </a:lnTo>
                  <a:lnTo>
                    <a:pt x="686" y="2"/>
                  </a:lnTo>
                  <a:lnTo>
                    <a:pt x="705" y="2"/>
                  </a:lnTo>
                  <a:lnTo>
                    <a:pt x="705" y="2"/>
                  </a:lnTo>
                  <a:lnTo>
                    <a:pt x="724" y="2"/>
                  </a:lnTo>
                  <a:lnTo>
                    <a:pt x="724" y="2"/>
                  </a:lnTo>
                  <a:lnTo>
                    <a:pt x="744" y="3"/>
                  </a:lnTo>
                  <a:lnTo>
                    <a:pt x="744" y="3"/>
                  </a:lnTo>
                  <a:lnTo>
                    <a:pt x="763" y="3"/>
                  </a:lnTo>
                  <a:lnTo>
                    <a:pt x="763" y="3"/>
                  </a:lnTo>
                  <a:lnTo>
                    <a:pt x="783" y="2"/>
                  </a:lnTo>
                  <a:lnTo>
                    <a:pt x="783" y="2"/>
                  </a:lnTo>
                  <a:lnTo>
                    <a:pt x="803" y="2"/>
                  </a:lnTo>
                  <a:lnTo>
                    <a:pt x="803" y="2"/>
                  </a:lnTo>
                  <a:lnTo>
                    <a:pt x="823" y="2"/>
                  </a:lnTo>
                  <a:lnTo>
                    <a:pt x="823" y="2"/>
                  </a:lnTo>
                  <a:lnTo>
                    <a:pt x="842" y="2"/>
                  </a:lnTo>
                  <a:lnTo>
                    <a:pt x="842" y="2"/>
                  </a:lnTo>
                  <a:lnTo>
                    <a:pt x="862" y="1"/>
                  </a:lnTo>
                  <a:lnTo>
                    <a:pt x="862" y="1"/>
                  </a:lnTo>
                  <a:lnTo>
                    <a:pt x="881" y="1"/>
                  </a:lnTo>
                  <a:lnTo>
                    <a:pt x="881" y="1"/>
                  </a:lnTo>
                  <a:lnTo>
                    <a:pt x="901" y="1"/>
                  </a:lnTo>
                  <a:lnTo>
                    <a:pt x="901" y="1"/>
                  </a:lnTo>
                  <a:lnTo>
                    <a:pt x="920" y="1"/>
                  </a:lnTo>
                  <a:lnTo>
                    <a:pt x="920" y="1"/>
                  </a:lnTo>
                  <a:lnTo>
                    <a:pt x="940" y="1"/>
                  </a:lnTo>
                  <a:lnTo>
                    <a:pt x="940" y="1"/>
                  </a:lnTo>
                  <a:lnTo>
                    <a:pt x="960" y="1"/>
                  </a:lnTo>
                  <a:lnTo>
                    <a:pt x="960" y="1"/>
                  </a:lnTo>
                  <a:lnTo>
                    <a:pt x="979" y="1"/>
                  </a:lnTo>
                  <a:lnTo>
                    <a:pt x="979" y="1"/>
                  </a:lnTo>
                  <a:lnTo>
                    <a:pt x="999" y="1"/>
                  </a:lnTo>
                  <a:lnTo>
                    <a:pt x="999" y="1"/>
                  </a:lnTo>
                  <a:lnTo>
                    <a:pt x="1019" y="1"/>
                  </a:lnTo>
                  <a:lnTo>
                    <a:pt x="1019" y="1"/>
                  </a:lnTo>
                  <a:lnTo>
                    <a:pt x="1038" y="1"/>
                  </a:lnTo>
                  <a:lnTo>
                    <a:pt x="1038" y="1"/>
                  </a:lnTo>
                  <a:lnTo>
                    <a:pt x="1058" y="1"/>
                  </a:lnTo>
                  <a:lnTo>
                    <a:pt x="1058" y="1"/>
                  </a:lnTo>
                  <a:lnTo>
                    <a:pt x="1077" y="1"/>
                  </a:lnTo>
                  <a:lnTo>
                    <a:pt x="1077" y="1"/>
                  </a:lnTo>
                  <a:lnTo>
                    <a:pt x="1097" y="1"/>
                  </a:lnTo>
                  <a:lnTo>
                    <a:pt x="1097" y="1"/>
                  </a:lnTo>
                  <a:lnTo>
                    <a:pt x="1116" y="1"/>
                  </a:lnTo>
                  <a:lnTo>
                    <a:pt x="1116" y="1"/>
                  </a:lnTo>
                  <a:lnTo>
                    <a:pt x="1136" y="1"/>
                  </a:lnTo>
                  <a:lnTo>
                    <a:pt x="1136" y="1"/>
                  </a:lnTo>
                  <a:lnTo>
                    <a:pt x="1156" y="1"/>
                  </a:lnTo>
                  <a:lnTo>
                    <a:pt x="1156" y="1"/>
                  </a:lnTo>
                  <a:lnTo>
                    <a:pt x="1175" y="1"/>
                  </a:lnTo>
                  <a:lnTo>
                    <a:pt x="1175" y="1"/>
                  </a:lnTo>
                  <a:lnTo>
                    <a:pt x="1195" y="1"/>
                  </a:lnTo>
                  <a:lnTo>
                    <a:pt x="1195" y="1"/>
                  </a:lnTo>
                  <a:lnTo>
                    <a:pt x="1215" y="1"/>
                  </a:lnTo>
                  <a:lnTo>
                    <a:pt x="1215" y="1"/>
                  </a:lnTo>
                  <a:lnTo>
                    <a:pt x="1234" y="1"/>
                  </a:lnTo>
                  <a:lnTo>
                    <a:pt x="1234" y="1"/>
                  </a:lnTo>
                  <a:lnTo>
                    <a:pt x="1253" y="1"/>
                  </a:lnTo>
                  <a:lnTo>
                    <a:pt x="1253" y="1"/>
                  </a:lnTo>
                  <a:lnTo>
                    <a:pt x="1273" y="1"/>
                  </a:lnTo>
                  <a:lnTo>
                    <a:pt x="1273" y="1"/>
                  </a:lnTo>
                  <a:lnTo>
                    <a:pt x="1293" y="1"/>
                  </a:lnTo>
                  <a:lnTo>
                    <a:pt x="1293" y="1"/>
                  </a:lnTo>
                  <a:lnTo>
                    <a:pt x="1312" y="1"/>
                  </a:lnTo>
                  <a:lnTo>
                    <a:pt x="1312" y="1"/>
                  </a:lnTo>
                  <a:lnTo>
                    <a:pt x="1332" y="1"/>
                  </a:lnTo>
                  <a:lnTo>
                    <a:pt x="1332" y="1"/>
                  </a:lnTo>
                  <a:lnTo>
                    <a:pt x="1352" y="0"/>
                  </a:lnTo>
                  <a:lnTo>
                    <a:pt x="1352" y="0"/>
                  </a:lnTo>
                  <a:lnTo>
                    <a:pt x="1372" y="0"/>
                  </a:lnTo>
                </a:path>
              </a:pathLst>
            </a:custGeom>
            <a:noFill/>
            <a:ln w="793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62" name="Oval 1906"/>
            <p:cNvSpPr>
              <a:spLocks noChangeArrowheads="1"/>
            </p:cNvSpPr>
            <p:nvPr/>
          </p:nvSpPr>
          <p:spPr bwMode="auto">
            <a:xfrm>
              <a:off x="1182058" y="4387259"/>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63" name="Oval 1907"/>
            <p:cNvSpPr>
              <a:spLocks noChangeArrowheads="1"/>
            </p:cNvSpPr>
            <p:nvPr/>
          </p:nvSpPr>
          <p:spPr bwMode="auto">
            <a:xfrm>
              <a:off x="1182058" y="4387259"/>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64" name="Oval 1908"/>
            <p:cNvSpPr>
              <a:spLocks noChangeArrowheads="1"/>
            </p:cNvSpPr>
            <p:nvPr/>
          </p:nvSpPr>
          <p:spPr bwMode="auto">
            <a:xfrm>
              <a:off x="1208673" y="4387259"/>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65" name="Oval 1909"/>
            <p:cNvSpPr>
              <a:spLocks noChangeArrowheads="1"/>
            </p:cNvSpPr>
            <p:nvPr/>
          </p:nvSpPr>
          <p:spPr bwMode="auto">
            <a:xfrm>
              <a:off x="1208674" y="4387259"/>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66" name="Oval 1910"/>
            <p:cNvSpPr>
              <a:spLocks noChangeArrowheads="1"/>
            </p:cNvSpPr>
            <p:nvPr/>
          </p:nvSpPr>
          <p:spPr bwMode="auto">
            <a:xfrm>
              <a:off x="1236688" y="4387259"/>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67" name="Oval 1911"/>
            <p:cNvSpPr>
              <a:spLocks noChangeArrowheads="1"/>
            </p:cNvSpPr>
            <p:nvPr/>
          </p:nvSpPr>
          <p:spPr bwMode="auto">
            <a:xfrm>
              <a:off x="1236687" y="4387259"/>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68" name="Oval 1912"/>
            <p:cNvSpPr>
              <a:spLocks noChangeArrowheads="1"/>
            </p:cNvSpPr>
            <p:nvPr/>
          </p:nvSpPr>
          <p:spPr bwMode="auto">
            <a:xfrm>
              <a:off x="1264702" y="4387259"/>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69" name="Oval 1913"/>
            <p:cNvSpPr>
              <a:spLocks noChangeArrowheads="1"/>
            </p:cNvSpPr>
            <p:nvPr/>
          </p:nvSpPr>
          <p:spPr bwMode="auto">
            <a:xfrm>
              <a:off x="1264701" y="4387259"/>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70" name="Oval 1914"/>
            <p:cNvSpPr>
              <a:spLocks noChangeArrowheads="1"/>
            </p:cNvSpPr>
            <p:nvPr/>
          </p:nvSpPr>
          <p:spPr bwMode="auto">
            <a:xfrm>
              <a:off x="1291315" y="4387259"/>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71" name="Oval 1915"/>
            <p:cNvSpPr>
              <a:spLocks noChangeArrowheads="1"/>
            </p:cNvSpPr>
            <p:nvPr/>
          </p:nvSpPr>
          <p:spPr bwMode="auto">
            <a:xfrm>
              <a:off x="1291315" y="4387259"/>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72" name="Oval 1916"/>
            <p:cNvSpPr>
              <a:spLocks noChangeArrowheads="1"/>
            </p:cNvSpPr>
            <p:nvPr/>
          </p:nvSpPr>
          <p:spPr bwMode="auto">
            <a:xfrm>
              <a:off x="1317930" y="4387259"/>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73" name="Oval 1917"/>
            <p:cNvSpPr>
              <a:spLocks noChangeArrowheads="1"/>
            </p:cNvSpPr>
            <p:nvPr/>
          </p:nvSpPr>
          <p:spPr bwMode="auto">
            <a:xfrm>
              <a:off x="1317932" y="4387259"/>
              <a:ext cx="39221"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74" name="Oval 1918"/>
            <p:cNvSpPr>
              <a:spLocks noChangeArrowheads="1"/>
            </p:cNvSpPr>
            <p:nvPr/>
          </p:nvSpPr>
          <p:spPr bwMode="auto">
            <a:xfrm>
              <a:off x="1345946" y="4387259"/>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75" name="Oval 1919"/>
            <p:cNvSpPr>
              <a:spLocks noChangeArrowheads="1"/>
            </p:cNvSpPr>
            <p:nvPr/>
          </p:nvSpPr>
          <p:spPr bwMode="auto">
            <a:xfrm>
              <a:off x="1345945" y="4387260"/>
              <a:ext cx="39221"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76" name="Oval 1920"/>
            <p:cNvSpPr>
              <a:spLocks noChangeArrowheads="1"/>
            </p:cNvSpPr>
            <p:nvPr/>
          </p:nvSpPr>
          <p:spPr bwMode="auto">
            <a:xfrm>
              <a:off x="1373960" y="4385873"/>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77" name="Oval 1921"/>
            <p:cNvSpPr>
              <a:spLocks noChangeArrowheads="1"/>
            </p:cNvSpPr>
            <p:nvPr/>
          </p:nvSpPr>
          <p:spPr bwMode="auto">
            <a:xfrm>
              <a:off x="1373959" y="4385874"/>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78" name="Oval 1922"/>
            <p:cNvSpPr>
              <a:spLocks noChangeArrowheads="1"/>
            </p:cNvSpPr>
            <p:nvPr/>
          </p:nvSpPr>
          <p:spPr bwMode="auto">
            <a:xfrm>
              <a:off x="1400573" y="4385874"/>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79" name="Oval 1923"/>
            <p:cNvSpPr>
              <a:spLocks noChangeArrowheads="1"/>
            </p:cNvSpPr>
            <p:nvPr/>
          </p:nvSpPr>
          <p:spPr bwMode="auto">
            <a:xfrm>
              <a:off x="1400575" y="4385873"/>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80" name="Oval 1924"/>
            <p:cNvSpPr>
              <a:spLocks noChangeArrowheads="1"/>
            </p:cNvSpPr>
            <p:nvPr/>
          </p:nvSpPr>
          <p:spPr bwMode="auto">
            <a:xfrm>
              <a:off x="1428589" y="4383099"/>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81" name="Oval 1925"/>
            <p:cNvSpPr>
              <a:spLocks noChangeArrowheads="1"/>
            </p:cNvSpPr>
            <p:nvPr/>
          </p:nvSpPr>
          <p:spPr bwMode="auto">
            <a:xfrm>
              <a:off x="1428588" y="4383099"/>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82" name="Oval 1926"/>
            <p:cNvSpPr>
              <a:spLocks noChangeArrowheads="1"/>
            </p:cNvSpPr>
            <p:nvPr/>
          </p:nvSpPr>
          <p:spPr bwMode="auto">
            <a:xfrm>
              <a:off x="1456603" y="4377552"/>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83" name="Oval 1927"/>
            <p:cNvSpPr>
              <a:spLocks noChangeArrowheads="1"/>
            </p:cNvSpPr>
            <p:nvPr/>
          </p:nvSpPr>
          <p:spPr bwMode="auto">
            <a:xfrm>
              <a:off x="1456603" y="4377553"/>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84" name="Oval 1928"/>
            <p:cNvSpPr>
              <a:spLocks noChangeArrowheads="1"/>
            </p:cNvSpPr>
            <p:nvPr/>
          </p:nvSpPr>
          <p:spPr bwMode="auto">
            <a:xfrm>
              <a:off x="1483218" y="4370618"/>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85" name="Oval 1929"/>
            <p:cNvSpPr>
              <a:spLocks noChangeArrowheads="1"/>
            </p:cNvSpPr>
            <p:nvPr/>
          </p:nvSpPr>
          <p:spPr bwMode="auto">
            <a:xfrm>
              <a:off x="1483220" y="4370618"/>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86" name="Oval 1930"/>
            <p:cNvSpPr>
              <a:spLocks noChangeArrowheads="1"/>
            </p:cNvSpPr>
            <p:nvPr/>
          </p:nvSpPr>
          <p:spPr bwMode="auto">
            <a:xfrm>
              <a:off x="1511234" y="4355364"/>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87" name="Oval 1931"/>
            <p:cNvSpPr>
              <a:spLocks noChangeArrowheads="1"/>
            </p:cNvSpPr>
            <p:nvPr/>
          </p:nvSpPr>
          <p:spPr bwMode="auto">
            <a:xfrm>
              <a:off x="1511232" y="4355364"/>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88" name="Oval 1932"/>
            <p:cNvSpPr>
              <a:spLocks noChangeArrowheads="1"/>
            </p:cNvSpPr>
            <p:nvPr/>
          </p:nvSpPr>
          <p:spPr bwMode="auto">
            <a:xfrm>
              <a:off x="1537847" y="4330398"/>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89" name="Oval 1933"/>
            <p:cNvSpPr>
              <a:spLocks noChangeArrowheads="1"/>
            </p:cNvSpPr>
            <p:nvPr/>
          </p:nvSpPr>
          <p:spPr bwMode="auto">
            <a:xfrm>
              <a:off x="1537845" y="4330397"/>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90" name="Oval 1934"/>
            <p:cNvSpPr>
              <a:spLocks noChangeArrowheads="1"/>
            </p:cNvSpPr>
            <p:nvPr/>
          </p:nvSpPr>
          <p:spPr bwMode="auto">
            <a:xfrm>
              <a:off x="1565860" y="4290178"/>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91" name="Oval 1935"/>
            <p:cNvSpPr>
              <a:spLocks noChangeArrowheads="1"/>
            </p:cNvSpPr>
            <p:nvPr/>
          </p:nvSpPr>
          <p:spPr bwMode="auto">
            <a:xfrm>
              <a:off x="1565860" y="4290178"/>
              <a:ext cx="39221"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92" name="Oval 1936"/>
            <p:cNvSpPr>
              <a:spLocks noChangeArrowheads="1"/>
            </p:cNvSpPr>
            <p:nvPr/>
          </p:nvSpPr>
          <p:spPr bwMode="auto">
            <a:xfrm>
              <a:off x="1592475" y="4229156"/>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93" name="Oval 1937"/>
            <p:cNvSpPr>
              <a:spLocks noChangeArrowheads="1"/>
            </p:cNvSpPr>
            <p:nvPr/>
          </p:nvSpPr>
          <p:spPr bwMode="auto">
            <a:xfrm>
              <a:off x="1592477" y="4229154"/>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94" name="Oval 1938"/>
            <p:cNvSpPr>
              <a:spLocks noChangeArrowheads="1"/>
            </p:cNvSpPr>
            <p:nvPr/>
          </p:nvSpPr>
          <p:spPr bwMode="auto">
            <a:xfrm>
              <a:off x="1620491" y="414455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95" name="Oval 1939"/>
            <p:cNvSpPr>
              <a:spLocks noChangeArrowheads="1"/>
            </p:cNvSpPr>
            <p:nvPr/>
          </p:nvSpPr>
          <p:spPr bwMode="auto">
            <a:xfrm>
              <a:off x="1620489" y="4144556"/>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96" name="Oval 1940"/>
            <p:cNvSpPr>
              <a:spLocks noChangeArrowheads="1"/>
            </p:cNvSpPr>
            <p:nvPr/>
          </p:nvSpPr>
          <p:spPr bwMode="auto">
            <a:xfrm>
              <a:off x="1648505" y="4040541"/>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97" name="Oval 1941"/>
            <p:cNvSpPr>
              <a:spLocks noChangeArrowheads="1"/>
            </p:cNvSpPr>
            <p:nvPr/>
          </p:nvSpPr>
          <p:spPr bwMode="auto">
            <a:xfrm>
              <a:off x="1648504" y="4040542"/>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198" name="Oval 1942"/>
            <p:cNvSpPr>
              <a:spLocks noChangeArrowheads="1"/>
            </p:cNvSpPr>
            <p:nvPr/>
          </p:nvSpPr>
          <p:spPr bwMode="auto">
            <a:xfrm>
              <a:off x="1675118" y="3922661"/>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199" name="Oval 1943"/>
            <p:cNvSpPr>
              <a:spLocks noChangeArrowheads="1"/>
            </p:cNvSpPr>
            <p:nvPr/>
          </p:nvSpPr>
          <p:spPr bwMode="auto">
            <a:xfrm>
              <a:off x="1675120" y="3922658"/>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00" name="Oval 1944"/>
            <p:cNvSpPr>
              <a:spLocks noChangeArrowheads="1"/>
            </p:cNvSpPr>
            <p:nvPr/>
          </p:nvSpPr>
          <p:spPr bwMode="auto">
            <a:xfrm>
              <a:off x="1703134" y="3803387"/>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01" name="Oval 1945"/>
            <p:cNvSpPr>
              <a:spLocks noChangeArrowheads="1"/>
            </p:cNvSpPr>
            <p:nvPr/>
          </p:nvSpPr>
          <p:spPr bwMode="auto">
            <a:xfrm>
              <a:off x="1703132" y="3802002"/>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02" name="Oval 1946"/>
            <p:cNvSpPr>
              <a:spLocks noChangeArrowheads="1"/>
            </p:cNvSpPr>
            <p:nvPr/>
          </p:nvSpPr>
          <p:spPr bwMode="auto">
            <a:xfrm>
              <a:off x="1731148" y="3691052"/>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03" name="Oval 1947"/>
            <p:cNvSpPr>
              <a:spLocks noChangeArrowheads="1"/>
            </p:cNvSpPr>
            <p:nvPr/>
          </p:nvSpPr>
          <p:spPr bwMode="auto">
            <a:xfrm>
              <a:off x="1731148" y="3691053"/>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04" name="Oval 1948"/>
            <p:cNvSpPr>
              <a:spLocks noChangeArrowheads="1"/>
            </p:cNvSpPr>
            <p:nvPr/>
          </p:nvSpPr>
          <p:spPr bwMode="auto">
            <a:xfrm>
              <a:off x="1757763" y="3595361"/>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05" name="Oval 1949"/>
            <p:cNvSpPr>
              <a:spLocks noChangeArrowheads="1"/>
            </p:cNvSpPr>
            <p:nvPr/>
          </p:nvSpPr>
          <p:spPr bwMode="auto">
            <a:xfrm>
              <a:off x="1757765" y="3595360"/>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06" name="Oval 1950"/>
            <p:cNvSpPr>
              <a:spLocks noChangeArrowheads="1"/>
            </p:cNvSpPr>
            <p:nvPr/>
          </p:nvSpPr>
          <p:spPr bwMode="auto">
            <a:xfrm>
              <a:off x="1785779" y="3521857"/>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07" name="Oval 1951"/>
            <p:cNvSpPr>
              <a:spLocks noChangeArrowheads="1"/>
            </p:cNvSpPr>
            <p:nvPr/>
          </p:nvSpPr>
          <p:spPr bwMode="auto">
            <a:xfrm>
              <a:off x="1784375" y="3521849"/>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08" name="Oval 1952"/>
            <p:cNvSpPr>
              <a:spLocks noChangeArrowheads="1"/>
            </p:cNvSpPr>
            <p:nvPr/>
          </p:nvSpPr>
          <p:spPr bwMode="auto">
            <a:xfrm>
              <a:off x="1812391" y="3469147"/>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09" name="Oval 1953"/>
            <p:cNvSpPr>
              <a:spLocks noChangeArrowheads="1"/>
            </p:cNvSpPr>
            <p:nvPr/>
          </p:nvSpPr>
          <p:spPr bwMode="auto">
            <a:xfrm>
              <a:off x="1812390" y="3467767"/>
              <a:ext cx="39221"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10" name="Oval 1954"/>
            <p:cNvSpPr>
              <a:spLocks noChangeArrowheads="1"/>
            </p:cNvSpPr>
            <p:nvPr/>
          </p:nvSpPr>
          <p:spPr bwMode="auto">
            <a:xfrm>
              <a:off x="1840406" y="3433094"/>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11" name="Oval 1955"/>
            <p:cNvSpPr>
              <a:spLocks noChangeArrowheads="1"/>
            </p:cNvSpPr>
            <p:nvPr/>
          </p:nvSpPr>
          <p:spPr bwMode="auto">
            <a:xfrm>
              <a:off x="1840407" y="3433098"/>
              <a:ext cx="39221"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12" name="Oval 1956"/>
            <p:cNvSpPr>
              <a:spLocks noChangeArrowheads="1"/>
            </p:cNvSpPr>
            <p:nvPr/>
          </p:nvSpPr>
          <p:spPr bwMode="auto">
            <a:xfrm>
              <a:off x="1867023" y="3410907"/>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13" name="Oval 1957"/>
            <p:cNvSpPr>
              <a:spLocks noChangeArrowheads="1"/>
            </p:cNvSpPr>
            <p:nvPr/>
          </p:nvSpPr>
          <p:spPr bwMode="auto">
            <a:xfrm>
              <a:off x="1867024" y="3410923"/>
              <a:ext cx="39221"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14" name="Oval 1958"/>
            <p:cNvSpPr>
              <a:spLocks noChangeArrowheads="1"/>
            </p:cNvSpPr>
            <p:nvPr/>
          </p:nvSpPr>
          <p:spPr bwMode="auto">
            <a:xfrm>
              <a:off x="1895039" y="3398441"/>
              <a:ext cx="37820" cy="38833"/>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15" name="Oval 1959"/>
            <p:cNvSpPr>
              <a:spLocks noChangeArrowheads="1"/>
            </p:cNvSpPr>
            <p:nvPr/>
          </p:nvSpPr>
          <p:spPr bwMode="auto">
            <a:xfrm>
              <a:off x="1895036" y="3398448"/>
              <a:ext cx="37820"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16" name="Oval 1960"/>
            <p:cNvSpPr>
              <a:spLocks noChangeArrowheads="1"/>
            </p:cNvSpPr>
            <p:nvPr/>
          </p:nvSpPr>
          <p:spPr bwMode="auto">
            <a:xfrm>
              <a:off x="1923051" y="3392879"/>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17" name="Oval 1961"/>
            <p:cNvSpPr>
              <a:spLocks noChangeArrowheads="1"/>
            </p:cNvSpPr>
            <p:nvPr/>
          </p:nvSpPr>
          <p:spPr bwMode="auto">
            <a:xfrm>
              <a:off x="1923051" y="3392860"/>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18" name="Oval 1962"/>
            <p:cNvSpPr>
              <a:spLocks noChangeArrowheads="1"/>
            </p:cNvSpPr>
            <p:nvPr/>
          </p:nvSpPr>
          <p:spPr bwMode="auto">
            <a:xfrm>
              <a:off x="1951067" y="3388698"/>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19" name="Oval 1963"/>
            <p:cNvSpPr>
              <a:spLocks noChangeArrowheads="1"/>
            </p:cNvSpPr>
            <p:nvPr/>
          </p:nvSpPr>
          <p:spPr bwMode="auto">
            <a:xfrm>
              <a:off x="1951069" y="3388698"/>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20" name="Oval 1964"/>
            <p:cNvSpPr>
              <a:spLocks noChangeArrowheads="1"/>
            </p:cNvSpPr>
            <p:nvPr/>
          </p:nvSpPr>
          <p:spPr bwMode="auto">
            <a:xfrm>
              <a:off x="1977685" y="3387313"/>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21" name="Oval 1965"/>
            <p:cNvSpPr>
              <a:spLocks noChangeArrowheads="1"/>
            </p:cNvSpPr>
            <p:nvPr/>
          </p:nvSpPr>
          <p:spPr bwMode="auto">
            <a:xfrm>
              <a:off x="1977688" y="3387313"/>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22" name="Oval 1966"/>
            <p:cNvSpPr>
              <a:spLocks noChangeArrowheads="1"/>
            </p:cNvSpPr>
            <p:nvPr/>
          </p:nvSpPr>
          <p:spPr bwMode="auto">
            <a:xfrm>
              <a:off x="2005702" y="3387313"/>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23" name="Oval 1967"/>
            <p:cNvSpPr>
              <a:spLocks noChangeArrowheads="1"/>
            </p:cNvSpPr>
            <p:nvPr/>
          </p:nvSpPr>
          <p:spPr bwMode="auto">
            <a:xfrm>
              <a:off x="2005701" y="3387313"/>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24" name="Oval 1968"/>
            <p:cNvSpPr>
              <a:spLocks noChangeArrowheads="1"/>
            </p:cNvSpPr>
            <p:nvPr/>
          </p:nvSpPr>
          <p:spPr bwMode="auto">
            <a:xfrm>
              <a:off x="2032315" y="3388698"/>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25" name="Oval 1969"/>
            <p:cNvSpPr>
              <a:spLocks noChangeArrowheads="1"/>
            </p:cNvSpPr>
            <p:nvPr/>
          </p:nvSpPr>
          <p:spPr bwMode="auto">
            <a:xfrm>
              <a:off x="2032314" y="3388698"/>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26" name="Oval 1970"/>
            <p:cNvSpPr>
              <a:spLocks noChangeArrowheads="1"/>
            </p:cNvSpPr>
            <p:nvPr/>
          </p:nvSpPr>
          <p:spPr bwMode="auto">
            <a:xfrm>
              <a:off x="2058928" y="3388698"/>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27" name="Oval 1971"/>
            <p:cNvSpPr>
              <a:spLocks noChangeArrowheads="1"/>
            </p:cNvSpPr>
            <p:nvPr/>
          </p:nvSpPr>
          <p:spPr bwMode="auto">
            <a:xfrm>
              <a:off x="2058928" y="3388698"/>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28" name="Oval 1972"/>
            <p:cNvSpPr>
              <a:spLocks noChangeArrowheads="1"/>
            </p:cNvSpPr>
            <p:nvPr/>
          </p:nvSpPr>
          <p:spPr bwMode="auto">
            <a:xfrm>
              <a:off x="2086945" y="3388698"/>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29" name="Oval 1973"/>
            <p:cNvSpPr>
              <a:spLocks noChangeArrowheads="1"/>
            </p:cNvSpPr>
            <p:nvPr/>
          </p:nvSpPr>
          <p:spPr bwMode="auto">
            <a:xfrm>
              <a:off x="2086947" y="3388698"/>
              <a:ext cx="39221"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30" name="Oval 1974"/>
            <p:cNvSpPr>
              <a:spLocks noChangeArrowheads="1"/>
            </p:cNvSpPr>
            <p:nvPr/>
          </p:nvSpPr>
          <p:spPr bwMode="auto">
            <a:xfrm>
              <a:off x="2114961" y="3388698"/>
              <a:ext cx="39221"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31" name="Oval 1975"/>
            <p:cNvSpPr>
              <a:spLocks noChangeArrowheads="1"/>
            </p:cNvSpPr>
            <p:nvPr/>
          </p:nvSpPr>
          <p:spPr bwMode="auto">
            <a:xfrm>
              <a:off x="2114959" y="3388698"/>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32" name="Oval 1976"/>
            <p:cNvSpPr>
              <a:spLocks noChangeArrowheads="1"/>
            </p:cNvSpPr>
            <p:nvPr/>
          </p:nvSpPr>
          <p:spPr bwMode="auto">
            <a:xfrm>
              <a:off x="2142973" y="3388698"/>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33" name="Oval 1977"/>
            <p:cNvSpPr>
              <a:spLocks noChangeArrowheads="1"/>
            </p:cNvSpPr>
            <p:nvPr/>
          </p:nvSpPr>
          <p:spPr bwMode="auto">
            <a:xfrm>
              <a:off x="2142973" y="3388698"/>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34" name="Oval 1978"/>
            <p:cNvSpPr>
              <a:spLocks noChangeArrowheads="1"/>
            </p:cNvSpPr>
            <p:nvPr/>
          </p:nvSpPr>
          <p:spPr bwMode="auto">
            <a:xfrm>
              <a:off x="2169588" y="3388698"/>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35" name="Oval 1979"/>
            <p:cNvSpPr>
              <a:spLocks noChangeArrowheads="1"/>
            </p:cNvSpPr>
            <p:nvPr/>
          </p:nvSpPr>
          <p:spPr bwMode="auto">
            <a:xfrm>
              <a:off x="2169588" y="3388698"/>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36" name="Oval 1980"/>
            <p:cNvSpPr>
              <a:spLocks noChangeArrowheads="1"/>
            </p:cNvSpPr>
            <p:nvPr/>
          </p:nvSpPr>
          <p:spPr bwMode="auto">
            <a:xfrm>
              <a:off x="2197605" y="3388698"/>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37" name="Oval 1981"/>
            <p:cNvSpPr>
              <a:spLocks noChangeArrowheads="1"/>
            </p:cNvSpPr>
            <p:nvPr/>
          </p:nvSpPr>
          <p:spPr bwMode="auto">
            <a:xfrm>
              <a:off x="2197607" y="3388698"/>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38" name="Oval 1982"/>
            <p:cNvSpPr>
              <a:spLocks noChangeArrowheads="1"/>
            </p:cNvSpPr>
            <p:nvPr/>
          </p:nvSpPr>
          <p:spPr bwMode="auto">
            <a:xfrm>
              <a:off x="2225621" y="3390087"/>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39" name="Oval 1983"/>
            <p:cNvSpPr>
              <a:spLocks noChangeArrowheads="1"/>
            </p:cNvSpPr>
            <p:nvPr/>
          </p:nvSpPr>
          <p:spPr bwMode="auto">
            <a:xfrm>
              <a:off x="2225619" y="3390087"/>
              <a:ext cx="37820" cy="38832"/>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40" name="Oval 1984"/>
            <p:cNvSpPr>
              <a:spLocks noChangeArrowheads="1"/>
            </p:cNvSpPr>
            <p:nvPr/>
          </p:nvSpPr>
          <p:spPr bwMode="auto">
            <a:xfrm>
              <a:off x="2252233" y="3390087"/>
              <a:ext cx="37820" cy="38832"/>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41" name="Oval 1985"/>
            <p:cNvSpPr>
              <a:spLocks noChangeArrowheads="1"/>
            </p:cNvSpPr>
            <p:nvPr/>
          </p:nvSpPr>
          <p:spPr bwMode="auto">
            <a:xfrm>
              <a:off x="2252232" y="3390114"/>
              <a:ext cx="37820"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42" name="Oval 1986"/>
            <p:cNvSpPr>
              <a:spLocks noChangeArrowheads="1"/>
            </p:cNvSpPr>
            <p:nvPr/>
          </p:nvSpPr>
          <p:spPr bwMode="auto">
            <a:xfrm>
              <a:off x="2278846" y="3388725"/>
              <a:ext cx="39221" cy="38833"/>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43" name="Oval 1987"/>
            <p:cNvSpPr>
              <a:spLocks noChangeArrowheads="1"/>
            </p:cNvSpPr>
            <p:nvPr/>
          </p:nvSpPr>
          <p:spPr bwMode="auto">
            <a:xfrm>
              <a:off x="2278846" y="3388725"/>
              <a:ext cx="39221"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44" name="Oval 1988"/>
            <p:cNvSpPr>
              <a:spLocks noChangeArrowheads="1"/>
            </p:cNvSpPr>
            <p:nvPr/>
          </p:nvSpPr>
          <p:spPr bwMode="auto">
            <a:xfrm>
              <a:off x="2306863" y="3388725"/>
              <a:ext cx="39221" cy="38833"/>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45" name="Oval 1989"/>
            <p:cNvSpPr>
              <a:spLocks noChangeArrowheads="1"/>
            </p:cNvSpPr>
            <p:nvPr/>
          </p:nvSpPr>
          <p:spPr bwMode="auto">
            <a:xfrm>
              <a:off x="2306865" y="3388725"/>
              <a:ext cx="39221"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46" name="Oval 1990"/>
            <p:cNvSpPr>
              <a:spLocks noChangeArrowheads="1"/>
            </p:cNvSpPr>
            <p:nvPr/>
          </p:nvSpPr>
          <p:spPr bwMode="auto">
            <a:xfrm>
              <a:off x="2334884" y="3388725"/>
              <a:ext cx="39221" cy="38833"/>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47" name="Oval 1991"/>
            <p:cNvSpPr>
              <a:spLocks noChangeArrowheads="1"/>
            </p:cNvSpPr>
            <p:nvPr/>
          </p:nvSpPr>
          <p:spPr bwMode="auto">
            <a:xfrm>
              <a:off x="2334886" y="3388725"/>
              <a:ext cx="39221"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48" name="Oval 1992"/>
            <p:cNvSpPr>
              <a:spLocks noChangeArrowheads="1"/>
            </p:cNvSpPr>
            <p:nvPr/>
          </p:nvSpPr>
          <p:spPr bwMode="auto">
            <a:xfrm>
              <a:off x="2361503" y="3388725"/>
              <a:ext cx="39221" cy="38833"/>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49" name="Oval 1993"/>
            <p:cNvSpPr>
              <a:spLocks noChangeArrowheads="1"/>
            </p:cNvSpPr>
            <p:nvPr/>
          </p:nvSpPr>
          <p:spPr bwMode="auto">
            <a:xfrm>
              <a:off x="2361505" y="3388735"/>
              <a:ext cx="39221" cy="38833"/>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50" name="Oval 1994"/>
            <p:cNvSpPr>
              <a:spLocks noChangeArrowheads="1"/>
            </p:cNvSpPr>
            <p:nvPr/>
          </p:nvSpPr>
          <p:spPr bwMode="auto">
            <a:xfrm>
              <a:off x="2389516"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51" name="Oval 1995"/>
            <p:cNvSpPr>
              <a:spLocks noChangeArrowheads="1"/>
            </p:cNvSpPr>
            <p:nvPr/>
          </p:nvSpPr>
          <p:spPr bwMode="auto">
            <a:xfrm>
              <a:off x="2389521"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52" name="Oval 1996"/>
            <p:cNvSpPr>
              <a:spLocks noChangeArrowheads="1"/>
            </p:cNvSpPr>
            <p:nvPr/>
          </p:nvSpPr>
          <p:spPr bwMode="auto">
            <a:xfrm>
              <a:off x="2417536"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53" name="Oval 1997"/>
            <p:cNvSpPr>
              <a:spLocks noChangeArrowheads="1"/>
            </p:cNvSpPr>
            <p:nvPr/>
          </p:nvSpPr>
          <p:spPr bwMode="auto">
            <a:xfrm>
              <a:off x="2417534"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54" name="Oval 1998"/>
            <p:cNvSpPr>
              <a:spLocks noChangeArrowheads="1"/>
            </p:cNvSpPr>
            <p:nvPr/>
          </p:nvSpPr>
          <p:spPr bwMode="auto">
            <a:xfrm>
              <a:off x="2444149"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55" name="Oval 1999"/>
            <p:cNvSpPr>
              <a:spLocks noChangeArrowheads="1"/>
            </p:cNvSpPr>
            <p:nvPr/>
          </p:nvSpPr>
          <p:spPr bwMode="auto">
            <a:xfrm>
              <a:off x="2444147"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56" name="Oval 2000"/>
            <p:cNvSpPr>
              <a:spLocks noChangeArrowheads="1"/>
            </p:cNvSpPr>
            <p:nvPr/>
          </p:nvSpPr>
          <p:spPr bwMode="auto">
            <a:xfrm>
              <a:off x="2472163"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57" name="Oval 2001"/>
            <p:cNvSpPr>
              <a:spLocks noChangeArrowheads="1"/>
            </p:cNvSpPr>
            <p:nvPr/>
          </p:nvSpPr>
          <p:spPr bwMode="auto">
            <a:xfrm>
              <a:off x="2472164"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58" name="Oval 2002"/>
            <p:cNvSpPr>
              <a:spLocks noChangeArrowheads="1"/>
            </p:cNvSpPr>
            <p:nvPr/>
          </p:nvSpPr>
          <p:spPr bwMode="auto">
            <a:xfrm>
              <a:off x="2498772"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59" name="Oval 2003"/>
            <p:cNvSpPr>
              <a:spLocks noChangeArrowheads="1"/>
            </p:cNvSpPr>
            <p:nvPr/>
          </p:nvSpPr>
          <p:spPr bwMode="auto">
            <a:xfrm>
              <a:off x="2498777"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60" name="Oval 2004"/>
            <p:cNvSpPr>
              <a:spLocks noChangeArrowheads="1"/>
            </p:cNvSpPr>
            <p:nvPr/>
          </p:nvSpPr>
          <p:spPr bwMode="auto">
            <a:xfrm>
              <a:off x="2526791"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61" name="Oval 2005"/>
            <p:cNvSpPr>
              <a:spLocks noChangeArrowheads="1"/>
            </p:cNvSpPr>
            <p:nvPr/>
          </p:nvSpPr>
          <p:spPr bwMode="auto">
            <a:xfrm>
              <a:off x="2526788"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62" name="Oval 2006"/>
            <p:cNvSpPr>
              <a:spLocks noChangeArrowheads="1"/>
            </p:cNvSpPr>
            <p:nvPr/>
          </p:nvSpPr>
          <p:spPr bwMode="auto">
            <a:xfrm>
              <a:off x="2553403"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63" name="Oval 2007"/>
            <p:cNvSpPr>
              <a:spLocks noChangeArrowheads="1"/>
            </p:cNvSpPr>
            <p:nvPr/>
          </p:nvSpPr>
          <p:spPr bwMode="auto">
            <a:xfrm>
              <a:off x="2553402"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64" name="Oval 2008"/>
            <p:cNvSpPr>
              <a:spLocks noChangeArrowheads="1"/>
            </p:cNvSpPr>
            <p:nvPr/>
          </p:nvSpPr>
          <p:spPr bwMode="auto">
            <a:xfrm>
              <a:off x="2581417"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65" name="Oval 2009"/>
            <p:cNvSpPr>
              <a:spLocks noChangeArrowheads="1"/>
            </p:cNvSpPr>
            <p:nvPr/>
          </p:nvSpPr>
          <p:spPr bwMode="auto">
            <a:xfrm>
              <a:off x="2581411"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66" name="Oval 2010"/>
            <p:cNvSpPr>
              <a:spLocks noChangeArrowheads="1"/>
            </p:cNvSpPr>
            <p:nvPr/>
          </p:nvSpPr>
          <p:spPr bwMode="auto">
            <a:xfrm>
              <a:off x="2609426"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67" name="Oval 2011"/>
            <p:cNvSpPr>
              <a:spLocks noChangeArrowheads="1"/>
            </p:cNvSpPr>
            <p:nvPr/>
          </p:nvSpPr>
          <p:spPr bwMode="auto">
            <a:xfrm>
              <a:off x="2609425"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68" name="Oval 2012"/>
            <p:cNvSpPr>
              <a:spLocks noChangeArrowheads="1"/>
            </p:cNvSpPr>
            <p:nvPr/>
          </p:nvSpPr>
          <p:spPr bwMode="auto">
            <a:xfrm>
              <a:off x="2636039"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69" name="Oval 2013"/>
            <p:cNvSpPr>
              <a:spLocks noChangeArrowheads="1"/>
            </p:cNvSpPr>
            <p:nvPr/>
          </p:nvSpPr>
          <p:spPr bwMode="auto">
            <a:xfrm>
              <a:off x="2636032"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70" name="Oval 2014"/>
            <p:cNvSpPr>
              <a:spLocks noChangeArrowheads="1"/>
            </p:cNvSpPr>
            <p:nvPr/>
          </p:nvSpPr>
          <p:spPr bwMode="auto">
            <a:xfrm>
              <a:off x="2664047"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71" name="Oval 2015"/>
            <p:cNvSpPr>
              <a:spLocks noChangeArrowheads="1"/>
            </p:cNvSpPr>
            <p:nvPr/>
          </p:nvSpPr>
          <p:spPr bwMode="auto">
            <a:xfrm>
              <a:off x="2664047"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72" name="Oval 2016"/>
            <p:cNvSpPr>
              <a:spLocks noChangeArrowheads="1"/>
            </p:cNvSpPr>
            <p:nvPr/>
          </p:nvSpPr>
          <p:spPr bwMode="auto">
            <a:xfrm>
              <a:off x="2692057"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73" name="Oval 2017"/>
            <p:cNvSpPr>
              <a:spLocks noChangeArrowheads="1"/>
            </p:cNvSpPr>
            <p:nvPr/>
          </p:nvSpPr>
          <p:spPr bwMode="auto">
            <a:xfrm>
              <a:off x="2692062"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74" name="Oval 2018"/>
            <p:cNvSpPr>
              <a:spLocks noChangeArrowheads="1"/>
            </p:cNvSpPr>
            <p:nvPr/>
          </p:nvSpPr>
          <p:spPr bwMode="auto">
            <a:xfrm>
              <a:off x="2720076"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75" name="Oval 2019"/>
            <p:cNvSpPr>
              <a:spLocks noChangeArrowheads="1"/>
            </p:cNvSpPr>
            <p:nvPr/>
          </p:nvSpPr>
          <p:spPr bwMode="auto">
            <a:xfrm>
              <a:off x="2718672"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76" name="Oval 2020"/>
            <p:cNvSpPr>
              <a:spLocks noChangeArrowheads="1"/>
            </p:cNvSpPr>
            <p:nvPr/>
          </p:nvSpPr>
          <p:spPr bwMode="auto">
            <a:xfrm>
              <a:off x="2746680"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77" name="Oval 2021"/>
            <p:cNvSpPr>
              <a:spLocks noChangeArrowheads="1"/>
            </p:cNvSpPr>
            <p:nvPr/>
          </p:nvSpPr>
          <p:spPr bwMode="auto">
            <a:xfrm>
              <a:off x="2746685"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78" name="Oval 2022"/>
            <p:cNvSpPr>
              <a:spLocks noChangeArrowheads="1"/>
            </p:cNvSpPr>
            <p:nvPr/>
          </p:nvSpPr>
          <p:spPr bwMode="auto">
            <a:xfrm>
              <a:off x="2773295"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79" name="Oval 2023"/>
            <p:cNvSpPr>
              <a:spLocks noChangeArrowheads="1"/>
            </p:cNvSpPr>
            <p:nvPr/>
          </p:nvSpPr>
          <p:spPr bwMode="auto">
            <a:xfrm>
              <a:off x="2773301"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80" name="Oval 2024"/>
            <p:cNvSpPr>
              <a:spLocks noChangeArrowheads="1"/>
            </p:cNvSpPr>
            <p:nvPr/>
          </p:nvSpPr>
          <p:spPr bwMode="auto">
            <a:xfrm>
              <a:off x="2801316"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81" name="Oval 2025"/>
            <p:cNvSpPr>
              <a:spLocks noChangeArrowheads="1"/>
            </p:cNvSpPr>
            <p:nvPr/>
          </p:nvSpPr>
          <p:spPr bwMode="auto">
            <a:xfrm>
              <a:off x="2801306"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82" name="Oval 2026"/>
            <p:cNvSpPr>
              <a:spLocks noChangeArrowheads="1"/>
            </p:cNvSpPr>
            <p:nvPr/>
          </p:nvSpPr>
          <p:spPr bwMode="auto">
            <a:xfrm>
              <a:off x="2827918"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83" name="Oval 2027"/>
            <p:cNvSpPr>
              <a:spLocks noChangeArrowheads="1"/>
            </p:cNvSpPr>
            <p:nvPr/>
          </p:nvSpPr>
          <p:spPr bwMode="auto">
            <a:xfrm>
              <a:off x="2827925" y="3388735"/>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84" name="Oval 2028"/>
            <p:cNvSpPr>
              <a:spLocks noChangeArrowheads="1"/>
            </p:cNvSpPr>
            <p:nvPr/>
          </p:nvSpPr>
          <p:spPr bwMode="auto">
            <a:xfrm>
              <a:off x="2855945" y="3388735"/>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85" name="Oval 2029"/>
            <p:cNvSpPr>
              <a:spLocks noChangeArrowheads="1"/>
            </p:cNvSpPr>
            <p:nvPr/>
          </p:nvSpPr>
          <p:spPr bwMode="auto">
            <a:xfrm>
              <a:off x="2855954"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86" name="Oval 2030"/>
            <p:cNvSpPr>
              <a:spLocks noChangeArrowheads="1"/>
            </p:cNvSpPr>
            <p:nvPr/>
          </p:nvSpPr>
          <p:spPr bwMode="auto">
            <a:xfrm>
              <a:off x="2883968"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87" name="Oval 2031"/>
            <p:cNvSpPr>
              <a:spLocks noChangeArrowheads="1"/>
            </p:cNvSpPr>
            <p:nvPr/>
          </p:nvSpPr>
          <p:spPr bwMode="auto">
            <a:xfrm>
              <a:off x="2883959"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88" name="Oval 2032"/>
            <p:cNvSpPr>
              <a:spLocks noChangeArrowheads="1"/>
            </p:cNvSpPr>
            <p:nvPr/>
          </p:nvSpPr>
          <p:spPr bwMode="auto">
            <a:xfrm>
              <a:off x="2911974"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89" name="Oval 2034"/>
            <p:cNvSpPr>
              <a:spLocks noChangeArrowheads="1"/>
            </p:cNvSpPr>
            <p:nvPr/>
          </p:nvSpPr>
          <p:spPr bwMode="auto">
            <a:xfrm>
              <a:off x="2911974"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90" name="Oval 2035"/>
            <p:cNvSpPr>
              <a:spLocks noChangeArrowheads="1"/>
            </p:cNvSpPr>
            <p:nvPr/>
          </p:nvSpPr>
          <p:spPr bwMode="auto">
            <a:xfrm>
              <a:off x="2938588"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91" name="Oval 2036"/>
            <p:cNvSpPr>
              <a:spLocks noChangeArrowheads="1"/>
            </p:cNvSpPr>
            <p:nvPr/>
          </p:nvSpPr>
          <p:spPr bwMode="auto">
            <a:xfrm>
              <a:off x="2938582" y="338873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92" name="Oval 2037"/>
            <p:cNvSpPr>
              <a:spLocks noChangeArrowheads="1"/>
            </p:cNvSpPr>
            <p:nvPr/>
          </p:nvSpPr>
          <p:spPr bwMode="auto">
            <a:xfrm>
              <a:off x="2966597" y="3388735"/>
              <a:ext cx="37820"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93" name="Oval 2038"/>
            <p:cNvSpPr>
              <a:spLocks noChangeArrowheads="1"/>
            </p:cNvSpPr>
            <p:nvPr/>
          </p:nvSpPr>
          <p:spPr bwMode="auto">
            <a:xfrm>
              <a:off x="2966591" y="3388745"/>
              <a:ext cx="37820"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94" name="Oval 2039"/>
            <p:cNvSpPr>
              <a:spLocks noChangeArrowheads="1"/>
            </p:cNvSpPr>
            <p:nvPr/>
          </p:nvSpPr>
          <p:spPr bwMode="auto">
            <a:xfrm>
              <a:off x="2993198" y="3387357"/>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95" name="Oval 2040"/>
            <p:cNvSpPr>
              <a:spLocks noChangeArrowheads="1"/>
            </p:cNvSpPr>
            <p:nvPr/>
          </p:nvSpPr>
          <p:spPr bwMode="auto">
            <a:xfrm>
              <a:off x="2993212" y="3387357"/>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96" name="Oval 2041"/>
            <p:cNvSpPr>
              <a:spLocks noChangeArrowheads="1"/>
            </p:cNvSpPr>
            <p:nvPr/>
          </p:nvSpPr>
          <p:spPr bwMode="auto">
            <a:xfrm>
              <a:off x="3019826" y="3387357"/>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97" name="Oval 2042"/>
            <p:cNvSpPr>
              <a:spLocks noChangeArrowheads="1"/>
            </p:cNvSpPr>
            <p:nvPr/>
          </p:nvSpPr>
          <p:spPr bwMode="auto">
            <a:xfrm>
              <a:off x="3019807" y="3387357"/>
              <a:ext cx="39221" cy="37446"/>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298" name="Oval 2043"/>
            <p:cNvSpPr>
              <a:spLocks noChangeArrowheads="1"/>
            </p:cNvSpPr>
            <p:nvPr/>
          </p:nvSpPr>
          <p:spPr bwMode="auto">
            <a:xfrm>
              <a:off x="3047838" y="3387357"/>
              <a:ext cx="39221" cy="37446"/>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299" name="Oval 2044"/>
            <p:cNvSpPr>
              <a:spLocks noChangeArrowheads="1"/>
            </p:cNvSpPr>
            <p:nvPr/>
          </p:nvSpPr>
          <p:spPr bwMode="auto">
            <a:xfrm>
              <a:off x="3047877" y="3387388"/>
              <a:ext cx="39221" cy="37447"/>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00" name="Oval 2045"/>
            <p:cNvSpPr>
              <a:spLocks noChangeArrowheads="1"/>
            </p:cNvSpPr>
            <p:nvPr/>
          </p:nvSpPr>
          <p:spPr bwMode="auto">
            <a:xfrm>
              <a:off x="3075891" y="3385994"/>
              <a:ext cx="39221" cy="37447"/>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301" name="Oval 2046"/>
            <p:cNvSpPr>
              <a:spLocks noChangeArrowheads="1"/>
            </p:cNvSpPr>
            <p:nvPr/>
          </p:nvSpPr>
          <p:spPr bwMode="auto">
            <a:xfrm>
              <a:off x="3075845" y="3386023"/>
              <a:ext cx="39221" cy="37447"/>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302" name="Oval 2047"/>
            <p:cNvSpPr>
              <a:spLocks noChangeArrowheads="1"/>
            </p:cNvSpPr>
            <p:nvPr/>
          </p:nvSpPr>
          <p:spPr bwMode="auto">
            <a:xfrm>
              <a:off x="3103860" y="3386015"/>
              <a:ext cx="37820" cy="37447"/>
            </a:xfrm>
            <a:prstGeom prst="ellipse">
              <a:avLst/>
            </a:prstGeom>
            <a:solidFill>
              <a:srgbClr val="FFFFFF"/>
            </a:solidFill>
            <a:ln w="0">
              <a:solidFill>
                <a:schemeClr val="tx1"/>
              </a:solidFill>
              <a:prstDash val="solid"/>
              <a:round/>
              <a:headEnd/>
              <a:tailEnd/>
            </a:ln>
          </p:spPr>
          <p:txBody>
            <a:bodyPr vert="horz" wrap="square" lIns="91440" tIns="45721" rIns="91440" bIns="45721" numCol="1" anchor="t" anchorCtr="0" compatLnSpc="1">
              <a:prstTxWarp prst="textNoShape">
                <a:avLst/>
              </a:prstTxWarp>
            </a:bodyPr>
            <a:lstStyle/>
            <a:p>
              <a:endParaRPr lang="en-GB" sz="1801"/>
            </a:p>
          </p:txBody>
        </p:sp>
        <p:sp>
          <p:nvSpPr>
            <p:cNvPr id="5303" name="Oval 2048"/>
            <p:cNvSpPr>
              <a:spLocks noChangeArrowheads="1"/>
            </p:cNvSpPr>
            <p:nvPr/>
          </p:nvSpPr>
          <p:spPr bwMode="auto">
            <a:xfrm>
              <a:off x="3103770" y="3386021"/>
              <a:ext cx="37820" cy="37447"/>
            </a:xfrm>
            <a:prstGeom prst="ellipse">
              <a:avLst/>
            </a:pr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a:p>
          </p:txBody>
        </p:sp>
        <p:sp>
          <p:nvSpPr>
            <p:cNvPr id="5724" name="Rectangle 1783"/>
            <p:cNvSpPr>
              <a:spLocks noChangeArrowheads="1"/>
            </p:cNvSpPr>
            <p:nvPr/>
          </p:nvSpPr>
          <p:spPr bwMode="auto">
            <a:xfrm>
              <a:off x="1980802" y="4645003"/>
              <a:ext cx="4728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22"/>
              <a:r>
                <a:rPr lang="en-US" altLang="en-US" sz="800" b="1" dirty="0">
                  <a:solidFill>
                    <a:srgbClr val="000000"/>
                  </a:solidFill>
                </a:rPr>
                <a:t>TTP (min)</a:t>
              </a:r>
              <a:endParaRPr lang="en-US" altLang="en-US" sz="800" dirty="0"/>
            </a:p>
          </p:txBody>
        </p:sp>
      </p:grpSp>
      <p:cxnSp>
        <p:nvCxnSpPr>
          <p:cNvPr id="6325" name="Straight Connector 6324"/>
          <p:cNvCxnSpPr/>
          <p:nvPr/>
        </p:nvCxnSpPr>
        <p:spPr>
          <a:xfrm flipV="1">
            <a:off x="1265519" y="2169684"/>
            <a:ext cx="2326783" cy="8626"/>
          </a:xfrm>
          <a:prstGeom prst="line">
            <a:avLst/>
          </a:pr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326" name="Straight Connector 6325"/>
          <p:cNvCxnSpPr/>
          <p:nvPr/>
        </p:nvCxnSpPr>
        <p:spPr>
          <a:xfrm flipV="1">
            <a:off x="1273495" y="4097109"/>
            <a:ext cx="2326783" cy="8626"/>
          </a:xfrm>
          <a:prstGeom prst="line">
            <a:avLst/>
          </a:pr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593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 name="Rectangle 888"/>
          <p:cNvSpPr/>
          <p:nvPr/>
        </p:nvSpPr>
        <p:spPr>
          <a:xfrm>
            <a:off x="870517" y="4938295"/>
            <a:ext cx="3763776" cy="1785104"/>
          </a:xfrm>
          <a:prstGeom prst="rect">
            <a:avLst/>
          </a:prstGeom>
        </p:spPr>
        <p:txBody>
          <a:bodyPr wrap="square">
            <a:spAutoFit/>
          </a:bodyPr>
          <a:lstStyle/>
          <a:p>
            <a:r>
              <a:rPr lang="en-GB" sz="1000" b="1" dirty="0" smtClean="0">
                <a:latin typeface="Arial" panose="020B0604020202020204" pitchFamily="34" charset="0"/>
                <a:cs typeface="Arial" panose="020B0604020202020204" pitchFamily="34" charset="0"/>
              </a:rPr>
              <a:t>Supplementary Figure 4. Plasma derived </a:t>
            </a:r>
            <a:r>
              <a:rPr lang="en-GB" sz="1000" b="1" dirty="0" err="1" smtClean="0">
                <a:latin typeface="Arial" panose="020B0604020202020204" pitchFamily="34" charset="0"/>
                <a:cs typeface="Arial" panose="020B0604020202020204" pitchFamily="34" charset="0"/>
              </a:rPr>
              <a:t>cfDNA</a:t>
            </a:r>
            <a:r>
              <a:rPr lang="en-GB" sz="1000" b="1" dirty="0" smtClean="0">
                <a:latin typeface="Arial" panose="020B0604020202020204" pitchFamily="34" charset="0"/>
                <a:cs typeface="Arial" panose="020B0604020202020204" pitchFamily="34" charset="0"/>
              </a:rPr>
              <a:t> sample preparation</a:t>
            </a:r>
            <a:r>
              <a:rPr lang="en-GB" sz="1000" b="1" dirty="0">
                <a:latin typeface="Arial" panose="020B0604020202020204" pitchFamily="34" charset="0"/>
                <a:cs typeface="Arial" panose="020B0604020202020204" pitchFamily="34" charset="0"/>
              </a:rPr>
              <a:t>. </a:t>
            </a:r>
            <a:r>
              <a:rPr lang="en-GB" sz="1000" b="1" dirty="0" smtClean="0">
                <a:latin typeface="Arial" panose="020B0604020202020204" pitchFamily="34" charset="0"/>
                <a:cs typeface="Arial" panose="020B0604020202020204" pitchFamily="34" charset="0"/>
              </a:rPr>
              <a:t>(A+B)</a:t>
            </a:r>
            <a:r>
              <a:rPr lang="en-GB" sz="1000" dirty="0" smtClean="0">
                <a:latin typeface="Arial" panose="020B0604020202020204" pitchFamily="34" charset="0"/>
                <a:cs typeface="Arial" panose="020B0604020202020204" pitchFamily="34" charset="0"/>
              </a:rPr>
              <a:t> </a:t>
            </a:r>
            <a:r>
              <a:rPr lang="en-GB" sz="1000" dirty="0" err="1">
                <a:latin typeface="Arial" panose="020B0604020202020204" pitchFamily="34" charset="0"/>
                <a:cs typeface="Arial" panose="020B0604020202020204" pitchFamily="34" charset="0"/>
              </a:rPr>
              <a:t>cfDNA</a:t>
            </a:r>
            <a:r>
              <a:rPr lang="en-GB" sz="1000" dirty="0">
                <a:latin typeface="Arial" panose="020B0604020202020204" pitchFamily="34" charset="0"/>
                <a:cs typeface="Arial" panose="020B0604020202020204" pitchFamily="34" charset="0"/>
              </a:rPr>
              <a:t> </a:t>
            </a:r>
            <a:r>
              <a:rPr lang="en-GB" sz="1000" dirty="0" err="1">
                <a:latin typeface="Arial" panose="020B0604020202020204" pitchFamily="34" charset="0"/>
                <a:cs typeface="Arial" panose="020B0604020202020204" pitchFamily="34" charset="0"/>
              </a:rPr>
              <a:t>ScreenTape</a:t>
            </a:r>
            <a:r>
              <a:rPr lang="en-GB" sz="1000" dirty="0">
                <a:latin typeface="Arial" panose="020B0604020202020204" pitchFamily="34" charset="0"/>
                <a:cs typeface="Arial" panose="020B0604020202020204" pitchFamily="34" charset="0"/>
              </a:rPr>
              <a:t> profiles demonstrating the size profiles of the patient derived </a:t>
            </a:r>
            <a:r>
              <a:rPr lang="en-GB" sz="1000" dirty="0" err="1">
                <a:latin typeface="Arial" panose="020B0604020202020204" pitchFamily="34" charset="0"/>
                <a:cs typeface="Arial" panose="020B0604020202020204" pitchFamily="34" charset="0"/>
              </a:rPr>
              <a:t>cfDNA</a:t>
            </a:r>
            <a:r>
              <a:rPr lang="en-GB" sz="1000" dirty="0">
                <a:latin typeface="Arial" panose="020B0604020202020204" pitchFamily="34" charset="0"/>
                <a:cs typeface="Arial" panose="020B0604020202020204" pitchFamily="34" charset="0"/>
              </a:rPr>
              <a:t>. </a:t>
            </a:r>
            <a:r>
              <a:rPr lang="en-GB" sz="1000" b="1" dirty="0" smtClean="0">
                <a:latin typeface="Arial" panose="020B0604020202020204" pitchFamily="34" charset="0"/>
                <a:cs typeface="Arial" panose="020B0604020202020204" pitchFamily="34" charset="0"/>
              </a:rPr>
              <a:t>(C) </a:t>
            </a:r>
            <a:r>
              <a:rPr lang="en-GB" sz="1000" i="1" dirty="0" smtClean="0">
                <a:latin typeface="Arial" panose="020B0604020202020204" pitchFamily="34" charset="0"/>
                <a:cs typeface="Arial" panose="020B0604020202020204" pitchFamily="34" charset="0"/>
              </a:rPr>
              <a:t>ESR1</a:t>
            </a:r>
            <a:r>
              <a:rPr lang="en-GB" sz="1000" dirty="0" smtClean="0">
                <a:latin typeface="Arial" panose="020B0604020202020204" pitchFamily="34" charset="0"/>
                <a:cs typeface="Arial" panose="020B0604020202020204" pitchFamily="34" charset="0"/>
              </a:rPr>
              <a:t> E380Q negative and positive plasma extracted </a:t>
            </a:r>
            <a:r>
              <a:rPr lang="en-GB" sz="1000" dirty="0" err="1" smtClean="0">
                <a:latin typeface="Arial" panose="020B0604020202020204" pitchFamily="34" charset="0"/>
                <a:cs typeface="Arial" panose="020B0604020202020204" pitchFamily="34" charset="0"/>
              </a:rPr>
              <a:t>cfDNA</a:t>
            </a:r>
            <a:r>
              <a:rPr lang="en-GB" sz="1000" dirty="0" smtClean="0">
                <a:latin typeface="Arial" panose="020B0604020202020204" pitchFamily="34" charset="0"/>
                <a:cs typeface="Arial" panose="020B0604020202020204" pitchFamily="34" charset="0"/>
              </a:rPr>
              <a:t> samples (A) </a:t>
            </a:r>
            <a:r>
              <a:rPr lang="en-GB" sz="1000" dirty="0" err="1" smtClean="0">
                <a:latin typeface="Arial" panose="020B0604020202020204" pitchFamily="34" charset="0"/>
                <a:cs typeface="Arial" panose="020B0604020202020204" pitchFamily="34" charset="0"/>
              </a:rPr>
              <a:t>ddPCR</a:t>
            </a:r>
            <a:r>
              <a:rPr lang="en-GB" sz="1000" dirty="0" smtClean="0">
                <a:latin typeface="Arial" panose="020B0604020202020204" pitchFamily="34" charset="0"/>
                <a:cs typeface="Arial" panose="020B0604020202020204" pitchFamily="34" charset="0"/>
              </a:rPr>
              <a:t> confirmed </a:t>
            </a:r>
            <a:r>
              <a:rPr lang="en-GB" sz="1000" i="1" dirty="0" smtClean="0">
                <a:latin typeface="Arial" panose="020B0604020202020204" pitchFamily="34" charset="0"/>
                <a:cs typeface="Arial" panose="020B0604020202020204" pitchFamily="34" charset="0"/>
              </a:rPr>
              <a:t>ESR1</a:t>
            </a:r>
            <a:r>
              <a:rPr lang="en-GB" sz="1000" dirty="0" smtClean="0">
                <a:latin typeface="Arial" panose="020B0604020202020204" pitchFamily="34" charset="0"/>
                <a:cs typeface="Arial" panose="020B0604020202020204" pitchFamily="34" charset="0"/>
              </a:rPr>
              <a:t> E380Q positive and negative patient plasma extracted </a:t>
            </a:r>
            <a:r>
              <a:rPr lang="en-GB" sz="1000" dirty="0" err="1" smtClean="0">
                <a:latin typeface="Arial" panose="020B0604020202020204" pitchFamily="34" charset="0"/>
                <a:cs typeface="Arial" panose="020B0604020202020204" pitchFamily="34" charset="0"/>
              </a:rPr>
              <a:t>cfDNA</a:t>
            </a:r>
            <a:r>
              <a:rPr lang="en-GB" sz="1000" dirty="0" smtClean="0">
                <a:latin typeface="Arial" panose="020B0604020202020204" pitchFamily="34" charset="0"/>
                <a:cs typeface="Arial" panose="020B0604020202020204" pitchFamily="34" charset="0"/>
              </a:rPr>
              <a:t> samples (10 ng).  Representative </a:t>
            </a:r>
            <a:r>
              <a:rPr lang="en-GB" sz="1000" dirty="0">
                <a:latin typeface="Arial" panose="020B0604020202020204" pitchFamily="34" charset="0"/>
                <a:cs typeface="Arial" panose="020B0604020202020204" pitchFamily="34" charset="0"/>
              </a:rPr>
              <a:t>one-dimensional (1D) amplitude plots </a:t>
            </a:r>
            <a:r>
              <a:rPr lang="en-GB" sz="1000" dirty="0" smtClean="0">
                <a:latin typeface="Arial" panose="020B0604020202020204" pitchFamily="34" charset="0"/>
                <a:cs typeface="Arial" panose="020B0604020202020204" pitchFamily="34" charset="0"/>
              </a:rPr>
              <a:t>show </a:t>
            </a:r>
            <a:r>
              <a:rPr lang="en-GB" sz="1000" dirty="0">
                <a:latin typeface="Arial" panose="020B0604020202020204" pitchFamily="34" charset="0"/>
                <a:cs typeface="Arial" panose="020B0604020202020204" pitchFamily="34" charset="0"/>
              </a:rPr>
              <a:t>the associated manual threshold gating (pink line) for FAM (mutant, blue) amplitudes in upper </a:t>
            </a:r>
            <a:r>
              <a:rPr lang="en-GB" sz="1000" dirty="0" smtClean="0">
                <a:latin typeface="Arial" panose="020B0604020202020204" pitchFamily="34" charset="0"/>
                <a:cs typeface="Arial" panose="020B0604020202020204" pitchFamily="34" charset="0"/>
              </a:rPr>
              <a:t>panel </a:t>
            </a:r>
            <a:r>
              <a:rPr lang="en-GB" sz="1000" dirty="0">
                <a:latin typeface="Arial" panose="020B0604020202020204" pitchFamily="34" charset="0"/>
                <a:cs typeface="Arial" panose="020B0604020202020204" pitchFamily="34" charset="0"/>
              </a:rPr>
              <a:t>and VIC (wild type, green) amplitudes in lower </a:t>
            </a:r>
            <a:r>
              <a:rPr lang="en-GB" sz="1000" dirty="0" smtClean="0">
                <a:latin typeface="Arial" panose="020B0604020202020204" pitchFamily="34" charset="0"/>
                <a:cs typeface="Arial" panose="020B0604020202020204" pitchFamily="34" charset="0"/>
              </a:rPr>
              <a:t>panel. </a:t>
            </a:r>
            <a:r>
              <a:rPr lang="en-GB" sz="1000" dirty="0">
                <a:latin typeface="Arial" panose="020B0604020202020204" pitchFamily="34" charset="0"/>
                <a:cs typeface="Arial" panose="020B0604020202020204" pitchFamily="34" charset="0"/>
              </a:rPr>
              <a:t>Black dots correspond to droplets without any dye fluorescence</a:t>
            </a:r>
            <a:r>
              <a:rPr lang="en-GB" sz="1000" dirty="0" smtClean="0">
                <a:latin typeface="Arial" panose="020B0604020202020204" pitchFamily="34" charset="0"/>
                <a:cs typeface="Arial" panose="020B0604020202020204" pitchFamily="34" charset="0"/>
              </a:rPr>
              <a:t>.</a:t>
            </a:r>
            <a:r>
              <a:rPr lang="en-GB" sz="1000" b="1" dirty="0">
                <a:latin typeface="Arial" panose="020B0604020202020204" pitchFamily="34" charset="0"/>
                <a:cs typeface="Arial" panose="020B0604020202020204" pitchFamily="34" charset="0"/>
              </a:rPr>
              <a:t> </a:t>
            </a:r>
            <a:endParaRPr lang="en-GB" sz="1000" dirty="0">
              <a:latin typeface="Arial" panose="020B0604020202020204" pitchFamily="34" charset="0"/>
              <a:cs typeface="Arial" panose="020B0604020202020204" pitchFamily="34" charset="0"/>
            </a:endParaRPr>
          </a:p>
        </p:txBody>
      </p:sp>
      <p:grpSp>
        <p:nvGrpSpPr>
          <p:cNvPr id="3" name="Group 2"/>
          <p:cNvGrpSpPr/>
          <p:nvPr/>
        </p:nvGrpSpPr>
        <p:grpSpPr>
          <a:xfrm>
            <a:off x="1092200" y="342713"/>
            <a:ext cx="2884595" cy="4544312"/>
            <a:chOff x="1092200" y="1184644"/>
            <a:chExt cx="2884595" cy="4544312"/>
          </a:xfrm>
        </p:grpSpPr>
        <p:grpSp>
          <p:nvGrpSpPr>
            <p:cNvPr id="22" name="Group 21"/>
            <p:cNvGrpSpPr/>
            <p:nvPr/>
          </p:nvGrpSpPr>
          <p:grpSpPr>
            <a:xfrm>
              <a:off x="1092200" y="1184644"/>
              <a:ext cx="2884595" cy="2193352"/>
              <a:chOff x="1092200" y="3597420"/>
              <a:chExt cx="2884595" cy="2193352"/>
            </a:xfrm>
          </p:grpSpPr>
          <p:sp>
            <p:nvSpPr>
              <p:cNvPr id="10" name="TextBox 9"/>
              <p:cNvSpPr txBox="1"/>
              <p:nvPr/>
            </p:nvSpPr>
            <p:spPr>
              <a:xfrm rot="16200000">
                <a:off x="881200" y="4108522"/>
                <a:ext cx="747320" cy="277255"/>
              </a:xfrm>
              <a:prstGeom prst="rect">
                <a:avLst/>
              </a:prstGeom>
              <a:noFill/>
            </p:spPr>
            <p:txBody>
              <a:bodyPr wrap="none" rtlCol="0">
                <a:spAutoFit/>
              </a:bodyPr>
              <a:lstStyle/>
              <a:p>
                <a:pPr algn="ctr"/>
                <a:r>
                  <a:rPr lang="en-GB" sz="601" b="1" dirty="0">
                    <a:latin typeface="Arial" panose="020B0604020202020204" pitchFamily="34" charset="0"/>
                    <a:cs typeface="Arial" panose="020B0604020202020204" pitchFamily="34" charset="0"/>
                  </a:rPr>
                  <a:t>Mutant </a:t>
                </a:r>
                <a:r>
                  <a:rPr lang="en-GB" sz="601" b="1" dirty="0" smtClean="0">
                    <a:latin typeface="Arial" panose="020B0604020202020204" pitchFamily="34" charset="0"/>
                    <a:cs typeface="Arial" panose="020B0604020202020204" pitchFamily="34" charset="0"/>
                  </a:rPr>
                  <a:t>channel</a:t>
                </a:r>
              </a:p>
              <a:p>
                <a:pPr algn="ctr"/>
                <a:r>
                  <a:rPr lang="en-GB" sz="601" b="1" dirty="0" smtClean="0">
                    <a:latin typeface="Arial" panose="020B0604020202020204" pitchFamily="34" charset="0"/>
                    <a:cs typeface="Arial" panose="020B0604020202020204" pitchFamily="34" charset="0"/>
                  </a:rPr>
                  <a:t>amplitude</a:t>
                </a:r>
                <a:endParaRPr lang="en-GB" sz="601" b="1" dirty="0">
                  <a:latin typeface="Arial" panose="020B0604020202020204" pitchFamily="34" charset="0"/>
                  <a:cs typeface="Arial" panose="020B0604020202020204" pitchFamily="34" charset="0"/>
                </a:endParaRPr>
              </a:p>
            </p:txBody>
          </p:sp>
          <p:sp>
            <p:nvSpPr>
              <p:cNvPr id="11" name="TextBox 10"/>
              <p:cNvSpPr txBox="1"/>
              <p:nvPr/>
            </p:nvSpPr>
            <p:spPr>
              <a:xfrm rot="16200000">
                <a:off x="937305" y="5065364"/>
                <a:ext cx="635110" cy="277255"/>
              </a:xfrm>
              <a:prstGeom prst="rect">
                <a:avLst/>
              </a:prstGeom>
              <a:noFill/>
            </p:spPr>
            <p:txBody>
              <a:bodyPr wrap="none" rtlCol="0">
                <a:spAutoFit/>
              </a:bodyPr>
              <a:lstStyle/>
              <a:p>
                <a:pPr algn="ctr"/>
                <a:r>
                  <a:rPr lang="en-GB" sz="601" b="1" dirty="0">
                    <a:latin typeface="Arial" panose="020B0604020202020204" pitchFamily="34" charset="0"/>
                    <a:cs typeface="Arial" panose="020B0604020202020204" pitchFamily="34" charset="0"/>
                  </a:rPr>
                  <a:t>WT channel </a:t>
                </a:r>
              </a:p>
              <a:p>
                <a:pPr algn="ctr"/>
                <a:r>
                  <a:rPr lang="en-GB" sz="601" b="1" dirty="0">
                    <a:latin typeface="Arial" panose="020B0604020202020204" pitchFamily="34" charset="0"/>
                    <a:cs typeface="Arial" panose="020B0604020202020204" pitchFamily="34" charset="0"/>
                  </a:rPr>
                  <a:t>amplitude</a:t>
                </a:r>
              </a:p>
            </p:txBody>
          </p:sp>
          <p:grpSp>
            <p:nvGrpSpPr>
              <p:cNvPr id="4" name="Group 3"/>
              <p:cNvGrpSpPr/>
              <p:nvPr/>
            </p:nvGrpSpPr>
            <p:grpSpPr>
              <a:xfrm>
                <a:off x="1333140" y="3865923"/>
                <a:ext cx="2643655" cy="1924849"/>
                <a:chOff x="1235517" y="2994493"/>
                <a:chExt cx="2643655" cy="1924849"/>
              </a:xfrm>
            </p:grpSpPr>
            <p:pic>
              <p:nvPicPr>
                <p:cNvPr id="2" name="Picture 1"/>
                <p:cNvPicPr/>
                <p:nvPr/>
              </p:nvPicPr>
              <p:blipFill rotWithShape="1">
                <a:blip r:embed="rId2"/>
                <a:srcRect l="2141" t="5583" r="53209" b="54527"/>
                <a:stretch/>
              </p:blipFill>
              <p:spPr>
                <a:xfrm>
                  <a:off x="1249308" y="2994493"/>
                  <a:ext cx="2601529" cy="942537"/>
                </a:xfrm>
                <a:prstGeom prst="rect">
                  <a:avLst/>
                </a:prstGeom>
              </p:spPr>
            </p:pic>
            <p:sp>
              <p:nvSpPr>
                <p:cNvPr id="17" name="Rectangle 16"/>
                <p:cNvSpPr/>
                <p:nvPr/>
              </p:nvSpPr>
              <p:spPr>
                <a:xfrm>
                  <a:off x="1557296" y="2999872"/>
                  <a:ext cx="195133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GB" sz="1801"/>
                </a:p>
              </p:txBody>
            </p:sp>
            <p:grpSp>
              <p:nvGrpSpPr>
                <p:cNvPr id="19" name="Group 18"/>
                <p:cNvGrpSpPr/>
                <p:nvPr/>
              </p:nvGrpSpPr>
              <p:grpSpPr>
                <a:xfrm>
                  <a:off x="1235517" y="3948468"/>
                  <a:ext cx="2643655" cy="970874"/>
                  <a:chOff x="1139482" y="2130968"/>
                  <a:chExt cx="2696793" cy="970874"/>
                </a:xfrm>
              </p:grpSpPr>
              <p:pic>
                <p:nvPicPr>
                  <p:cNvPr id="13" name="Picture 12"/>
                  <p:cNvPicPr/>
                  <p:nvPr/>
                </p:nvPicPr>
                <p:blipFill rotWithShape="1">
                  <a:blip r:embed="rId2"/>
                  <a:srcRect l="1903" t="58911" r="52724"/>
                  <a:stretch/>
                </p:blipFill>
                <p:spPr>
                  <a:xfrm>
                    <a:off x="1139482" y="2130968"/>
                    <a:ext cx="2696793" cy="970874"/>
                  </a:xfrm>
                  <a:prstGeom prst="rect">
                    <a:avLst/>
                  </a:prstGeom>
                </p:spPr>
              </p:pic>
              <p:sp>
                <p:nvSpPr>
                  <p:cNvPr id="18" name="Rectangle 17"/>
                  <p:cNvSpPr/>
                  <p:nvPr/>
                </p:nvSpPr>
                <p:spPr>
                  <a:xfrm>
                    <a:off x="1591996" y="2135904"/>
                    <a:ext cx="199055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GB" sz="1801"/>
                  </a:p>
                </p:txBody>
              </p:sp>
            </p:grpSp>
          </p:grpSp>
          <p:sp>
            <p:nvSpPr>
              <p:cNvPr id="14" name="TextBox 13"/>
              <p:cNvSpPr txBox="1"/>
              <p:nvPr/>
            </p:nvSpPr>
            <p:spPr>
              <a:xfrm>
                <a:off x="2413203" y="3597420"/>
                <a:ext cx="603050" cy="338554"/>
              </a:xfrm>
              <a:prstGeom prst="rect">
                <a:avLst/>
              </a:prstGeom>
              <a:noFill/>
            </p:spPr>
            <p:txBody>
              <a:bodyPr wrap="none" rtlCol="0">
                <a:spAutoFit/>
              </a:bodyPr>
              <a:lstStyle/>
              <a:p>
                <a:pPr algn="ctr"/>
                <a:r>
                  <a:rPr lang="en-GB" sz="800" b="1" dirty="0" smtClean="0">
                    <a:latin typeface="Arial" panose="020B0604020202020204" pitchFamily="34" charset="0"/>
                    <a:cs typeface="Arial" panose="020B0604020202020204" pitchFamily="34" charset="0"/>
                  </a:rPr>
                  <a:t>E380Q</a:t>
                </a:r>
              </a:p>
              <a:p>
                <a:pPr algn="ctr"/>
                <a:r>
                  <a:rPr lang="en-GB" sz="800" b="1" dirty="0" smtClean="0">
                    <a:latin typeface="Arial" panose="020B0604020202020204" pitchFamily="34" charset="0"/>
                    <a:cs typeface="Arial" panose="020B0604020202020204" pitchFamily="34" charset="0"/>
                  </a:rPr>
                  <a:t>negative</a:t>
                </a:r>
                <a:endParaRPr lang="en-GB" sz="800" b="1" dirty="0">
                  <a:latin typeface="Arial" panose="020B0604020202020204" pitchFamily="34" charset="0"/>
                  <a:cs typeface="Arial" panose="020B0604020202020204" pitchFamily="34" charset="0"/>
                </a:endParaRPr>
              </a:p>
            </p:txBody>
          </p:sp>
          <p:sp>
            <p:nvSpPr>
              <p:cNvPr id="15" name="TextBox 14"/>
              <p:cNvSpPr txBox="1"/>
              <p:nvPr/>
            </p:nvSpPr>
            <p:spPr>
              <a:xfrm>
                <a:off x="1631098" y="3597420"/>
                <a:ext cx="604800" cy="338554"/>
              </a:xfrm>
              <a:prstGeom prst="rect">
                <a:avLst/>
              </a:prstGeom>
              <a:noFill/>
            </p:spPr>
            <p:txBody>
              <a:bodyPr wrap="none" rtlCol="0">
                <a:spAutoFit/>
              </a:bodyPr>
              <a:lstStyle/>
              <a:p>
                <a:pPr algn="ctr"/>
                <a:r>
                  <a:rPr lang="en-GB" sz="800" b="1" dirty="0">
                    <a:latin typeface="Arial" panose="020B0604020202020204" pitchFamily="34" charset="0"/>
                    <a:cs typeface="Arial" panose="020B0604020202020204" pitchFamily="34" charset="0"/>
                  </a:rPr>
                  <a:t>E380Q </a:t>
                </a:r>
                <a:endParaRPr lang="en-GB" sz="800" b="1" dirty="0" smtClean="0">
                  <a:latin typeface="Arial" panose="020B0604020202020204" pitchFamily="34" charset="0"/>
                  <a:cs typeface="Arial" panose="020B0604020202020204" pitchFamily="34" charset="0"/>
                </a:endParaRPr>
              </a:p>
              <a:p>
                <a:pPr algn="ctr"/>
                <a:r>
                  <a:rPr lang="en-GB" sz="800" b="1" dirty="0" smtClean="0">
                    <a:latin typeface="Arial" panose="020B0604020202020204" pitchFamily="34" charset="0"/>
                    <a:cs typeface="Arial" panose="020B0604020202020204" pitchFamily="34" charset="0"/>
                  </a:rPr>
                  <a:t>positive</a:t>
                </a:r>
                <a:endParaRPr lang="en-GB" sz="800" b="1" dirty="0">
                  <a:latin typeface="Arial" panose="020B0604020202020204" pitchFamily="34" charset="0"/>
                  <a:cs typeface="Arial" panose="020B0604020202020204" pitchFamily="34" charset="0"/>
                </a:endParaRPr>
              </a:p>
            </p:txBody>
          </p:sp>
          <p:sp>
            <p:nvSpPr>
              <p:cNvPr id="16" name="TextBox 15"/>
              <p:cNvSpPr txBox="1"/>
              <p:nvPr/>
            </p:nvSpPr>
            <p:spPr>
              <a:xfrm>
                <a:off x="3193557" y="3597420"/>
                <a:ext cx="604800" cy="215444"/>
              </a:xfrm>
              <a:prstGeom prst="rect">
                <a:avLst/>
              </a:prstGeom>
              <a:noFill/>
            </p:spPr>
            <p:txBody>
              <a:bodyPr wrap="none" rtlCol="0">
                <a:spAutoFit/>
              </a:bodyPr>
              <a:lstStyle/>
              <a:p>
                <a:pPr algn="ctr"/>
                <a:r>
                  <a:rPr lang="en-GB" sz="800" b="1" dirty="0">
                    <a:latin typeface="Arial" panose="020B0604020202020204" pitchFamily="34" charset="0"/>
                    <a:cs typeface="Arial" panose="020B0604020202020204" pitchFamily="34" charset="0"/>
                  </a:rPr>
                  <a:t>NTC</a:t>
                </a:r>
              </a:p>
            </p:txBody>
          </p:sp>
          <p:sp>
            <p:nvSpPr>
              <p:cNvPr id="454" name="TextBox 453"/>
              <p:cNvSpPr txBox="1"/>
              <p:nvPr/>
            </p:nvSpPr>
            <p:spPr>
              <a:xfrm>
                <a:off x="1092200" y="3597420"/>
                <a:ext cx="431087" cy="246221"/>
              </a:xfrm>
              <a:prstGeom prst="rect">
                <a:avLst/>
              </a:prstGeom>
              <a:noFill/>
            </p:spPr>
            <p:txBody>
              <a:bodyPr wrap="square" rtlCol="0">
                <a:spAutoFit/>
              </a:bodyPr>
              <a:lstStyle/>
              <a:p>
                <a:r>
                  <a:rPr lang="en-GB" sz="1000" b="1" dirty="0" smtClean="0">
                    <a:latin typeface="Arial" panose="020B0604020202020204" pitchFamily="34" charset="0"/>
                    <a:cs typeface="Arial" panose="020B0604020202020204" pitchFamily="34" charset="0"/>
                  </a:rPr>
                  <a:t>(A)</a:t>
                </a:r>
                <a:endParaRPr lang="en-GB" sz="1000" b="1" dirty="0">
                  <a:latin typeface="Arial" panose="020B0604020202020204" pitchFamily="34" charset="0"/>
                  <a:cs typeface="Arial" panose="020B0604020202020204" pitchFamily="34" charset="0"/>
                </a:endParaRPr>
              </a:p>
            </p:txBody>
          </p:sp>
        </p:grpSp>
        <p:grpSp>
          <p:nvGrpSpPr>
            <p:cNvPr id="21" name="Group 20"/>
            <p:cNvGrpSpPr/>
            <p:nvPr/>
          </p:nvGrpSpPr>
          <p:grpSpPr>
            <a:xfrm>
              <a:off x="1092200" y="3284579"/>
              <a:ext cx="2859475" cy="2444377"/>
              <a:chOff x="1092200" y="1179163"/>
              <a:chExt cx="2859475" cy="2444377"/>
            </a:xfrm>
          </p:grpSpPr>
          <p:pic>
            <p:nvPicPr>
              <p:cNvPr id="6" name="Picture 5"/>
              <p:cNvPicPr>
                <a:picLocks noChangeAspect="1"/>
              </p:cNvPicPr>
              <p:nvPr/>
            </p:nvPicPr>
            <p:blipFill rotWithShape="1">
              <a:blip r:embed="rId3"/>
              <a:srcRect l="2635"/>
              <a:stretch/>
            </p:blipFill>
            <p:spPr>
              <a:xfrm>
                <a:off x="1486536" y="1328268"/>
                <a:ext cx="2426012" cy="1061424"/>
              </a:xfrm>
              <a:prstGeom prst="rect">
                <a:avLst/>
              </a:prstGeom>
            </p:spPr>
          </p:pic>
          <p:sp>
            <p:nvSpPr>
              <p:cNvPr id="890" name="TextBox 889"/>
              <p:cNvSpPr txBox="1"/>
              <p:nvPr/>
            </p:nvSpPr>
            <p:spPr>
              <a:xfrm>
                <a:off x="1092200" y="1179163"/>
                <a:ext cx="364202" cy="246221"/>
              </a:xfrm>
              <a:prstGeom prst="rect">
                <a:avLst/>
              </a:prstGeom>
              <a:noFill/>
            </p:spPr>
            <p:txBody>
              <a:bodyPr wrap="none" rtlCol="0">
                <a:spAutoFit/>
              </a:bodyPr>
              <a:lstStyle/>
              <a:p>
                <a:r>
                  <a:rPr lang="en-GB" sz="1000" b="1" dirty="0" smtClean="0">
                    <a:latin typeface="Arial" panose="020B0604020202020204" pitchFamily="34" charset="0"/>
                    <a:cs typeface="Arial" panose="020B0604020202020204" pitchFamily="34" charset="0"/>
                  </a:rPr>
                  <a:t>(B)</a:t>
                </a:r>
                <a:endParaRPr lang="en-GB" sz="1000" b="1" dirty="0">
                  <a:latin typeface="Arial" panose="020B0604020202020204" pitchFamily="34" charset="0"/>
                  <a:cs typeface="Arial" panose="020B0604020202020204" pitchFamily="34" charset="0"/>
                </a:endParaRPr>
              </a:p>
            </p:txBody>
          </p:sp>
          <p:sp>
            <p:nvSpPr>
              <p:cNvPr id="456" name="TextBox 455"/>
              <p:cNvSpPr txBox="1"/>
              <p:nvPr/>
            </p:nvSpPr>
            <p:spPr>
              <a:xfrm rot="16200000">
                <a:off x="846735" y="2786624"/>
                <a:ext cx="816249" cy="277255"/>
              </a:xfrm>
              <a:prstGeom prst="rect">
                <a:avLst/>
              </a:prstGeom>
              <a:noFill/>
            </p:spPr>
            <p:txBody>
              <a:bodyPr wrap="none" rtlCol="0">
                <a:spAutoFit/>
              </a:bodyPr>
              <a:lstStyle/>
              <a:p>
                <a:pPr algn="ctr"/>
                <a:r>
                  <a:rPr lang="en-GB" sz="601" b="1" dirty="0" smtClean="0">
                    <a:latin typeface="Arial" panose="020B0604020202020204" pitchFamily="34" charset="0"/>
                    <a:cs typeface="Arial" panose="020B0604020202020204" pitchFamily="34" charset="0"/>
                  </a:rPr>
                  <a:t>Sample intensity </a:t>
                </a:r>
              </a:p>
              <a:p>
                <a:pPr algn="ctr"/>
                <a:r>
                  <a:rPr lang="en-GB" sz="601" b="1" dirty="0" smtClean="0">
                    <a:latin typeface="Arial" panose="020B0604020202020204" pitchFamily="34" charset="0"/>
                    <a:cs typeface="Arial" panose="020B0604020202020204" pitchFamily="34" charset="0"/>
                  </a:rPr>
                  <a:t>[Normalized FU]</a:t>
                </a:r>
                <a:endParaRPr lang="en-GB" sz="601" b="1" dirty="0">
                  <a:latin typeface="Arial" panose="020B0604020202020204" pitchFamily="34" charset="0"/>
                  <a:cs typeface="Arial" panose="020B0604020202020204" pitchFamily="34" charset="0"/>
                </a:endParaRPr>
              </a:p>
            </p:txBody>
          </p:sp>
          <p:grpSp>
            <p:nvGrpSpPr>
              <p:cNvPr id="9" name="Group 8"/>
              <p:cNvGrpSpPr/>
              <p:nvPr/>
            </p:nvGrpSpPr>
            <p:grpSpPr>
              <a:xfrm>
                <a:off x="1432549" y="2435533"/>
                <a:ext cx="2519126" cy="1188007"/>
                <a:chOff x="1226500" y="1564103"/>
                <a:chExt cx="2445039" cy="1188007"/>
              </a:xfrm>
            </p:grpSpPr>
            <p:grpSp>
              <p:nvGrpSpPr>
                <p:cNvPr id="8" name="Group 7"/>
                <p:cNvGrpSpPr/>
                <p:nvPr/>
              </p:nvGrpSpPr>
              <p:grpSpPr>
                <a:xfrm>
                  <a:off x="1226500" y="1564103"/>
                  <a:ext cx="2445039" cy="1062965"/>
                  <a:chOff x="1226500" y="1564103"/>
                  <a:chExt cx="2445039" cy="1062965"/>
                </a:xfrm>
              </p:grpSpPr>
              <p:pic>
                <p:nvPicPr>
                  <p:cNvPr id="7" name="Picture 6"/>
                  <p:cNvPicPr>
                    <a:picLocks noChangeAspect="1"/>
                  </p:cNvPicPr>
                  <p:nvPr/>
                </p:nvPicPr>
                <p:blipFill rotWithShape="1">
                  <a:blip r:embed="rId4"/>
                  <a:srcRect l="2013"/>
                  <a:stretch/>
                </p:blipFill>
                <p:spPr>
                  <a:xfrm>
                    <a:off x="1226500" y="1564103"/>
                    <a:ext cx="2409303" cy="1038948"/>
                  </a:xfrm>
                  <a:prstGeom prst="rect">
                    <a:avLst/>
                  </a:prstGeom>
                </p:spPr>
              </p:pic>
              <p:sp>
                <p:nvSpPr>
                  <p:cNvPr id="5" name="Rectangle 4"/>
                  <p:cNvSpPr/>
                  <p:nvPr/>
                </p:nvSpPr>
                <p:spPr>
                  <a:xfrm>
                    <a:off x="3508630" y="2503958"/>
                    <a:ext cx="162909" cy="1231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9" name="TextBox 458"/>
                <p:cNvSpPr txBox="1"/>
                <p:nvPr/>
              </p:nvSpPr>
              <p:spPr>
                <a:xfrm>
                  <a:off x="1766770" y="2567316"/>
                  <a:ext cx="1218319" cy="184794"/>
                </a:xfrm>
                <a:prstGeom prst="rect">
                  <a:avLst/>
                </a:prstGeom>
                <a:noFill/>
              </p:spPr>
              <p:txBody>
                <a:bodyPr wrap="square" rtlCol="0">
                  <a:spAutoFit/>
                </a:bodyPr>
                <a:lstStyle/>
                <a:p>
                  <a:pPr algn="ctr"/>
                  <a:r>
                    <a:rPr lang="en-GB" sz="601" b="1" dirty="0" smtClean="0">
                      <a:latin typeface="Arial" panose="020B0604020202020204" pitchFamily="34" charset="0"/>
                      <a:cs typeface="Arial" panose="020B0604020202020204" pitchFamily="34" charset="0"/>
                    </a:rPr>
                    <a:t>Size (</a:t>
                  </a:r>
                  <a:r>
                    <a:rPr lang="en-GB" sz="601" b="1" dirty="0" err="1" smtClean="0">
                      <a:latin typeface="Arial" panose="020B0604020202020204" pitchFamily="34" charset="0"/>
                      <a:cs typeface="Arial" panose="020B0604020202020204" pitchFamily="34" charset="0"/>
                    </a:rPr>
                    <a:t>bp</a:t>
                  </a:r>
                  <a:r>
                    <a:rPr lang="en-GB" sz="601" b="1" dirty="0" smtClean="0">
                      <a:latin typeface="Arial" panose="020B0604020202020204" pitchFamily="34" charset="0"/>
                      <a:cs typeface="Arial" panose="020B0604020202020204" pitchFamily="34" charset="0"/>
                    </a:rPr>
                    <a:t>)</a:t>
                  </a:r>
                  <a:endParaRPr lang="en-GB" sz="601" b="1" dirty="0">
                    <a:latin typeface="Arial" panose="020B0604020202020204" pitchFamily="34" charset="0"/>
                    <a:cs typeface="Arial" panose="020B0604020202020204" pitchFamily="34" charset="0"/>
                  </a:endParaRPr>
                </a:p>
              </p:txBody>
            </p:sp>
          </p:grpSp>
          <p:sp>
            <p:nvSpPr>
              <p:cNvPr id="894" name="TextBox 893"/>
              <p:cNvSpPr txBox="1"/>
              <p:nvPr/>
            </p:nvSpPr>
            <p:spPr>
              <a:xfrm rot="16200000">
                <a:off x="769792" y="1693102"/>
                <a:ext cx="970137" cy="277255"/>
              </a:xfrm>
              <a:prstGeom prst="rect">
                <a:avLst/>
              </a:prstGeom>
              <a:noFill/>
            </p:spPr>
            <p:txBody>
              <a:bodyPr wrap="none" rtlCol="0">
                <a:spAutoFit/>
              </a:bodyPr>
              <a:lstStyle/>
              <a:p>
                <a:pPr algn="ctr"/>
                <a:r>
                  <a:rPr lang="en-GB" sz="601" b="1" dirty="0" smtClean="0">
                    <a:latin typeface="Arial" panose="020B0604020202020204" pitchFamily="34" charset="0"/>
                    <a:cs typeface="Arial" panose="020B0604020202020204" pitchFamily="34" charset="0"/>
                  </a:rPr>
                  <a:t>Sample intensity</a:t>
                </a:r>
              </a:p>
              <a:p>
                <a:pPr algn="ctr"/>
                <a:r>
                  <a:rPr lang="en-GB" sz="601" b="1" dirty="0" smtClean="0">
                    <a:latin typeface="Arial" panose="020B0604020202020204" pitchFamily="34" charset="0"/>
                    <a:cs typeface="Arial" panose="020B0604020202020204" pitchFamily="34" charset="0"/>
                  </a:rPr>
                  <a:t>[Normalized FU</a:t>
                </a:r>
                <a:r>
                  <a:rPr lang="en-GB" sz="601" b="1" dirty="0">
                    <a:latin typeface="Arial" panose="020B0604020202020204" pitchFamily="34" charset="0"/>
                    <a:cs typeface="Arial" panose="020B0604020202020204" pitchFamily="34" charset="0"/>
                  </a:rPr>
                  <a:t>] </a:t>
                </a:r>
                <a:r>
                  <a:rPr lang="en-GB" sz="601" b="1" dirty="0" smtClean="0">
                    <a:latin typeface="Arial" panose="020B0604020202020204" pitchFamily="34" charset="0"/>
                    <a:cs typeface="Arial" panose="020B0604020202020204" pitchFamily="34" charset="0"/>
                  </a:rPr>
                  <a:t>10^3</a:t>
                </a:r>
                <a:endParaRPr lang="en-GB" sz="601" b="1" dirty="0">
                  <a:latin typeface="Arial" panose="020B0604020202020204" pitchFamily="34" charset="0"/>
                  <a:cs typeface="Arial" panose="020B0604020202020204" pitchFamily="34" charset="0"/>
                </a:endParaRPr>
              </a:p>
            </p:txBody>
          </p:sp>
          <p:sp>
            <p:nvSpPr>
              <p:cNvPr id="891" name="TextBox 890"/>
              <p:cNvSpPr txBox="1"/>
              <p:nvPr/>
            </p:nvSpPr>
            <p:spPr>
              <a:xfrm>
                <a:off x="1092200" y="2312204"/>
                <a:ext cx="431087" cy="246221"/>
              </a:xfrm>
              <a:prstGeom prst="rect">
                <a:avLst/>
              </a:prstGeom>
              <a:noFill/>
            </p:spPr>
            <p:txBody>
              <a:bodyPr wrap="square" rtlCol="0">
                <a:spAutoFit/>
              </a:bodyPr>
              <a:lstStyle/>
              <a:p>
                <a:r>
                  <a:rPr lang="en-GB" sz="1000" b="1" dirty="0" smtClean="0">
                    <a:latin typeface="Arial" panose="020B0604020202020204" pitchFamily="34" charset="0"/>
                    <a:cs typeface="Arial" panose="020B0604020202020204" pitchFamily="34" charset="0"/>
                  </a:rPr>
                  <a:t>(C)</a:t>
                </a:r>
                <a:endParaRPr lang="en-GB" sz="10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30561700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165912</TotalTime>
  <Words>837</Words>
  <Application>Microsoft Office PowerPoint</Application>
  <PresentationFormat>Widescreen</PresentationFormat>
  <Paragraphs>167</Paragraphs>
  <Slides>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Calibri Light</vt:lpstr>
      <vt:lpstr>Courier</vt:lpstr>
      <vt:lpstr>Courier New</vt:lpstr>
      <vt:lpstr>Wingdings 2</vt:lpstr>
      <vt:lpstr>Wingdings 3</vt:lpstr>
      <vt:lpstr>Office Theme</vt:lpstr>
      <vt:lpstr>PowerPoint Presentation</vt:lpstr>
      <vt:lpstr>PowerPoint Presentation</vt:lpstr>
      <vt:lpstr>PowerPoint Presentation</vt:lpstr>
      <vt:lpstr>PowerPoint Presentation</vt:lpstr>
    </vt:vector>
  </TitlesOfParts>
  <Company>University of Leicester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Allsopp, Rebecca C. (Dr.)</dc:creator>
  <cp:lastModifiedBy>Allsopp, Rebecca C. (Dr.)</cp:lastModifiedBy>
  <cp:revision>421</cp:revision>
  <dcterms:created xsi:type="dcterms:W3CDTF">2021-03-12T15:19:31Z</dcterms:created>
  <dcterms:modified xsi:type="dcterms:W3CDTF">2022-01-05T15:01:10Z</dcterms:modified>
</cp:coreProperties>
</file>