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10" r:id="rId2"/>
    <p:sldId id="311" r:id="rId3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/>
    <p:restoredTop sz="94601"/>
  </p:normalViewPr>
  <p:slideViewPr>
    <p:cSldViewPr snapToGrid="0" snapToObjects="1" showGuides="1">
      <p:cViewPr varScale="1">
        <p:scale>
          <a:sx n="91" d="100"/>
          <a:sy n="91" d="100"/>
        </p:scale>
        <p:origin x="200" y="268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45EC7-C29A-2348-BD73-0648876C2C8C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D2D26-6D04-384A-9695-C69059B98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97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7EE-4686-704E-BF6F-C969EAF37BF4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1A72-BF51-E246-9065-F154417478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52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7EE-4686-704E-BF6F-C969EAF37BF4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1A72-BF51-E246-9065-F154417478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22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7EE-4686-704E-BF6F-C969EAF37BF4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1A72-BF51-E246-9065-F154417478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38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7EE-4686-704E-BF6F-C969EAF37BF4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1A72-BF51-E246-9065-F154417478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08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7EE-4686-704E-BF6F-C969EAF37BF4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1A72-BF51-E246-9065-F154417478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70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7EE-4686-704E-BF6F-C969EAF37BF4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1A72-BF51-E246-9065-F154417478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97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7EE-4686-704E-BF6F-C969EAF37BF4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1A72-BF51-E246-9065-F154417478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42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7EE-4686-704E-BF6F-C969EAF37BF4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1A72-BF51-E246-9065-F154417478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78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7EE-4686-704E-BF6F-C969EAF37BF4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1A72-BF51-E246-9065-F154417478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89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7EE-4686-704E-BF6F-C969EAF37BF4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1A72-BF51-E246-9065-F154417478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49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7EE-4686-704E-BF6F-C969EAF37BF4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1A72-BF51-E246-9065-F154417478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95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57EE-4686-704E-BF6F-C969EAF37BF4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1A72-BF51-E246-9065-F154417478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52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F57D1A-1EE4-C34B-A261-E0483BFD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5614"/>
            <a:ext cx="2802948" cy="408623"/>
          </a:xfrm>
        </p:spPr>
        <p:txBody>
          <a:bodyPr>
            <a:normAutofit/>
          </a:bodyPr>
          <a:lstStyle/>
          <a:p>
            <a:r>
              <a:rPr lang="en-US" altLang="ja-JP" sz="1200" dirty="0">
                <a:latin typeface="Century" panose="02040604050505020304" pitchFamily="18" charset="0"/>
              </a:rPr>
              <a:t>Table 1 Patients characteristics</a:t>
            </a:r>
            <a:endParaRPr lang="ja-JP" altLang="en-US" sz="1200">
              <a:latin typeface="Century" panose="02040604050505020304" pitchFamily="18" charset="0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E737A2F-B241-714C-ADE9-CA009A125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157658"/>
              </p:ext>
            </p:extLst>
          </p:nvPr>
        </p:nvGraphicFramePr>
        <p:xfrm>
          <a:off x="266223" y="722546"/>
          <a:ext cx="9169565" cy="4866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6398">
                  <a:extLst>
                    <a:ext uri="{9D8B030D-6E8A-4147-A177-3AD203B41FA5}">
                      <a16:colId xmlns:a16="http://schemas.microsoft.com/office/drawing/2014/main" val="513077955"/>
                    </a:ext>
                  </a:extLst>
                </a:gridCol>
                <a:gridCol w="135081">
                  <a:extLst>
                    <a:ext uri="{9D8B030D-6E8A-4147-A177-3AD203B41FA5}">
                      <a16:colId xmlns:a16="http://schemas.microsoft.com/office/drawing/2014/main" val="3509126494"/>
                    </a:ext>
                  </a:extLst>
                </a:gridCol>
                <a:gridCol w="968086">
                  <a:extLst>
                    <a:ext uri="{9D8B030D-6E8A-4147-A177-3AD203B41FA5}">
                      <a16:colId xmlns:a16="http://schemas.microsoft.com/office/drawing/2014/main" val="622529245"/>
                    </a:ext>
                  </a:extLst>
                </a:gridCol>
                <a:gridCol w="129453">
                  <a:extLst>
                    <a:ext uri="{9D8B030D-6E8A-4147-A177-3AD203B41FA5}">
                      <a16:colId xmlns:a16="http://schemas.microsoft.com/office/drawing/2014/main" val="2918554798"/>
                    </a:ext>
                  </a:extLst>
                </a:gridCol>
                <a:gridCol w="5940547">
                  <a:extLst>
                    <a:ext uri="{9D8B030D-6E8A-4147-A177-3AD203B41FA5}">
                      <a16:colId xmlns:a16="http://schemas.microsoft.com/office/drawing/2014/main" val="2036127366"/>
                    </a:ext>
                  </a:extLst>
                </a:gridCol>
              </a:tblGrid>
              <a:tr h="153501">
                <a:tc>
                  <a:txBody>
                    <a:bodyPr/>
                    <a:lstStyle/>
                    <a:p>
                      <a:pPr algn="l" fontAlgn="ctr"/>
                      <a:endParaRPr lang="en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558297"/>
                  </a:ext>
                </a:extLst>
              </a:tr>
              <a:tr h="115139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Hiragino Kaku Gothic ProN" panose="020B0300000000000000" pitchFamily="34" charset="-128"/>
                        </a:rPr>
                        <a:t>All patients</a:t>
                      </a: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>
                          <a:effectLst/>
                          <a:latin typeface="Century" panose="02040604050505020304" pitchFamily="18" charset="0"/>
                        </a:rPr>
                        <a:t>53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674884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Age, median (range)</a:t>
                      </a:r>
                      <a:endParaRPr lang="en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70  (29-89)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556925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Sex (%)</a:t>
                      </a:r>
                      <a:endParaRPr lang="en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Male</a:t>
                      </a:r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36 ( 67.9)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41958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Female</a:t>
                      </a:r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17 ( 32.1)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711380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PS (%)</a:t>
                      </a:r>
                      <a:endParaRPr lang="en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3 (  5.7)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830929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1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44 ( 83.0)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713240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2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6 ( 11.3)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453413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Smoking (%)</a:t>
                      </a:r>
                      <a:endParaRPr lang="en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No</a:t>
                      </a:r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13 ( 24.5)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485462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Yes</a:t>
                      </a:r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40 ( 75.5)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42368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Pathology  (%)</a:t>
                      </a:r>
                      <a:endParaRPr lang="en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AD</a:t>
                      </a:r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47 ( 88.7)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437280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endParaRPr lang="en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Hiragino Kaku Gothic ProN" panose="020B0300000000000000" pitchFamily="34" charset="-128"/>
                        </a:rPr>
                        <a:t>SQ</a:t>
                      </a: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Hiragino Kaku Gothic ProN" panose="020B0300000000000000" pitchFamily="34" charset="-128"/>
                        </a:rPr>
                        <a:t>0 (0)</a:t>
                      </a: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282956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Others</a:t>
                      </a:r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6 ( 11.3)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2915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Staging (%)</a:t>
                      </a:r>
                      <a:endParaRPr lang="en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" sz="1000" u="none" strike="noStrike">
                          <a:effectLst/>
                          <a:latin typeface="Century" panose="02040604050505020304" pitchFamily="18" charset="0"/>
                        </a:rPr>
                        <a:t>III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10 ( 18.9)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954451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IV or relapse</a:t>
                      </a:r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43 ( 81.1)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8668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EGFR </a:t>
                      </a:r>
                      <a:r>
                        <a:rPr lang="en" sz="1000" u="none" strike="noStrike" dirty="0" err="1">
                          <a:effectLst/>
                          <a:latin typeface="Century" panose="02040604050505020304" pitchFamily="18" charset="0"/>
                        </a:rPr>
                        <a:t>mutaiton</a:t>
                      </a:r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 (%)</a:t>
                      </a:r>
                      <a:endParaRPr lang="en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" sz="1000" u="none" strike="noStrike">
                          <a:effectLst/>
                          <a:latin typeface="Century" panose="02040604050505020304" pitchFamily="18" charset="0"/>
                        </a:rPr>
                        <a:t>No or unknown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46 ( 86.8)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023911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" sz="1000" u="none" strike="noStrike">
                          <a:effectLst/>
                          <a:latin typeface="Century" panose="02040604050505020304" pitchFamily="18" charset="0"/>
                        </a:rPr>
                        <a:t>Yes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7 ( 13.2)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767695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Treatment schedule of S-1 (%)</a:t>
                      </a:r>
                      <a:endParaRPr lang="en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4W2R</a:t>
                      </a:r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31 ( 58.5)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855333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2W1R</a:t>
                      </a:r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18 ( 34.0)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804293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" sz="1000" u="none" strike="noStrike">
                          <a:effectLst/>
                          <a:latin typeface="Century" panose="02040604050505020304" pitchFamily="18" charset="0"/>
                        </a:rPr>
                        <a:t>Others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>
                          <a:effectLst/>
                          <a:latin typeface="Century" panose="02040604050505020304" pitchFamily="18" charset="0"/>
                        </a:rPr>
                        <a:t>4 (  7.5)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913620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Prior treatments before S-1 (%)</a:t>
                      </a:r>
                      <a:endParaRPr lang="en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Hiragino Kaku Gothic ProN" panose="020B0300000000000000" pitchFamily="34" charset="-128"/>
                        </a:rPr>
                        <a:t>1</a:t>
                      </a: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>
                          <a:effectLst/>
                          <a:latin typeface="Century" panose="02040604050505020304" pitchFamily="18" charset="0"/>
                        </a:rPr>
                        <a:t>11 ( 20.8)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234909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2 or 3</a:t>
                      </a:r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>
                          <a:effectLst/>
                          <a:latin typeface="Century" panose="02040604050505020304" pitchFamily="18" charset="0"/>
                        </a:rPr>
                        <a:t>42 ( 79.2)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217931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Number of cycles of PEM (%)</a:t>
                      </a:r>
                      <a:endParaRPr lang="en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1〜4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29 ( 54.7)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78513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5≦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24 ( 45.3)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65689"/>
                  </a:ext>
                </a:extLst>
              </a:tr>
              <a:tr h="450681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Median period between last </a:t>
                      </a:r>
                      <a:b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</a:br>
                      <a:r>
                        <a:rPr lang="en" sz="1000" u="none" strike="noStrike" dirty="0">
                          <a:effectLst/>
                          <a:latin typeface="Century" panose="02040604050505020304" pitchFamily="18" charset="0"/>
                        </a:rPr>
                        <a:t>PEM administration  and first S-1 administration  (range)</a:t>
                      </a:r>
                      <a:endParaRPr lang="en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dirty="0">
                          <a:effectLst/>
                          <a:latin typeface="Century" panose="02040604050505020304" pitchFamily="18" charset="0"/>
                        </a:rPr>
                        <a:t>118 days (11-625)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28835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Hiragino Kaku Gothic ProN" panose="020B0300000000000000" pitchFamily="34" charset="-128"/>
                        </a:rPr>
                        <a:t>ICI between S-1 and PEM</a:t>
                      </a: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Hiragino Kaku Gothic ProN" panose="020B0300000000000000" pitchFamily="34" charset="-128"/>
                        </a:rPr>
                        <a:t>none</a:t>
                      </a: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548888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r" fontAlgn="ctr"/>
                      <a:endParaRPr lang="en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23172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186663"/>
                  </a:ext>
                </a:extLst>
              </a:tr>
              <a:tr h="153501"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Hiragino Kaku Gothic ProN" panose="020B0300000000000000" pitchFamily="34" charset="-128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420472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E5077EE-60B7-FC48-9D42-676E8C4CE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43928"/>
              </p:ext>
            </p:extLst>
          </p:nvPr>
        </p:nvGraphicFramePr>
        <p:xfrm>
          <a:off x="5380437" y="835087"/>
          <a:ext cx="4313237" cy="808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423">
                  <a:extLst>
                    <a:ext uri="{9D8B030D-6E8A-4147-A177-3AD203B41FA5}">
                      <a16:colId xmlns:a16="http://schemas.microsoft.com/office/drawing/2014/main" val="2852872293"/>
                    </a:ext>
                  </a:extLst>
                </a:gridCol>
                <a:gridCol w="50656">
                  <a:extLst>
                    <a:ext uri="{9D8B030D-6E8A-4147-A177-3AD203B41FA5}">
                      <a16:colId xmlns:a16="http://schemas.microsoft.com/office/drawing/2014/main" val="40667567"/>
                    </a:ext>
                  </a:extLst>
                </a:gridCol>
                <a:gridCol w="219507">
                  <a:extLst>
                    <a:ext uri="{9D8B030D-6E8A-4147-A177-3AD203B41FA5}">
                      <a16:colId xmlns:a16="http://schemas.microsoft.com/office/drawing/2014/main" val="1593693827"/>
                    </a:ext>
                  </a:extLst>
                </a:gridCol>
                <a:gridCol w="50656">
                  <a:extLst>
                    <a:ext uri="{9D8B030D-6E8A-4147-A177-3AD203B41FA5}">
                      <a16:colId xmlns:a16="http://schemas.microsoft.com/office/drawing/2014/main" val="2472404677"/>
                    </a:ext>
                  </a:extLst>
                </a:gridCol>
                <a:gridCol w="2983995">
                  <a:extLst>
                    <a:ext uri="{9D8B030D-6E8A-4147-A177-3AD203B41FA5}">
                      <a16:colId xmlns:a16="http://schemas.microsoft.com/office/drawing/2014/main" val="3863290371"/>
                    </a:ext>
                  </a:extLst>
                </a:gridCol>
              </a:tblGrid>
              <a:tr h="1785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Century" panose="02040604050505020304" pitchFamily="18" charset="0"/>
                        </a:rPr>
                        <a:t>Best </a:t>
                      </a:r>
                      <a:r>
                        <a:rPr lang="en-US" sz="1000" kern="100" dirty="0" err="1">
                          <a:effectLst/>
                          <a:latin typeface="Century" panose="02040604050505020304" pitchFamily="18" charset="0"/>
                        </a:rPr>
                        <a:t>respons</a:t>
                      </a:r>
                      <a:r>
                        <a:rPr lang="en-US" sz="1000" kern="100" dirty="0">
                          <a:effectLst/>
                          <a:latin typeface="Century" panose="02040604050505020304" pitchFamily="18" charset="0"/>
                        </a:rPr>
                        <a:t> (%)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ja-JP" sz="900" kern="1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Century" panose="02040604050505020304" pitchFamily="18" charset="0"/>
                        </a:rPr>
                        <a:t>PR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ja-JP" sz="900" kern="1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entury" panose="02040604050505020304" pitchFamily="18" charset="0"/>
                        </a:rPr>
                        <a:t>1  (1.9)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213796"/>
                  </a:ext>
                </a:extLst>
              </a:tr>
              <a:tr h="153749">
                <a:tc>
                  <a:txBody>
                    <a:bodyPr/>
                    <a:lstStyle/>
                    <a:p>
                      <a:pPr algn="l"/>
                      <a:endParaRPr lang="ja-JP" sz="900" kern="1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ja-JP" sz="900" kern="1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Century" panose="02040604050505020304" pitchFamily="18" charset="0"/>
                        </a:rPr>
                        <a:t>SD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ja-JP" sz="900" kern="1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Century" panose="02040604050505020304" pitchFamily="18" charset="0"/>
                        </a:rPr>
                        <a:t>21  (39.6)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341206"/>
                  </a:ext>
                </a:extLst>
              </a:tr>
              <a:tr h="153749">
                <a:tc>
                  <a:txBody>
                    <a:bodyPr/>
                    <a:lstStyle/>
                    <a:p>
                      <a:pPr algn="l"/>
                      <a:endParaRPr lang="ja-JP" sz="900" kern="1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ja-JP" sz="900" kern="1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entury" panose="02040604050505020304" pitchFamily="18" charset="0"/>
                        </a:rPr>
                        <a:t>PD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ja-JP" sz="900" kern="1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entury" panose="02040604050505020304" pitchFamily="18" charset="0"/>
                        </a:rPr>
                        <a:t>31  (58.5)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185188"/>
                  </a:ext>
                </a:extLst>
              </a:tr>
              <a:tr h="153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Century" panose="02040604050505020304" pitchFamily="18" charset="0"/>
                        </a:rPr>
                        <a:t>ORR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ja-JP" sz="900" kern="1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ja-JP" sz="900" kern="1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ja-JP" sz="900" kern="1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Century" panose="02040604050505020304" pitchFamily="18" charset="0"/>
                        </a:rPr>
                        <a:t>1.9% (95% CI:0.0-10.1%)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948371"/>
                  </a:ext>
                </a:extLst>
              </a:tr>
              <a:tr h="153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Century" panose="02040604050505020304" pitchFamily="18" charset="0"/>
                        </a:rPr>
                        <a:t>DCR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ja-JP" sz="900" kern="1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ja-JP" sz="900" kern="1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ja-JP" sz="900" kern="100">
                        <a:effectLst/>
                        <a:latin typeface="Century" panose="02040604050505020304" pitchFamily="18" charset="0"/>
                        <a:ea typeface="游明朝" panose="02020400000000000000" pitchFamily="18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Century" panose="02040604050505020304" pitchFamily="18" charset="0"/>
                        </a:rPr>
                        <a:t>41.5% (95% CI:28.1-55.9%)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5159" marR="5159" marT="51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2361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FF9AFEF-EEA6-E14B-A473-BCAA28B38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0076" y="440865"/>
            <a:ext cx="1778757" cy="25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200">
                <a:latin typeface="Century" panose="02040604050505020304" pitchFamily="18" charset="0"/>
                <a:ea typeface="Century" panose="02040604050505020304" pitchFamily="18" charset="0"/>
                <a:cs typeface="ＭＳ Ｐゴシック" panose="020B0600070205080204" pitchFamily="34" charset="-128"/>
              </a:rPr>
              <a:t>Table 2. Best Response</a:t>
            </a:r>
            <a:endParaRPr kumimoji="0" lang="ja-JP" altLang="ja-JP" sz="120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5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62291B6-8407-9D4F-9AFA-4AC4DBAFF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72221"/>
              </p:ext>
            </p:extLst>
          </p:nvPr>
        </p:nvGraphicFramePr>
        <p:xfrm>
          <a:off x="13109556" y="13626701"/>
          <a:ext cx="13178859" cy="283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0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9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48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748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year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phase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cycle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prior treatment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number of patients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median age (</a:t>
                      </a:r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y.o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PS 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(0-1/2-4)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patho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(AD/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SQ/Other</a:t>
                      </a:r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RR(%)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PFS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OS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2009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48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66.5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36/12</a:t>
                      </a:r>
                      <a:endParaRPr lang="uk-UA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36/5/7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8.2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2W/1W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57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62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56/0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26/18/13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7.1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2.9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7.3</a:t>
                      </a:r>
                      <a:endParaRPr lang="nb-NO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r>
                        <a:rPr lang="ja-JP" alt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≦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44/0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30/11/3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13.6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4.2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16.4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2016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 course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32/0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24/6/2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22.6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5.5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12.4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present</a:t>
                      </a:r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9/3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Adeno only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2.7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9591A719-59C3-7142-97A1-3BF5F9C6F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91158"/>
              </p:ext>
            </p:extLst>
          </p:nvPr>
        </p:nvGraphicFramePr>
        <p:xfrm>
          <a:off x="13233381" y="13750526"/>
          <a:ext cx="13178859" cy="283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0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9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48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748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year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phase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cycle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prior treatment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number of patients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median age (</a:t>
                      </a:r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y.o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PS 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(0-1/2-4)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patho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(AD/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SQ/Other</a:t>
                      </a:r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RR(%)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PFS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OS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2009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48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66.5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36/12</a:t>
                      </a:r>
                      <a:endParaRPr lang="uk-UA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36/5/7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8.2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2W/1W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57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62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56/0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26/18/13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7.1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2.9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7.3</a:t>
                      </a:r>
                      <a:endParaRPr lang="nb-NO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r>
                        <a:rPr lang="ja-JP" alt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≦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44/0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30/11/3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13.6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4.2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16.4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2016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 course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32/0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24/6/2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22.6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5.5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12.4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present</a:t>
                      </a:r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9/3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Adeno only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2.7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BFBEC39C-2306-B64D-9C2B-011C074C3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403601"/>
              </p:ext>
            </p:extLst>
          </p:nvPr>
        </p:nvGraphicFramePr>
        <p:xfrm>
          <a:off x="13357206" y="13874351"/>
          <a:ext cx="13178859" cy="283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0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9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48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748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year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phase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cycle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prior treatment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number of patients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median age (</a:t>
                      </a:r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y.o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PS 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(0-1/2-4)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patho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(AD/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SQ/Other</a:t>
                      </a:r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RR(%)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PFS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OS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2009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48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66.5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36/12</a:t>
                      </a:r>
                      <a:endParaRPr lang="uk-UA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36/5/7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8.2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2W/1W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57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62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56/0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26/18/13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7.1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2.9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7.3</a:t>
                      </a:r>
                      <a:endParaRPr lang="nb-NO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r>
                        <a:rPr lang="ja-JP" alt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≦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44/0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30/11/3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13.6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4.2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16.4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2016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 course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32/0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24/6/2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22.6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5.5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12.4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present</a:t>
                      </a:r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9/3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Adeno only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2.7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0BB4FC43-0A11-9249-8BB0-809269FF8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403601"/>
              </p:ext>
            </p:extLst>
          </p:nvPr>
        </p:nvGraphicFramePr>
        <p:xfrm>
          <a:off x="13481031" y="13998176"/>
          <a:ext cx="13178859" cy="283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0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9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48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748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year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phase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cycle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prior treatment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number of patients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median age (</a:t>
                      </a:r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y.o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PS 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(0-1/2-4)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patho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(AD/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SQ/Other</a:t>
                      </a:r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RR(%)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PFS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OS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2009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48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66.5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36/12</a:t>
                      </a:r>
                      <a:endParaRPr lang="uk-UA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36/5/7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8.2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2W/1W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57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62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56/0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26/18/13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7.1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2.9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7.3</a:t>
                      </a:r>
                      <a:endParaRPr lang="nb-NO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r>
                        <a:rPr lang="ja-JP" alt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≦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44/0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30/11/3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13.6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4.2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16.4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2016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 course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32/0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24/6/2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22.6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5.5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12.4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present</a:t>
                      </a:r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9/3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Adeno only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2.7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0B23D133-D43F-A547-82D6-EE1841F01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066203"/>
              </p:ext>
            </p:extLst>
          </p:nvPr>
        </p:nvGraphicFramePr>
        <p:xfrm>
          <a:off x="13604856" y="14122001"/>
          <a:ext cx="13178859" cy="283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0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9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48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748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year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phase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cycle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prior treatment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number of patients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median age (</a:t>
                      </a:r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y.o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PS 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(0-1/2-4)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patho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(AD/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SQ/Other</a:t>
                      </a:r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RR(%)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PFS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OS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2009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48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66.5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36/12</a:t>
                      </a:r>
                      <a:endParaRPr lang="uk-UA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36/5/7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8.2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2W/1W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57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62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56/0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26/18/13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7.1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2.9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7.3</a:t>
                      </a:r>
                      <a:endParaRPr lang="nb-NO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r>
                        <a:rPr lang="ja-JP" alt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≦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44/0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30/11/3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13.6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4.2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16.4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2016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 course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32/0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24/6/2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22.6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5.5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12.4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present</a:t>
                      </a:r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9/3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Adeno only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2.7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B220AF7E-CCEB-D249-9CCF-3EFFA1C2E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066203"/>
              </p:ext>
            </p:extLst>
          </p:nvPr>
        </p:nvGraphicFramePr>
        <p:xfrm>
          <a:off x="13728681" y="14245826"/>
          <a:ext cx="13178859" cy="283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0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9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48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748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year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phase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cycle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prior treatment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number of patients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median age (</a:t>
                      </a:r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y.o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PS 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(0-1/2-4)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patho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(AD/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SQ/Other</a:t>
                      </a:r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RR(%)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PFS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OS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2009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48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66.5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36/12</a:t>
                      </a:r>
                      <a:endParaRPr lang="uk-UA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36/5/7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8.2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2W/1W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57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62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56/0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26/18/13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7.1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2.9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7.3</a:t>
                      </a:r>
                      <a:endParaRPr lang="nb-NO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r>
                        <a:rPr lang="ja-JP" alt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≦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44/0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30/11/3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13.6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4.2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16.4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2016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 course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32/0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24/6/2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22.6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5.5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12.4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present</a:t>
                      </a:r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9/3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Adeno only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2.7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D589FEEB-756C-5342-827C-59E628BA6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066203"/>
              </p:ext>
            </p:extLst>
          </p:nvPr>
        </p:nvGraphicFramePr>
        <p:xfrm>
          <a:off x="13852506" y="14369651"/>
          <a:ext cx="13178859" cy="283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0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9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48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748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year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phase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cycle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prior treatment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number of patients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median age (</a:t>
                      </a:r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y.o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PS 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(0-1/2-4)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patho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(AD/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SQ/Other</a:t>
                      </a:r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RR(%)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PFS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OS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2009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48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66.5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36/12</a:t>
                      </a:r>
                      <a:endParaRPr lang="uk-UA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36/5/7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8.2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2W/1W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57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62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56/0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26/18/13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7.1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2.9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7.3</a:t>
                      </a:r>
                      <a:endParaRPr lang="nb-NO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r>
                        <a:rPr lang="ja-JP" alt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≦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44/0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30/11/3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13.6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4.2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16.4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2016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 course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32/0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24/6/2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22.6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5.5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12.4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present</a:t>
                      </a:r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9/3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Adeno only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2.7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2DF1ADAD-6EF4-A449-9ED4-38283AA07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417031"/>
              </p:ext>
            </p:extLst>
          </p:nvPr>
        </p:nvGraphicFramePr>
        <p:xfrm>
          <a:off x="13976331" y="14493476"/>
          <a:ext cx="13178859" cy="283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0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9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48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748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year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phase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cycle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prior treatment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number of patients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median age (</a:t>
                      </a:r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y.o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PS 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(0-1/2-4)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patho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(AD/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SQ/Other</a:t>
                      </a:r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RR(%)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PFS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OS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2009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48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66.5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36/12</a:t>
                      </a:r>
                      <a:endParaRPr lang="uk-UA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36/5/7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8.2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2W/1W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57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62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56/0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26/18/13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7.1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2.9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7.3</a:t>
                      </a:r>
                      <a:endParaRPr lang="nb-NO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r>
                        <a:rPr lang="ja-JP" alt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≦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44/0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30/11/3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13.6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4.2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16.4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2016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 course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32/0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24/6/2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22.6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5.5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12.4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present</a:t>
                      </a:r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9/3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Adeno only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2.7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8FD25A90-E75C-D045-848D-4F90EE959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383654"/>
              </p:ext>
            </p:extLst>
          </p:nvPr>
        </p:nvGraphicFramePr>
        <p:xfrm>
          <a:off x="14100156" y="14617301"/>
          <a:ext cx="13178859" cy="283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0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9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48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748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year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phase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cycle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prior treatment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number of patients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median age (</a:t>
                      </a:r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y.o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PS 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(0-1/2-4)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patho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(AD/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SQ/Other</a:t>
                      </a:r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RR(%)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PFS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OS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2009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48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66.5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36/12</a:t>
                      </a:r>
                      <a:endParaRPr lang="uk-UA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36/5/7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8.2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2W/1W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57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62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56/0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26/18/13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7.1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2.9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7.3</a:t>
                      </a:r>
                      <a:endParaRPr lang="nb-NO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r>
                        <a:rPr lang="ja-JP" alt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≦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44/0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30/11/3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13.6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4.2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16.4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2016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 course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32/0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24/6/2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22.6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5.5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12.4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present</a:t>
                      </a:r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9/3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Adeno only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2.7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5351D4F0-F706-8948-B798-9E417B3FE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84238"/>
              </p:ext>
            </p:extLst>
          </p:nvPr>
        </p:nvGraphicFramePr>
        <p:xfrm>
          <a:off x="14223981" y="14741126"/>
          <a:ext cx="13178859" cy="283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0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9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48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748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year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phase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cycle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prior treatment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number of patients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median age (</a:t>
                      </a:r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y.o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PS 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(0-1/2-4)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err="1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patho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 (AD/</a:t>
                      </a:r>
                    </a:p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SQ/Other</a:t>
                      </a:r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s</a:t>
                      </a:r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RR(%)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PFS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OS (month)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2009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48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66.5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36/12</a:t>
                      </a:r>
                      <a:endParaRPr lang="uk-UA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36/5/7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2.5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8.2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2W/1W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57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62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56/0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26/18/13</a:t>
                      </a:r>
                      <a:endParaRPr lang="ja-JP" alt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7.1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2.9</a:t>
                      </a:r>
                      <a:endParaRPr lang="hr-HR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7.3</a:t>
                      </a:r>
                      <a:endParaRPr lang="nb-NO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2011</a:t>
                      </a:r>
                      <a:endParaRPr lang="is-IS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 course</a:t>
                      </a:r>
                      <a:r>
                        <a:rPr lang="ja-JP" altLang="en-US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≦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64</a:t>
                      </a:r>
                      <a:endParaRPr lang="en-US" altLang="ja-JP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44/0</a:t>
                      </a:r>
                      <a:endParaRPr lang="bg-BG" sz="2300" b="0" i="0" u="none" strike="noStrike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30/11/3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13.6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4.2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16.4</a:t>
                      </a:r>
                      <a:endParaRPr lang="hr-HR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2016</a:t>
                      </a:r>
                      <a:endParaRPr lang="is-IS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4W/2W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 course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80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32/0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24/6/2</a:t>
                      </a:r>
                      <a:endParaRPr lang="bg-BG" sz="23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22.6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5.5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12.4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5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present</a:t>
                      </a:r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12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72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9/3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Adeno only</a:t>
                      </a:r>
                      <a:endParaRPr lang="bg-BG" sz="2300" b="1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0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2.7</a:t>
                      </a:r>
                    </a:p>
                  </a:txBody>
                  <a:tcPr marL="5342" marR="5342" marT="53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" charset="0"/>
                          <a:ea typeface="Century" charset="0"/>
                          <a:cs typeface="Century" charset="0"/>
                        </a:rPr>
                        <a:t>-</a:t>
                      </a:r>
                    </a:p>
                  </a:txBody>
                  <a:tcPr marL="5342" marR="5342" marT="534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A081FA70-78B6-E149-91AA-E7BED2D21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241476"/>
              </p:ext>
            </p:extLst>
          </p:nvPr>
        </p:nvGraphicFramePr>
        <p:xfrm>
          <a:off x="446052" y="1227683"/>
          <a:ext cx="8863337" cy="2599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433">
                  <a:extLst>
                    <a:ext uri="{9D8B030D-6E8A-4147-A177-3AD203B41FA5}">
                      <a16:colId xmlns:a16="http://schemas.microsoft.com/office/drawing/2014/main" val="3858296734"/>
                    </a:ext>
                  </a:extLst>
                </a:gridCol>
                <a:gridCol w="382732">
                  <a:extLst>
                    <a:ext uri="{9D8B030D-6E8A-4147-A177-3AD203B41FA5}">
                      <a16:colId xmlns:a16="http://schemas.microsoft.com/office/drawing/2014/main" val="2135391490"/>
                    </a:ext>
                  </a:extLst>
                </a:gridCol>
                <a:gridCol w="686666">
                  <a:extLst>
                    <a:ext uri="{9D8B030D-6E8A-4147-A177-3AD203B41FA5}">
                      <a16:colId xmlns:a16="http://schemas.microsoft.com/office/drawing/2014/main" val="2910089712"/>
                    </a:ext>
                  </a:extLst>
                </a:gridCol>
                <a:gridCol w="574098">
                  <a:extLst>
                    <a:ext uri="{9D8B030D-6E8A-4147-A177-3AD203B41FA5}">
                      <a16:colId xmlns:a16="http://schemas.microsoft.com/office/drawing/2014/main" val="1198837518"/>
                    </a:ext>
                  </a:extLst>
                </a:gridCol>
                <a:gridCol w="765464">
                  <a:extLst>
                    <a:ext uri="{9D8B030D-6E8A-4147-A177-3AD203B41FA5}">
                      <a16:colId xmlns:a16="http://schemas.microsoft.com/office/drawing/2014/main" val="1362918617"/>
                    </a:ext>
                  </a:extLst>
                </a:gridCol>
                <a:gridCol w="945573">
                  <a:extLst>
                    <a:ext uri="{9D8B030D-6E8A-4147-A177-3AD203B41FA5}">
                      <a16:colId xmlns:a16="http://schemas.microsoft.com/office/drawing/2014/main" val="2034004142"/>
                    </a:ext>
                  </a:extLst>
                </a:gridCol>
                <a:gridCol w="551584">
                  <a:extLst>
                    <a:ext uri="{9D8B030D-6E8A-4147-A177-3AD203B41FA5}">
                      <a16:colId xmlns:a16="http://schemas.microsoft.com/office/drawing/2014/main" val="3989160087"/>
                    </a:ext>
                  </a:extLst>
                </a:gridCol>
                <a:gridCol w="585354">
                  <a:extLst>
                    <a:ext uri="{9D8B030D-6E8A-4147-A177-3AD203B41FA5}">
                      <a16:colId xmlns:a16="http://schemas.microsoft.com/office/drawing/2014/main" val="4139402285"/>
                    </a:ext>
                  </a:extLst>
                </a:gridCol>
                <a:gridCol w="590983">
                  <a:extLst>
                    <a:ext uri="{9D8B030D-6E8A-4147-A177-3AD203B41FA5}">
                      <a16:colId xmlns:a16="http://schemas.microsoft.com/office/drawing/2014/main" val="435556698"/>
                    </a:ext>
                  </a:extLst>
                </a:gridCol>
                <a:gridCol w="782349">
                  <a:extLst>
                    <a:ext uri="{9D8B030D-6E8A-4147-A177-3AD203B41FA5}">
                      <a16:colId xmlns:a16="http://schemas.microsoft.com/office/drawing/2014/main" val="1571337080"/>
                    </a:ext>
                  </a:extLst>
                </a:gridCol>
                <a:gridCol w="624753">
                  <a:extLst>
                    <a:ext uri="{9D8B030D-6E8A-4147-A177-3AD203B41FA5}">
                      <a16:colId xmlns:a16="http://schemas.microsoft.com/office/drawing/2014/main" val="3974494352"/>
                    </a:ext>
                  </a:extLst>
                </a:gridCol>
                <a:gridCol w="675409">
                  <a:extLst>
                    <a:ext uri="{9D8B030D-6E8A-4147-A177-3AD203B41FA5}">
                      <a16:colId xmlns:a16="http://schemas.microsoft.com/office/drawing/2014/main" val="1325183007"/>
                    </a:ext>
                  </a:extLst>
                </a:gridCol>
                <a:gridCol w="529070">
                  <a:extLst>
                    <a:ext uri="{9D8B030D-6E8A-4147-A177-3AD203B41FA5}">
                      <a16:colId xmlns:a16="http://schemas.microsoft.com/office/drawing/2014/main" val="1547666886"/>
                    </a:ext>
                  </a:extLst>
                </a:gridCol>
                <a:gridCol w="607869">
                  <a:extLst>
                    <a:ext uri="{9D8B030D-6E8A-4147-A177-3AD203B41FA5}">
                      <a16:colId xmlns:a16="http://schemas.microsoft.com/office/drawing/2014/main" val="390659016"/>
                    </a:ext>
                  </a:extLst>
                </a:gridCol>
              </a:tblGrid>
              <a:tr h="321429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Author</a:t>
                      </a:r>
                    </a:p>
                  </a:txBody>
                  <a:tcPr marL="3480" marR="3480" marT="348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Year</a:t>
                      </a:r>
                      <a:endParaRPr lang="en" sz="800" b="0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Study design</a:t>
                      </a:r>
                    </a:p>
                  </a:txBody>
                  <a:tcPr marL="3480" marR="3480" marT="348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Schedule</a:t>
                      </a:r>
                      <a:r>
                        <a:rPr lang="en" sz="800" u="none" strike="noStrike" baseline="300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*1</a:t>
                      </a:r>
                      <a:endParaRPr lang="en" sz="800" b="0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Prior treatment</a:t>
                      </a:r>
                      <a:b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</a:br>
                      <a: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number</a:t>
                      </a:r>
                      <a:endParaRPr lang="en" sz="800" b="0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Resistration</a:t>
                      </a:r>
                      <a:r>
                        <a:rPr lang="e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 period</a:t>
                      </a:r>
                    </a:p>
                  </a:txBody>
                  <a:tcPr marL="3480" marR="3480" marT="348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Number of </a:t>
                      </a:r>
                      <a:b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</a:br>
                      <a: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patients</a:t>
                      </a:r>
                      <a:endParaRPr lang="en" sz="800" b="0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Median age</a:t>
                      </a:r>
                      <a:b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</a:br>
                      <a: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(</a:t>
                      </a:r>
                      <a:r>
                        <a:rPr lang="en" sz="800" u="none" strike="noStrike" dirty="0" err="1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y.o</a:t>
                      </a:r>
                      <a: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)</a:t>
                      </a:r>
                      <a:endParaRPr lang="en" sz="800" b="0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ja-JP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PS (0-1/2-4)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Pathology </a:t>
                      </a:r>
                      <a:b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</a:br>
                      <a:r>
                        <a:rPr lang="en" altLang="ja-JP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(AD/SQ/Others)</a:t>
                      </a:r>
                      <a:endParaRPr lang="en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+mn-ea"/>
                      </a:endParaRPr>
                    </a:p>
                  </a:txBody>
                  <a:tcPr marL="3480" marR="3480" marT="348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ORR(%)</a:t>
                      </a:r>
                      <a:endParaRPr lang="en" sz="800" b="0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DCR(%)</a:t>
                      </a:r>
                    </a:p>
                  </a:txBody>
                  <a:tcPr marL="3480" marR="3480" marT="348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PFS </a:t>
                      </a:r>
                      <a:b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</a:br>
                      <a: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(months)</a:t>
                      </a:r>
                      <a:endParaRPr lang="en" sz="800" b="0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OS</a:t>
                      </a:r>
                      <a:b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</a:br>
                      <a:r>
                        <a:rPr lang="en" sz="8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 (months)</a:t>
                      </a:r>
                      <a:endParaRPr lang="en" sz="800" b="0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662713"/>
                  </a:ext>
                </a:extLst>
              </a:tr>
              <a:tr h="3749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Kawahara </a:t>
                      </a:r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</a:br>
                      <a:endParaRPr lang="ja-JP" altLang="ja-JP" sz="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+mn-ea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2001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Phase II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4W/2W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0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Unknown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59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64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55/4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38/20/1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Total:22.0</a:t>
                      </a:r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AD:26.3</a:t>
                      </a:r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SQ:10.0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unknown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-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10.2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973136"/>
                  </a:ext>
                </a:extLst>
              </a:tr>
              <a:tr h="2553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Totani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 </a:t>
                      </a:r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</a:br>
                      <a:endParaRPr lang="ja-JP" altLang="ja-JP" sz="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+mn-ea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2009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Phase II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" sz="800" u="none" strike="noStrike" dirty="0">
                          <a:effectLst/>
                          <a:latin typeface="Century" panose="02040604050505020304" pitchFamily="18" charset="0"/>
                        </a:rPr>
                        <a:t>4W/2W</a:t>
                      </a:r>
                      <a:endParaRPr lang="en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" sz="800" u="none" strike="noStrike" dirty="0">
                          <a:effectLst/>
                          <a:latin typeface="Century" panose="02040604050505020304" pitchFamily="18" charset="0"/>
                        </a:rPr>
                        <a:t>1 </a:t>
                      </a:r>
                      <a:endParaRPr lang="en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Aug. 2005-</a:t>
                      </a:r>
                      <a:br>
                        <a:rPr lang="en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</a:br>
                      <a:r>
                        <a:rPr lang="en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July 2007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48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66.5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36/12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36/5/7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12.5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52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2.5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8.2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91633"/>
                  </a:ext>
                </a:extLst>
              </a:tr>
              <a:tr h="3792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Govindan </a:t>
                      </a:r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</a:br>
                      <a:endParaRPr lang="ja-JP" altLang="ja-JP" sz="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+mn-ea"/>
                      </a:endParaRPr>
                    </a:p>
                    <a:p>
                      <a:pPr algn="l" fontAlgn="ctr"/>
                      <a:endParaRPr lang="ja-JP" sz="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2011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Phase II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" sz="800" u="none" strike="noStrike" dirty="0">
                          <a:effectLst/>
                          <a:latin typeface="Century" panose="02040604050505020304" pitchFamily="18" charset="0"/>
                        </a:rPr>
                        <a:t>2W/1W</a:t>
                      </a:r>
                      <a:endParaRPr lang="en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" sz="800" u="none" strike="noStrike" dirty="0">
                          <a:effectLst/>
                          <a:latin typeface="Century" panose="02040604050505020304" pitchFamily="18" charset="0"/>
                        </a:rPr>
                        <a:t>1 </a:t>
                      </a:r>
                      <a:endParaRPr lang="en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Unknown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57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>
                          <a:effectLst/>
                          <a:latin typeface="Century" panose="02040604050505020304" pitchFamily="18" charset="0"/>
                        </a:rPr>
                        <a:t>62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57/0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26/18/13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Total:7.1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Non-SQ:10.5</a:t>
                      </a:r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SQ:0       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Total:31</a:t>
                      </a:r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Non-SQ:60.5</a:t>
                      </a:r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SQ:44.4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2.9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7.3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171123"/>
                  </a:ext>
                </a:extLst>
              </a:tr>
              <a:tr h="255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Shiroyama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</a:br>
                      <a:endParaRPr lang="ja-JP" sz="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2011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Phase II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" sz="800" u="none" strike="noStrike">
                          <a:effectLst/>
                          <a:latin typeface="Century" panose="02040604050505020304" pitchFamily="18" charset="0"/>
                        </a:rPr>
                        <a:t>4W/2W</a:t>
                      </a:r>
                      <a:endParaRPr lang="en" sz="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" sz="800" u="none" strike="noStrike" dirty="0">
                          <a:effectLst/>
                          <a:latin typeface="Century" panose="02040604050505020304" pitchFamily="18" charset="0"/>
                        </a:rPr>
                        <a:t>1≦</a:t>
                      </a:r>
                      <a:endParaRPr lang="en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June 2005-</a:t>
                      </a:r>
                      <a:br>
                        <a:rPr lang="en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</a:br>
                      <a:r>
                        <a:rPr lang="en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May 2007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>
                          <a:effectLst/>
                          <a:latin typeface="Century" panose="02040604050505020304" pitchFamily="18" charset="0"/>
                        </a:rPr>
                        <a:t>44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64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44/0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30/11/3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13.6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77.3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>
                          <a:effectLst/>
                          <a:latin typeface="Century" panose="02040604050505020304" pitchFamily="18" charset="0"/>
                        </a:rPr>
                        <a:t>4.2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16.4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937599"/>
                  </a:ext>
                </a:extLst>
              </a:tr>
              <a:tr h="255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Kasai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</a:br>
                      <a:endParaRPr lang="ja-JP" sz="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2016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Phase II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" sz="800" u="none" strike="noStrike" dirty="0">
                          <a:effectLst/>
                          <a:latin typeface="Century" panose="02040604050505020304" pitchFamily="18" charset="0"/>
                        </a:rPr>
                        <a:t>4W/2W</a:t>
                      </a:r>
                      <a:endParaRPr lang="en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" sz="800" u="none" strike="noStrike" dirty="0">
                          <a:effectLst/>
                          <a:latin typeface="Century" panose="02040604050505020304" pitchFamily="18" charset="0"/>
                        </a:rPr>
                        <a:t>0 </a:t>
                      </a:r>
                      <a:endParaRPr lang="en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June 2007-</a:t>
                      </a:r>
                      <a:br>
                        <a:rPr lang="e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</a:br>
                      <a:r>
                        <a:rPr lang="e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June 2010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32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80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32/0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24/6/2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22.6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65.6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5.5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12.4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540326"/>
                  </a:ext>
                </a:extLst>
              </a:tr>
              <a:tr h="255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Nokihara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</a:br>
                      <a:endParaRPr lang="ja-JP" sz="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2017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Phase III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4W/2W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1,2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July 2010-</a:t>
                      </a:r>
                      <a:br>
                        <a:rPr lang="e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</a:br>
                      <a:r>
                        <a:rPr lang="e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June 2014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577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62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565/12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430/105/41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8.3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45.4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2.8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12.7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28273"/>
                  </a:ext>
                </a:extLst>
              </a:tr>
              <a:tr h="251130">
                <a:tc>
                  <a:txBody>
                    <a:bodyPr/>
                    <a:lstStyle/>
                    <a:p>
                      <a:pPr algn="l" rtl="0" fontAlgn="b"/>
                      <a:r>
                        <a:rPr kumimoji="1" lang="en-US" altLang="ja-JP" sz="800" kern="1200" dirty="0">
                          <a:solidFill>
                            <a:schemeClr val="dk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Tomita</a:t>
                      </a:r>
                      <a:r>
                        <a:rPr kumimoji="1" lang="en-US" altLang="ja-JP" sz="800" kern="1200" baseline="30000" dirty="0">
                          <a:solidFill>
                            <a:schemeClr val="dk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*2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2011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Retrospective</a:t>
                      </a:r>
                      <a:r>
                        <a:rPr lang="ja-JP" altLang="en-US" sz="800" u="none" strike="noStrike">
                          <a:effectLst/>
                          <a:latin typeface="Century" panose="02040604050505020304" pitchFamily="18" charset="0"/>
                        </a:rPr>
                        <a:t>　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Physician’s</a:t>
                      </a:r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</a:br>
                      <a:r>
                        <a:rPr lang="en-US" altLang="ja-JP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choisce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1-3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kumimoji="1" lang="en-US" altLang="ja-JP" sz="800" dirty="0">
                          <a:latin typeface="Century" panose="02040604050505020304" pitchFamily="18" charset="0"/>
                        </a:rPr>
                        <a:t>Mar. 2004-</a:t>
                      </a:r>
                      <a:br>
                        <a:rPr kumimoji="1" lang="en-US" altLang="ja-JP" sz="800" dirty="0">
                          <a:latin typeface="Century" panose="02040604050505020304" pitchFamily="18" charset="0"/>
                        </a:rPr>
                      </a:br>
                      <a:r>
                        <a:rPr kumimoji="1" lang="en-US" altLang="ja-JP" sz="800" dirty="0">
                          <a:latin typeface="Century" panose="02040604050505020304" pitchFamily="18" charset="0"/>
                        </a:rPr>
                        <a:t>Oct. 2010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19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Unknown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Unknown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19/0/0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15.8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57.9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unknown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+mn-ea"/>
                        </a:rPr>
                        <a:t>unknown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37035"/>
                  </a:ext>
                </a:extLst>
              </a:tr>
              <a:tr h="251130">
                <a:tc>
                  <a:txBody>
                    <a:bodyPr/>
                    <a:lstStyle/>
                    <a:p>
                      <a:pPr algn="r" rtl="0" fontAlgn="b"/>
                      <a:endParaRPr lang="en" sz="8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" sz="800" u="none" strike="noStrike" dirty="0">
                          <a:effectLst/>
                          <a:latin typeface="Century" panose="02040604050505020304" pitchFamily="18" charset="0"/>
                        </a:rPr>
                        <a:t>present</a:t>
                      </a:r>
                      <a:endParaRPr lang="en" sz="8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800" u="none" strike="noStrike" dirty="0">
                          <a:effectLst/>
                          <a:latin typeface="Century" panose="02040604050505020304" pitchFamily="18" charset="0"/>
                        </a:rPr>
                        <a:t>Retrospective</a:t>
                      </a:r>
                      <a:r>
                        <a:rPr lang="ja-JP" altLang="en-US" sz="800" u="none" strike="noStrike">
                          <a:effectLst/>
                          <a:latin typeface="Century" panose="02040604050505020304" pitchFamily="18" charset="0"/>
                        </a:rPr>
                        <a:t>　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Physician’s</a:t>
                      </a:r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</a:br>
                      <a:r>
                        <a:rPr lang="en-US" altLang="ja-JP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choisce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1-3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Apr. 2012-</a:t>
                      </a:r>
                      <a:b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</a:b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Mar. 2017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53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70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47/6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47/0/6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1.9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41.5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u="none" strike="noStrike" dirty="0">
                          <a:effectLst/>
                          <a:latin typeface="Century" panose="02040604050505020304" pitchFamily="18" charset="0"/>
                        </a:rPr>
                        <a:t>2.8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游ゴシック" panose="020B0400000000000000" pitchFamily="34" charset="-128"/>
                        </a:rPr>
                        <a:t>12.8</a:t>
                      </a:r>
                    </a:p>
                  </a:txBody>
                  <a:tcPr marL="3480" marR="3480" marT="348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416930"/>
                  </a:ext>
                </a:extLst>
              </a:tr>
            </a:tbl>
          </a:graphicData>
        </a:graphic>
      </p:graphicFrame>
      <p:pic>
        <p:nvPicPr>
          <p:cNvPr id="16" name="図 15">
            <a:extLst>
              <a:ext uri="{FF2B5EF4-FFF2-40B4-BE49-F238E27FC236}">
                <a16:creationId xmlns:a16="http://schemas.microsoft.com/office/drawing/2014/main" id="{2057C3E6-F9D0-BB49-B968-9E2192315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50000"/>
          <a:stretch/>
        </p:blipFill>
        <p:spPr>
          <a:xfrm rot="5400000">
            <a:off x="14985209" y="32995896"/>
            <a:ext cx="2003227" cy="713633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8AA099C-F45D-9E4D-97B9-9CC29DCA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3" r="4481"/>
          <a:stretch/>
        </p:blipFill>
        <p:spPr>
          <a:xfrm rot="5400000">
            <a:off x="21740066" y="33439555"/>
            <a:ext cx="2108498" cy="647865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6028E2-D733-514A-8399-BD40E6412D29}"/>
              </a:ext>
            </a:extLst>
          </p:cNvPr>
          <p:cNvSpPr txBox="1"/>
          <p:nvPr/>
        </p:nvSpPr>
        <p:spPr>
          <a:xfrm>
            <a:off x="67541" y="764919"/>
            <a:ext cx="4387355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63" dirty="0">
                <a:latin typeface="Century" panose="02040604050505020304" pitchFamily="18" charset="0"/>
              </a:rPr>
              <a:t>Table 3 Previous reports about S-1 monotherapy</a:t>
            </a:r>
            <a:endParaRPr lang="ja-JP" altLang="en-US" sz="1463">
              <a:latin typeface="Century" panose="020406040505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A529C4-F18B-8B4C-8BFD-6AD7C4C1C910}"/>
              </a:ext>
            </a:extLst>
          </p:cNvPr>
          <p:cNvSpPr txBox="1"/>
          <p:nvPr/>
        </p:nvSpPr>
        <p:spPr>
          <a:xfrm>
            <a:off x="5669230" y="3931787"/>
            <a:ext cx="3780202" cy="417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6" dirty="0">
                <a:latin typeface="Century" panose="02040604050505020304" pitchFamily="18" charset="0"/>
              </a:rPr>
              <a:t>*1 4W2W: administration for 4 weeks and rest for 2 week.</a:t>
            </a:r>
          </a:p>
          <a:p>
            <a:r>
              <a:rPr lang="en-US" altLang="ja-JP" sz="1056" dirty="0">
                <a:latin typeface="Century" panose="02040604050505020304" pitchFamily="18" charset="0"/>
              </a:rPr>
              <a:t>*2 Adenocarcinoma subset analysis.</a:t>
            </a:r>
          </a:p>
        </p:txBody>
      </p:sp>
    </p:spTree>
    <p:extLst>
      <p:ext uri="{BB962C8B-B14F-4D97-AF65-F5344CB8AC3E}">
        <p14:creationId xmlns:p14="http://schemas.microsoft.com/office/powerpoint/2010/main" val="3352133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85007</TotalTime>
  <Words>1566</Words>
  <Application>Microsoft Macintosh PowerPoint</Application>
  <PresentationFormat>A4 210 x 297 mm</PresentationFormat>
  <Paragraphs>871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Hiragino Kaku Gothic ProN</vt:lpstr>
      <vt:lpstr>ＭＳ Ｐゴシック</vt:lpstr>
      <vt:lpstr>游ゴシック</vt:lpstr>
      <vt:lpstr>游ゴシック Light</vt:lpstr>
      <vt:lpstr>游明朝</vt:lpstr>
      <vt:lpstr>Arial</vt:lpstr>
      <vt:lpstr>Calibri</vt:lpstr>
      <vt:lpstr>Calibri Light</vt:lpstr>
      <vt:lpstr>Century</vt:lpstr>
      <vt:lpstr>Office テーマ</vt:lpstr>
      <vt:lpstr>Table 1 Patients characteristics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竹本真之輔</dc:creator>
  <cp:lastModifiedBy>Microsoft Office User</cp:lastModifiedBy>
  <cp:revision>150</cp:revision>
  <dcterms:created xsi:type="dcterms:W3CDTF">2018-01-16T10:10:02Z</dcterms:created>
  <dcterms:modified xsi:type="dcterms:W3CDTF">2020-12-14T14:38:18Z</dcterms:modified>
</cp:coreProperties>
</file>