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500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16008960966987E-2"/>
          <c:y val="5.7060367454068242E-2"/>
          <c:w val="0.76340866999691059"/>
          <c:h val="0.83554024496937884"/>
        </c:manualLayout>
      </c:layout>
      <c:barChart>
        <c:barDir val="col"/>
        <c:grouping val="clustered"/>
        <c:varyColors val="0"/>
        <c:ser>
          <c:idx val="0"/>
          <c:order val="0"/>
          <c:tx>
            <c:v>CN</c:v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(Sheet16!$C$47,Sheet16!$H$47,Sheet16!$L$47,Sheet16!$S$47,Sheet16!$X$47)</c:f>
                <c:numCache>
                  <c:formatCode>General</c:formatCode>
                  <c:ptCount val="2"/>
                  <c:pt idx="0">
                    <c:v>1.253084145268777E-2</c:v>
                  </c:pt>
                  <c:pt idx="1">
                    <c:v>3.2793429556272407E-3</c:v>
                  </c:pt>
                </c:numCache>
              </c:numRef>
            </c:plus>
            <c:minus>
              <c:numRef>
                <c:f>(Sheet16!$C$47,Sheet16!$H$47,Sheet16!$L$47,Sheet16!$S$47,Sheet16!$X$47)</c:f>
                <c:numCache>
                  <c:formatCode>General</c:formatCode>
                  <c:ptCount val="2"/>
                  <c:pt idx="0">
                    <c:v>1.253084145268777E-2</c:v>
                  </c:pt>
                  <c:pt idx="1">
                    <c:v>3.2793429556272407E-3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Sheet16!$C$51:$G$51</c:f>
              <c:strCache>
                <c:ptCount val="2"/>
                <c:pt idx="0">
                  <c:v>Day7 light</c:v>
                </c:pt>
                <c:pt idx="1">
                  <c:v>Day7 dark</c:v>
                </c:pt>
              </c:strCache>
            </c:strRef>
          </c:cat>
          <c:val>
            <c:numRef>
              <c:f>(Sheet16!$C$46,Sheet16!$H$46,Sheet16!$L$46,Sheet16!$S$46,Sheet16!$X$46)</c:f>
              <c:numCache>
                <c:formatCode>General</c:formatCode>
                <c:ptCount val="2"/>
                <c:pt idx="0">
                  <c:v>0.90315801626534398</c:v>
                </c:pt>
                <c:pt idx="1">
                  <c:v>1.0310787037037035</c:v>
                </c:pt>
              </c:numCache>
            </c:numRef>
          </c:val>
        </c:ser>
        <c:ser>
          <c:idx val="1"/>
          <c:order val="1"/>
          <c:tx>
            <c:v>5AA</c:v>
          </c:tx>
          <c:spPr>
            <a:solidFill>
              <a:schemeClr val="bg1">
                <a:lumMod val="6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(Sheet16!$D$47,Sheet16!$I$47,Sheet16!$L$47,Sheet16!$T$47,Sheet16!$Y$47)</c:f>
                <c:numCache>
                  <c:formatCode>General</c:formatCode>
                  <c:ptCount val="2"/>
                  <c:pt idx="0">
                    <c:v>1.9592096427235767E-2</c:v>
                  </c:pt>
                  <c:pt idx="1">
                    <c:v>6.6483733524951814E-3</c:v>
                  </c:pt>
                </c:numCache>
              </c:numRef>
            </c:plus>
            <c:minus>
              <c:numRef>
                <c:f>(Sheet16!$D$47,Sheet16!$I$47,Sheet16!$L$47,Sheet16!$T$47,Sheet16!$Y$47)</c:f>
                <c:numCache>
                  <c:formatCode>General</c:formatCode>
                  <c:ptCount val="2"/>
                  <c:pt idx="0">
                    <c:v>1.9592096427235767E-2</c:v>
                  </c:pt>
                  <c:pt idx="1">
                    <c:v>6.6483733524951814E-3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Sheet16!$C$51:$G$51</c:f>
              <c:strCache>
                <c:ptCount val="2"/>
                <c:pt idx="0">
                  <c:v>Day7 light</c:v>
                </c:pt>
                <c:pt idx="1">
                  <c:v>Day7 dark</c:v>
                </c:pt>
              </c:strCache>
            </c:strRef>
          </c:cat>
          <c:val>
            <c:numRef>
              <c:f>(Sheet16!$D$46,Sheet16!$I$46,Sheet16!$L$46,Sheet16!$T$46,Sheet16!$Y$46)</c:f>
              <c:numCache>
                <c:formatCode>General</c:formatCode>
                <c:ptCount val="2"/>
                <c:pt idx="0">
                  <c:v>0.88631698823207439</c:v>
                </c:pt>
                <c:pt idx="1">
                  <c:v>1.0571273148148148</c:v>
                </c:pt>
              </c:numCache>
            </c:numRef>
          </c:val>
        </c:ser>
        <c:ser>
          <c:idx val="2"/>
          <c:order val="2"/>
          <c:tx>
            <c:v>ΔArg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(Sheet16!$E$47,Sheet16!$J$47,Sheet16!$L$47,Sheet16!$U$47,Sheet16!$Z$47)</c:f>
                <c:numCache>
                  <c:formatCode>General</c:formatCode>
                  <c:ptCount val="2"/>
                  <c:pt idx="0">
                    <c:v>1.0580209486666575E-2</c:v>
                  </c:pt>
                  <c:pt idx="1">
                    <c:v>8.876787351336209E-3</c:v>
                  </c:pt>
                </c:numCache>
              </c:numRef>
            </c:plus>
            <c:minus>
              <c:numRef>
                <c:f>(Sheet16!$E$47,Sheet16!$J$47,Sheet16!$L$47,Sheet16!$U$47,Sheet16!$Z$47)</c:f>
                <c:numCache>
                  <c:formatCode>General</c:formatCode>
                  <c:ptCount val="2"/>
                  <c:pt idx="0">
                    <c:v>1.0580209486666575E-2</c:v>
                  </c:pt>
                  <c:pt idx="1">
                    <c:v>8.876787351336209E-3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Sheet16!$C$51:$G$51</c:f>
              <c:strCache>
                <c:ptCount val="2"/>
                <c:pt idx="0">
                  <c:v>Day7 light</c:v>
                </c:pt>
                <c:pt idx="1">
                  <c:v>Day7 dark</c:v>
                </c:pt>
              </c:strCache>
            </c:strRef>
          </c:cat>
          <c:val>
            <c:numRef>
              <c:f>(Sheet16!$E$46,Sheet16!$J$46,Sheet16!$L$46,Sheet16!$U$46,Sheet16!$Z$46)</c:f>
              <c:numCache>
                <c:formatCode>General</c:formatCode>
                <c:ptCount val="2"/>
                <c:pt idx="0">
                  <c:v>0.88308981706717782</c:v>
                </c:pt>
                <c:pt idx="1">
                  <c:v>1.0222685185185185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43116032"/>
        <c:axId val="43117568"/>
      </c:barChart>
      <c:catAx>
        <c:axId val="4311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3117568"/>
        <c:crosses val="autoZero"/>
        <c:auto val="1"/>
        <c:lblAlgn val="ctr"/>
        <c:lblOffset val="100"/>
        <c:noMultiLvlLbl val="0"/>
      </c:catAx>
      <c:valAx>
        <c:axId val="43117568"/>
        <c:scaling>
          <c:orientation val="minMax"/>
          <c:min val="0"/>
        </c:scaling>
        <c:delete val="0"/>
        <c:axPos val="l"/>
        <c:numFmt formatCode="#,##0.0_);[Red]\(#,##0.0\)" sourceLinked="0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31160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87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31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70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26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54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96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84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62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01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50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43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1C742-5961-4190-8F3B-DDF746FE76F7}" type="datetimeFigureOut">
              <a:rPr kumimoji="1" lang="ja-JP" altLang="en-US" smtClean="0"/>
              <a:t>2019/12/17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A01D0-07EE-4E2A-AA32-4DBCBAE2B0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230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5157507" y="2890415"/>
            <a:ext cx="2385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E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 rot="16200000">
            <a:off x="3814222" y="4055465"/>
            <a:ext cx="181066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pS6K/S6K (</a:t>
            </a:r>
            <a:r>
              <a:rPr lang="en-US" altLang="ja-JP" sz="105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a.u</a:t>
            </a:r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.)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pSp>
        <p:nvGrpSpPr>
          <p:cNvPr id="61" name="グループ化 60"/>
          <p:cNvGrpSpPr/>
          <p:nvPr/>
        </p:nvGrpSpPr>
        <p:grpSpPr>
          <a:xfrm>
            <a:off x="5157192" y="5217115"/>
            <a:ext cx="1728192" cy="430887"/>
            <a:chOff x="585764" y="3654946"/>
            <a:chExt cx="1728192" cy="430887"/>
          </a:xfrm>
        </p:grpSpPr>
        <p:sp>
          <p:nvSpPr>
            <p:cNvPr id="62" name="正方形/長方形 61"/>
            <p:cNvSpPr/>
            <p:nvPr/>
          </p:nvSpPr>
          <p:spPr>
            <a:xfrm>
              <a:off x="585764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15P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1161828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1737892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Low</a:t>
              </a:r>
            </a:p>
            <a:p>
              <a:pPr algn="ctr"/>
              <a:r>
                <a:rPr lang="en-US" altLang="ja-JP" sz="1100" dirty="0" err="1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Arg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</p:grpSp>
      <p:sp>
        <p:nvSpPr>
          <p:cNvPr id="93" name="正方形/長方形 92"/>
          <p:cNvSpPr/>
          <p:nvPr/>
        </p:nvSpPr>
        <p:spPr>
          <a:xfrm>
            <a:off x="616878" y="5720392"/>
            <a:ext cx="24504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2896691" y="5720392"/>
            <a:ext cx="23635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G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pSp>
        <p:nvGrpSpPr>
          <p:cNvPr id="96" name="グループ化 95"/>
          <p:cNvGrpSpPr/>
          <p:nvPr/>
        </p:nvGrpSpPr>
        <p:grpSpPr>
          <a:xfrm>
            <a:off x="581954" y="8029545"/>
            <a:ext cx="1728192" cy="430887"/>
            <a:chOff x="585764" y="3654946"/>
            <a:chExt cx="1728192" cy="430887"/>
          </a:xfrm>
        </p:grpSpPr>
        <p:sp>
          <p:nvSpPr>
            <p:cNvPr id="97" name="正方形/長方形 96"/>
            <p:cNvSpPr/>
            <p:nvPr/>
          </p:nvSpPr>
          <p:spPr>
            <a:xfrm>
              <a:off x="585764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15P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1161828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1737892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Low</a:t>
              </a:r>
            </a:p>
            <a:p>
              <a:pPr algn="ctr"/>
              <a:r>
                <a:rPr lang="en-US" altLang="ja-JP" sz="1100" dirty="0" err="1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Arg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</p:grpSp>
      <p:sp>
        <p:nvSpPr>
          <p:cNvPr id="100" name="正方形/長方形 99"/>
          <p:cNvSpPr/>
          <p:nvPr/>
        </p:nvSpPr>
        <p:spPr>
          <a:xfrm rot="16200000">
            <a:off x="-669317" y="6875014"/>
            <a:ext cx="16985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AMPK/GAPDH </a:t>
            </a:r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en-US" altLang="ja-JP" sz="105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a.u</a:t>
            </a:r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.)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01" name="正方形/長方形 100"/>
          <p:cNvSpPr/>
          <p:nvPr/>
        </p:nvSpPr>
        <p:spPr>
          <a:xfrm rot="16200000">
            <a:off x="1565068" y="6823422"/>
            <a:ext cx="177589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pAMPK</a:t>
            </a:r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/GAPDH (</a:t>
            </a:r>
            <a:r>
              <a:rPr lang="en-US" altLang="ja-JP" sz="105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a.u</a:t>
            </a:r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.)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02" name="正方形/長方形 101"/>
          <p:cNvSpPr/>
          <p:nvPr/>
        </p:nvSpPr>
        <p:spPr>
          <a:xfrm rot="16200000">
            <a:off x="3802792" y="6863666"/>
            <a:ext cx="18106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pAMPK</a:t>
            </a:r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/AMPK </a:t>
            </a:r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en-US" altLang="ja-JP" sz="105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a.u</a:t>
            </a:r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.)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pSp>
        <p:nvGrpSpPr>
          <p:cNvPr id="118" name="グループ化 117"/>
          <p:cNvGrpSpPr/>
          <p:nvPr/>
        </p:nvGrpSpPr>
        <p:grpSpPr>
          <a:xfrm>
            <a:off x="2856746" y="8029545"/>
            <a:ext cx="1728192" cy="430887"/>
            <a:chOff x="585764" y="3654946"/>
            <a:chExt cx="1728192" cy="430887"/>
          </a:xfrm>
        </p:grpSpPr>
        <p:sp>
          <p:nvSpPr>
            <p:cNvPr id="119" name="正方形/長方形 118"/>
            <p:cNvSpPr/>
            <p:nvPr/>
          </p:nvSpPr>
          <p:spPr>
            <a:xfrm>
              <a:off x="585764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15P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1161828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1737892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Low</a:t>
              </a:r>
            </a:p>
            <a:p>
              <a:pPr algn="ctr"/>
              <a:r>
                <a:rPr lang="en-US" altLang="ja-JP" sz="1100" dirty="0" err="1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Arg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</p:grpSp>
      <p:grpSp>
        <p:nvGrpSpPr>
          <p:cNvPr id="122" name="グループ化 121"/>
          <p:cNvGrpSpPr/>
          <p:nvPr/>
        </p:nvGrpSpPr>
        <p:grpSpPr>
          <a:xfrm>
            <a:off x="5145762" y="8029163"/>
            <a:ext cx="1728192" cy="430887"/>
            <a:chOff x="585764" y="3654946"/>
            <a:chExt cx="1728192" cy="430887"/>
          </a:xfrm>
        </p:grpSpPr>
        <p:sp>
          <p:nvSpPr>
            <p:cNvPr id="123" name="正方形/長方形 122"/>
            <p:cNvSpPr/>
            <p:nvPr/>
          </p:nvSpPr>
          <p:spPr>
            <a:xfrm>
              <a:off x="585764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15P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1161828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5P</a:t>
              </a:r>
            </a:p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AA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1737892" y="3654946"/>
              <a:ext cx="5760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1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Low</a:t>
              </a:r>
            </a:p>
            <a:p>
              <a:pPr algn="ctr"/>
              <a:r>
                <a:rPr lang="en-US" altLang="ja-JP" sz="1100" dirty="0" err="1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Arg</a:t>
              </a:r>
              <a:endParaRPr lang="ja-JP" altLang="en-US" sz="11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64422" y="2890415"/>
            <a:ext cx="4531946" cy="2757969"/>
            <a:chOff x="56802" y="85839"/>
            <a:chExt cx="4531946" cy="2757969"/>
          </a:xfrm>
        </p:grpSpPr>
        <p:sp>
          <p:nvSpPr>
            <p:cNvPr id="6" name="正方形/長方形 5"/>
            <p:cNvSpPr/>
            <p:nvPr/>
          </p:nvSpPr>
          <p:spPr>
            <a:xfrm>
              <a:off x="620688" y="85839"/>
              <a:ext cx="245045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05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C</a:t>
              </a:r>
              <a:endParaRPr lang="ja-JP" altLang="en-US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2900501" y="85839"/>
              <a:ext cx="23635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05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D</a:t>
              </a:r>
              <a:endParaRPr lang="ja-JP" altLang="en-US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85764" y="2412921"/>
              <a:ext cx="1728192" cy="430887"/>
              <a:chOff x="585764" y="3654946"/>
              <a:chExt cx="1728192" cy="430887"/>
            </a:xfrm>
          </p:grpSpPr>
          <p:sp>
            <p:nvSpPr>
              <p:cNvPr id="26" name="正方形/長方形 25"/>
              <p:cNvSpPr/>
              <p:nvPr/>
            </p:nvSpPr>
            <p:spPr>
              <a:xfrm>
                <a:off x="585764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15P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27" name="正方形/長方形 26"/>
              <p:cNvSpPr/>
              <p:nvPr/>
            </p:nvSpPr>
            <p:spPr>
              <a:xfrm>
                <a:off x="1161828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1737892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Low</a:t>
                </a:r>
              </a:p>
              <a:p>
                <a:pPr algn="ctr"/>
                <a:r>
                  <a:rPr lang="en-US" altLang="ja-JP" sz="1100" dirty="0" err="1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Arg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</p:grpSp>
        <p:sp>
          <p:nvSpPr>
            <p:cNvPr id="31" name="正方形/長方形 30"/>
            <p:cNvSpPr/>
            <p:nvPr/>
          </p:nvSpPr>
          <p:spPr>
            <a:xfrm rot="16200000">
              <a:off x="-665507" y="1258390"/>
              <a:ext cx="169853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05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S6K/GAPDH (</a:t>
              </a:r>
              <a:r>
                <a:rPr lang="en-US" altLang="ja-JP" sz="1050" dirty="0" err="1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a.u</a:t>
              </a:r>
              <a:r>
                <a:rPr lang="en-US" altLang="ja-JP" sz="105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.)</a:t>
              </a:r>
              <a:endParaRPr lang="ja-JP" altLang="en-US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sp>
          <p:nvSpPr>
            <p:cNvPr id="32" name="正方形/長方形 31"/>
            <p:cNvSpPr/>
            <p:nvPr/>
          </p:nvSpPr>
          <p:spPr>
            <a:xfrm rot="16200000">
              <a:off x="1568878" y="1210645"/>
              <a:ext cx="17758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05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pS6K/GAPDH (</a:t>
              </a:r>
              <a:r>
                <a:rPr lang="en-US" altLang="ja-JP" sz="1050" dirty="0" err="1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a.u</a:t>
              </a:r>
              <a:r>
                <a:rPr lang="en-US" altLang="ja-JP" sz="105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.)</a:t>
              </a:r>
              <a:endParaRPr lang="ja-JP" altLang="en-US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grpSp>
          <p:nvGrpSpPr>
            <p:cNvPr id="57" name="グループ化 56"/>
            <p:cNvGrpSpPr/>
            <p:nvPr/>
          </p:nvGrpSpPr>
          <p:grpSpPr>
            <a:xfrm>
              <a:off x="2860556" y="2412921"/>
              <a:ext cx="1728192" cy="430887"/>
              <a:chOff x="585764" y="3654946"/>
              <a:chExt cx="1728192" cy="430887"/>
            </a:xfrm>
          </p:grpSpPr>
          <p:sp>
            <p:nvSpPr>
              <p:cNvPr id="58" name="正方形/長方形 57"/>
              <p:cNvSpPr/>
              <p:nvPr/>
            </p:nvSpPr>
            <p:spPr>
              <a:xfrm>
                <a:off x="585764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15P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59" name="正方形/長方形 58"/>
              <p:cNvSpPr/>
              <p:nvPr/>
            </p:nvSpPr>
            <p:spPr>
              <a:xfrm>
                <a:off x="1161828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60" name="正方形/長方形 59"/>
              <p:cNvSpPr/>
              <p:nvPr/>
            </p:nvSpPr>
            <p:spPr>
              <a:xfrm>
                <a:off x="1737892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Low</a:t>
                </a:r>
              </a:p>
              <a:p>
                <a:pPr algn="ctr"/>
                <a:r>
                  <a:rPr lang="en-US" altLang="ja-JP" sz="1100" dirty="0" err="1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Arg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</p:grpSp>
        <p:pic>
          <p:nvPicPr>
            <p:cNvPr id="1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47" y="209916"/>
              <a:ext cx="2005126" cy="235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8358" y="223194"/>
              <a:ext cx="1995150" cy="251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883" y="3023165"/>
            <a:ext cx="2001802" cy="232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68" y="5838949"/>
            <a:ext cx="2001802" cy="232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885" y="5811045"/>
            <a:ext cx="2001802" cy="233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451" y="5789381"/>
            <a:ext cx="2028403" cy="255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正方形/長方形 94"/>
          <p:cNvSpPr/>
          <p:nvPr/>
        </p:nvSpPr>
        <p:spPr>
          <a:xfrm>
            <a:off x="5146077" y="5720392"/>
            <a:ext cx="2385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grpSp>
        <p:nvGrpSpPr>
          <p:cNvPr id="148" name="グループ化 147"/>
          <p:cNvGrpSpPr/>
          <p:nvPr/>
        </p:nvGrpSpPr>
        <p:grpSpPr>
          <a:xfrm>
            <a:off x="4587516" y="323528"/>
            <a:ext cx="2292788" cy="2621654"/>
            <a:chOff x="37042" y="5694762"/>
            <a:chExt cx="2292788" cy="2621654"/>
          </a:xfrm>
        </p:grpSpPr>
        <p:sp>
          <p:nvSpPr>
            <p:cNvPr id="149" name="正方形/長方形 148"/>
            <p:cNvSpPr/>
            <p:nvPr/>
          </p:nvSpPr>
          <p:spPr>
            <a:xfrm rot="16200000">
              <a:off x="-741332" y="6723879"/>
              <a:ext cx="1810663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05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p85/GAPDH (</a:t>
              </a:r>
              <a:r>
                <a:rPr lang="en-US" altLang="ja-JP" sz="1050" dirty="0" err="1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a.u</a:t>
              </a:r>
              <a:r>
                <a:rPr lang="en-US" altLang="ja-JP" sz="105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.)</a:t>
              </a:r>
              <a:endParaRPr lang="ja-JP" altLang="en-US" sz="105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endParaRPr>
            </a:p>
          </p:txBody>
        </p:sp>
        <p:grpSp>
          <p:nvGrpSpPr>
            <p:cNvPr id="150" name="グループ化 149"/>
            <p:cNvGrpSpPr/>
            <p:nvPr/>
          </p:nvGrpSpPr>
          <p:grpSpPr>
            <a:xfrm>
              <a:off x="601638" y="7885529"/>
              <a:ext cx="1728192" cy="430887"/>
              <a:chOff x="585764" y="3654946"/>
              <a:chExt cx="1728192" cy="430887"/>
            </a:xfrm>
          </p:grpSpPr>
          <p:sp>
            <p:nvSpPr>
              <p:cNvPr id="152" name="正方形/長方形 151"/>
              <p:cNvSpPr/>
              <p:nvPr/>
            </p:nvSpPr>
            <p:spPr>
              <a:xfrm>
                <a:off x="585764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15P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153" name="正方形/長方形 152"/>
              <p:cNvSpPr/>
              <p:nvPr/>
            </p:nvSpPr>
            <p:spPr>
              <a:xfrm>
                <a:off x="1161828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5P</a:t>
                </a:r>
              </a:p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AA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  <p:sp>
            <p:nvSpPr>
              <p:cNvPr id="154" name="正方形/長方形 153"/>
              <p:cNvSpPr/>
              <p:nvPr/>
            </p:nvSpPr>
            <p:spPr>
              <a:xfrm>
                <a:off x="1737892" y="3654946"/>
                <a:ext cx="5760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100" dirty="0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Low</a:t>
                </a:r>
              </a:p>
              <a:p>
                <a:pPr algn="ctr"/>
                <a:r>
                  <a:rPr lang="en-US" altLang="ja-JP" sz="1100" dirty="0" err="1" smtClean="0">
                    <a:latin typeface="Arial Unicode MS" panose="020B0604020202020204" pitchFamily="50" charset="-128"/>
                    <a:ea typeface="Arial Unicode MS" panose="020B0604020202020204" pitchFamily="50" charset="-128"/>
                    <a:cs typeface="Arial Unicode MS" panose="020B0604020202020204" pitchFamily="50" charset="-128"/>
                  </a:rPr>
                  <a:t>Arg</a:t>
                </a:r>
                <a:endParaRPr lang="ja-JP" altLang="en-US" sz="1100" dirty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endParaRPr>
              </a:p>
            </p:txBody>
          </p:sp>
        </p:grpSp>
        <p:pic>
          <p:nvPicPr>
            <p:cNvPr id="151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684" y="5694762"/>
              <a:ext cx="2001802" cy="2327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" y="591963"/>
            <a:ext cx="4455874" cy="1234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7" t="20614" r="26889" b="-2"/>
          <a:stretch/>
        </p:blipFill>
        <p:spPr bwMode="auto">
          <a:xfrm>
            <a:off x="367544" y="1131887"/>
            <a:ext cx="131836" cy="18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正方形/長方形 54"/>
          <p:cNvSpPr/>
          <p:nvPr/>
        </p:nvSpPr>
        <p:spPr>
          <a:xfrm>
            <a:off x="202773" y="179512"/>
            <a:ext cx="2385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5157507" y="179512"/>
            <a:ext cx="2385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B</a:t>
            </a:r>
            <a:endParaRPr lang="ja-JP" altLang="en-US" sz="105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59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4624" y="251520"/>
            <a:ext cx="68331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Supplementary </a:t>
            </a:r>
            <a:r>
              <a:rPr lang="en-US" altLang="ja-JP" sz="1200" dirty="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t>Figure 1   </a:t>
            </a:r>
            <a:r>
              <a:rPr lang="en-US" altLang="ja-JP" sz="1200" dirty="0" smtClean="0"/>
              <a:t>Insulin </a:t>
            </a:r>
            <a:r>
              <a:rPr lang="en-US" altLang="ja-JP" sz="1200" dirty="0"/>
              <a:t>signaling-related protein levels in rats fed the low-protein and low-arginine diets. Six-week-old male Wistar rats were fed the 15PAA (n = 8), low </a:t>
            </a:r>
            <a:r>
              <a:rPr lang="en-US" altLang="ja-JP" sz="1200" dirty="0" err="1"/>
              <a:t>Arg</a:t>
            </a:r>
            <a:r>
              <a:rPr lang="en-US" altLang="ja-JP" sz="1200" dirty="0"/>
              <a:t> (n = 8), and 5PAA (n = 8) diet for 14 days. Whole-liver lysates were analyzed by immunoprecipitation and immunoblotting with antibodies against 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p85 </a:t>
            </a:r>
            <a:r>
              <a:rPr lang="en-US" altLang="ja-JP" sz="1200" dirty="0" smtClean="0"/>
              <a:t>(</a:t>
            </a:r>
            <a:r>
              <a:rPr lang="en-US" altLang="ja-JP" sz="1200" dirty="0"/>
              <a:t>B), 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S6K</a:t>
            </a:r>
            <a:r>
              <a:rPr lang="en-US" altLang="ja-JP" sz="1200" dirty="0" smtClean="0"/>
              <a:t> </a:t>
            </a:r>
            <a:r>
              <a:rPr lang="en-US" altLang="ja-JP" sz="1200" dirty="0"/>
              <a:t>(C), 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pS6K</a:t>
            </a:r>
            <a:r>
              <a:rPr lang="en-US" altLang="ja-JP" sz="1200" dirty="0" smtClean="0"/>
              <a:t> </a:t>
            </a:r>
            <a:r>
              <a:rPr lang="en-US" altLang="ja-JP" sz="1200" dirty="0"/>
              <a:t>(D</a:t>
            </a:r>
            <a:r>
              <a:rPr lang="en-US" altLang="ja-JP" sz="1200" dirty="0" smtClean="0"/>
              <a:t>), 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AMPK</a:t>
            </a:r>
            <a:r>
              <a:rPr lang="en-US" altLang="ja-JP" sz="1200" dirty="0" smtClean="0"/>
              <a:t> </a:t>
            </a:r>
            <a:r>
              <a:rPr lang="en-US" altLang="ja-JP" sz="1200" dirty="0"/>
              <a:t>(F</a:t>
            </a:r>
            <a:r>
              <a:rPr lang="en-US" altLang="ja-JP" sz="1200" dirty="0" smtClean="0"/>
              <a:t>),and </a:t>
            </a:r>
            <a:r>
              <a:rPr lang="en-US" altLang="ja-JP" sz="1200" dirty="0" err="1">
                <a:ea typeface="Arial Unicode MS" panose="020B0604020202020204" pitchFamily="50" charset="-128"/>
                <a:cs typeface="Arial Unicode MS" panose="020B0604020202020204" pitchFamily="50" charset="-128"/>
              </a:rPr>
              <a:t>pAMPK</a:t>
            </a:r>
            <a:r>
              <a:rPr lang="en-US" altLang="ja-JP" sz="1200" dirty="0" smtClean="0"/>
              <a:t>(G)</a:t>
            </a:r>
            <a:r>
              <a:rPr lang="en-US" altLang="ja-JP" sz="1200" dirty="0"/>
              <a:t> </a:t>
            </a:r>
            <a:r>
              <a:rPr lang="en-US" altLang="ja-JP" sz="1200" dirty="0" smtClean="0"/>
              <a:t>and 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S6K</a:t>
            </a:r>
            <a:r>
              <a:rPr lang="en-US" altLang="ja-JP" sz="1200" dirty="0" smtClean="0"/>
              <a:t> </a:t>
            </a:r>
            <a:r>
              <a:rPr lang="en-US" altLang="ja-JP" sz="1200" dirty="0"/>
              <a:t>as an internal </a:t>
            </a:r>
            <a:r>
              <a:rPr lang="en-US" altLang="ja-JP" sz="1200" dirty="0" smtClean="0"/>
              <a:t>control ,</a:t>
            </a:r>
            <a:r>
              <a:rPr lang="en-US" altLang="ja-JP" sz="1200" dirty="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t> pS6K/S6K</a:t>
            </a:r>
            <a:r>
              <a:rPr lang="en-US" altLang="ja-JP" sz="1200" dirty="0" smtClean="0"/>
              <a:t>(E)and  </a:t>
            </a:r>
            <a:r>
              <a:rPr lang="en-US" altLang="ja-JP" sz="1200" dirty="0" err="1">
                <a:ea typeface="Arial Unicode MS" panose="020B0604020202020204" pitchFamily="50" charset="-128"/>
                <a:cs typeface="Arial Unicode MS" panose="020B0604020202020204" pitchFamily="50" charset="-128"/>
              </a:rPr>
              <a:t>pAMPK</a:t>
            </a:r>
            <a:r>
              <a:rPr lang="en-US" altLang="ja-JP" sz="1200" dirty="0" smtClean="0"/>
              <a:t> (H)and </a:t>
            </a:r>
            <a:r>
              <a:rPr lang="en-US" altLang="ja-JP" sz="1200" dirty="0"/>
              <a:t>GAPDH as an internal control. Representative immunoblots (A) are shown. The values are the means ± standard errors. Asterisks indicate significant differences as assessed by one-way ANOVA with Bonferroni and Tukey–Kramer post-hoc tests (*p &lt; 0.05; **p &lt; 0.01).</a:t>
            </a:r>
            <a:endParaRPr lang="ja-JP" altLang="en-US" sz="1200" dirty="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72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066425"/>
              </p:ext>
            </p:extLst>
          </p:nvPr>
        </p:nvGraphicFramePr>
        <p:xfrm>
          <a:off x="1285504" y="1918394"/>
          <a:ext cx="447674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2103369" y="4913737"/>
            <a:ext cx="966787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Light</a:t>
            </a:r>
            <a:endParaRPr kumimoji="1"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08347" y="4913736"/>
            <a:ext cx="966787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Dark</a:t>
            </a:r>
            <a:endParaRPr kumimoji="1"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-5400000">
            <a:off x="225708" y="3159189"/>
            <a:ext cx="1771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Average RER</a:t>
            </a:r>
            <a:endParaRPr kumimoji="1"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828718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15P</a:t>
            </a:r>
          </a:p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AA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295602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5P</a:t>
            </a:r>
          </a:p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AA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758449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Low</a:t>
            </a:r>
          </a:p>
          <a:p>
            <a:pPr algn="ctr"/>
            <a:r>
              <a:rPr lang="en-US" altLang="ja-JP" sz="11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Arg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534263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15P</a:t>
            </a:r>
          </a:p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AA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001147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5P</a:t>
            </a:r>
          </a:p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AA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463994" y="4384084"/>
            <a:ext cx="57606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Low</a:t>
            </a:r>
          </a:p>
          <a:p>
            <a:pPr algn="ctr"/>
            <a:r>
              <a:rPr lang="en-US" altLang="ja-JP" sz="1100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Arg</a:t>
            </a:r>
            <a:endParaRPr lang="ja-JP" altLang="en-US" sz="11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1909579" y="4870722"/>
            <a:ext cx="129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617247" y="4870722"/>
            <a:ext cx="129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116632" y="5221813"/>
            <a:ext cx="6201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t>Supplementary Figure 2</a:t>
            </a:r>
            <a:r>
              <a:rPr lang="en-US" altLang="ja-JP" sz="12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200" dirty="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t>  Average values of RER of light period (8am-8pm) and dark period (8pm-8am) were calculated individually. Data of six rats per each group were calculated separately and indicated as </a:t>
            </a:r>
            <a:r>
              <a:rPr lang="en-US" altLang="ja-JP" sz="1200" dirty="0" err="1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t>means</a:t>
            </a:r>
            <a:r>
              <a:rPr lang="en-US" altLang="ja-JP" sz="1200" dirty="0" err="1" smtClean="0"/>
              <a:t>±SEM</a:t>
            </a:r>
            <a:r>
              <a:rPr lang="ja-JP" altLang="en-US" sz="1200" dirty="0"/>
              <a:t>（</a:t>
            </a:r>
            <a:r>
              <a:rPr lang="en-US" altLang="ja-JP" sz="1200" dirty="0"/>
              <a:t>n=6</a:t>
            </a:r>
            <a:r>
              <a:rPr lang="ja-JP" altLang="en-US" sz="1200" dirty="0" smtClean="0"/>
              <a:t>）</a:t>
            </a:r>
            <a:r>
              <a:rPr lang="en-US" altLang="ja-JP" sz="1200" dirty="0" smtClean="0"/>
              <a:t>.</a:t>
            </a:r>
            <a:endParaRPr lang="ja-JP" altLang="en-US" sz="1200" dirty="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738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272</Words>
  <Application>Microsoft Office PowerPoint</Application>
  <PresentationFormat>画面に合わせる (4:3)</PresentationFormat>
  <Paragraphs>74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lila</cp:lastModifiedBy>
  <cp:revision>14</cp:revision>
  <dcterms:created xsi:type="dcterms:W3CDTF">2015-12-10T06:07:50Z</dcterms:created>
  <dcterms:modified xsi:type="dcterms:W3CDTF">2019-12-17T12:52:11Z</dcterms:modified>
</cp:coreProperties>
</file>