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</p:sldIdLst>
  <p:sldSz cx="7772400" cy="87788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436729"/>
            <a:ext cx="6606540" cy="3056349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4610942"/>
            <a:ext cx="5829300" cy="2119529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2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9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188625"/>
            <a:ext cx="6703695" cy="3651768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5874940"/>
            <a:ext cx="6703695" cy="1920378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46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336969"/>
            <a:ext cx="3303270" cy="55701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336969"/>
            <a:ext cx="3303270" cy="55701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56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467396"/>
            <a:ext cx="6703695" cy="169684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152044"/>
            <a:ext cx="3288089" cy="105468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206728"/>
            <a:ext cx="3288089" cy="47166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152044"/>
            <a:ext cx="3304282" cy="105468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206728"/>
            <a:ext cx="3304282" cy="47166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3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8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5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85258"/>
            <a:ext cx="2506801" cy="2048404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263997"/>
            <a:ext cx="3934778" cy="6238691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2633662"/>
            <a:ext cx="2506801" cy="4879186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2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85258"/>
            <a:ext cx="2506801" cy="2048404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263997"/>
            <a:ext cx="3934778" cy="6238691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2633662"/>
            <a:ext cx="2506801" cy="4879186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91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83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467394"/>
            <a:ext cx="1675924" cy="743969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467394"/>
            <a:ext cx="4930616" cy="743969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7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467396"/>
            <a:ext cx="6703695" cy="1696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336969"/>
            <a:ext cx="6703695" cy="5570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8136718"/>
            <a:ext cx="1748790" cy="467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5DBC0-B6E9-4A36-968E-B966BB0BFEF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8136718"/>
            <a:ext cx="2623185" cy="467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8136718"/>
            <a:ext cx="1748790" cy="467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37ACB-68E5-4C18-BD3B-C59B317A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7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6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725" y="2147782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Image S1 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91176" y="3458246"/>
            <a:ext cx="4626517" cy="1841945"/>
            <a:chOff x="1234139" y="2439243"/>
            <a:chExt cx="4779819" cy="149907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 l="3842" t="263" b="-1"/>
            <a:stretch/>
          </p:blipFill>
          <p:spPr>
            <a:xfrm>
              <a:off x="1234139" y="2658156"/>
              <a:ext cx="4779819" cy="128015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355000" y="2439243"/>
              <a:ext cx="4538098" cy="218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48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             </a:t>
              </a:r>
              <a:r>
                <a:rPr lang="en-US" sz="1148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1148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     </a:t>
              </a:r>
              <a:r>
                <a:rPr lang="en-US" sz="1148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</a:t>
              </a:r>
              <a:r>
                <a:rPr lang="en-US" sz="1148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III     </a:t>
              </a:r>
              <a:r>
                <a:rPr lang="en-US" sz="1148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</a:t>
              </a:r>
              <a:r>
                <a:rPr lang="en-US" sz="1148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IV     </a:t>
              </a:r>
              <a:r>
                <a:rPr lang="en-US" sz="1148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sz="1148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     </a:t>
              </a:r>
              <a:r>
                <a:rPr lang="en-US" sz="1148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en-US" sz="1148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974997" y="0"/>
            <a:ext cx="3886200" cy="15741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Geraniol attenuates oxidative stress and neuro-inflammation mediated cognitive impairment in D‑galactose‑induced mouse aging model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081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7038473" y="8345498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 4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82665" y="596548"/>
            <a:ext cx="7448885" cy="3437572"/>
            <a:chOff x="245330" y="676062"/>
            <a:chExt cx="7448885" cy="3437572"/>
          </a:xfrm>
        </p:grpSpPr>
        <p:pic>
          <p:nvPicPr>
            <p:cNvPr id="3" name="Picture 2"/>
            <p:cNvPicPr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79" t="11379" r="15827" b="6966"/>
            <a:stretch/>
          </p:blipFill>
          <p:spPr>
            <a:xfrm>
              <a:off x="2118736" y="676062"/>
              <a:ext cx="1828800" cy="155448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16" r="65854" b="55476"/>
            <a:stretch/>
          </p:blipFill>
          <p:spPr>
            <a:xfrm>
              <a:off x="245330" y="676062"/>
              <a:ext cx="1828800" cy="155448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65415" y="676062"/>
              <a:ext cx="1828800" cy="155448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74130" y="2559154"/>
              <a:ext cx="1828800" cy="155448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769" r="21377" b="8800"/>
            <a:stretch/>
          </p:blipFill>
          <p:spPr>
            <a:xfrm>
              <a:off x="3992140" y="676062"/>
              <a:ext cx="1828800" cy="15544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61" r="73677" b="14984"/>
            <a:stretch/>
          </p:blipFill>
          <p:spPr>
            <a:xfrm>
              <a:off x="3947164" y="2549215"/>
              <a:ext cx="1828800" cy="1554480"/>
            </a:xfrm>
            <a:prstGeom prst="rect">
              <a:avLst/>
            </a:prstGeom>
          </p:spPr>
        </p:pic>
      </p:grp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107785"/>
              </p:ext>
            </p:extLst>
          </p:nvPr>
        </p:nvGraphicFramePr>
        <p:xfrm>
          <a:off x="855475" y="4738567"/>
          <a:ext cx="5948000" cy="257732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03979">
                  <a:extLst>
                    <a:ext uri="{9D8B030D-6E8A-4147-A177-3AD203B41FA5}">
                      <a16:colId xmlns:a16="http://schemas.microsoft.com/office/drawing/2014/main" val="1316616517"/>
                    </a:ext>
                  </a:extLst>
                </a:gridCol>
                <a:gridCol w="496632">
                  <a:extLst>
                    <a:ext uri="{9D8B030D-6E8A-4147-A177-3AD203B41FA5}">
                      <a16:colId xmlns:a16="http://schemas.microsoft.com/office/drawing/2014/main" val="3806779309"/>
                    </a:ext>
                  </a:extLst>
                </a:gridCol>
                <a:gridCol w="1926335">
                  <a:extLst>
                    <a:ext uri="{9D8B030D-6E8A-4147-A177-3AD203B41FA5}">
                      <a16:colId xmlns:a16="http://schemas.microsoft.com/office/drawing/2014/main" val="336563469"/>
                    </a:ext>
                  </a:extLst>
                </a:gridCol>
                <a:gridCol w="2321054">
                  <a:extLst>
                    <a:ext uri="{9D8B030D-6E8A-4147-A177-3AD203B41FA5}">
                      <a16:colId xmlns:a16="http://schemas.microsoft.com/office/drawing/2014/main" val="1874727603"/>
                    </a:ext>
                  </a:extLst>
                </a:gridCol>
              </a:tblGrid>
              <a:tr h="264113">
                <a:tc rowSpan="2"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Groups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Histopathological grade value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77730"/>
                  </a:ext>
                </a:extLst>
              </a:tr>
              <a:tr h="264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Hepatocytes necrosis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Inflammatory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cell infiltration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039564"/>
                  </a:ext>
                </a:extLst>
              </a:tr>
              <a:tr h="301256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 ± 0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362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 ± 0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824992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D-Gal</a:t>
                      </a:r>
                      <a:r>
                        <a:rPr lang="en-US" sz="1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alone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5.37 ± 0.97</a:t>
                      </a:r>
                      <a:r>
                        <a:rPr lang="en-US" sz="10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3.21 ± 0.29</a:t>
                      </a:r>
                      <a:r>
                        <a:rPr lang="en-US" sz="10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US" sz="1000" b="1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398892"/>
                  </a:ext>
                </a:extLst>
              </a:tr>
              <a:tr h="42918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KFL with D-Gal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2.43 ±0.21</a:t>
                      </a:r>
                      <a:r>
                        <a:rPr lang="en-US" sz="10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1.75 ± 0.18</a:t>
                      </a:r>
                      <a:r>
                        <a:rPr lang="en-US" sz="10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40349"/>
                  </a:ext>
                </a:extLst>
              </a:tr>
              <a:tr h="326703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KFL 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362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 ± 0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362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 ± 0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546244"/>
                  </a:ext>
                </a:extLst>
              </a:tr>
              <a:tr h="326703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month old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362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 ±0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362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 ±0</a:t>
                      </a:r>
                    </a:p>
                    <a:p>
                      <a:pPr marL="0" marR="0" lvl="0" indent="0" algn="ctr" defTabSz="10362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13591"/>
                  </a:ext>
                </a:extLst>
              </a:tr>
              <a:tr h="326703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month old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4.86.37 ± 0.34 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5.34 ± 0.31</a:t>
                      </a:r>
                      <a:endParaRPr lang="en-US" sz="1000" b="1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56954"/>
                  </a:ext>
                </a:extLst>
              </a:tr>
            </a:tbl>
          </a:graphicData>
        </a:graphic>
      </p:graphicFrame>
      <p:cxnSp>
        <p:nvCxnSpPr>
          <p:cNvPr id="42" name="Straight Arrow Connector 41"/>
          <p:cNvCxnSpPr/>
          <p:nvPr/>
        </p:nvCxnSpPr>
        <p:spPr>
          <a:xfrm flipH="1" flipV="1">
            <a:off x="3128624" y="1016769"/>
            <a:ext cx="154440" cy="3476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2303155" y="1647506"/>
            <a:ext cx="229620" cy="13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398122" y="3444413"/>
            <a:ext cx="352882" cy="1752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100209" y="2777785"/>
            <a:ext cx="352882" cy="1752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795" y="10253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811" y="4461568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4087" y="1943985"/>
            <a:ext cx="243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44293" y="1935844"/>
            <a:ext cx="303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en-US" sz="1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77597" y="1923824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1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21441" y="193584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endParaRPr lang="en-US" sz="1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38679" y="380392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en-US" sz="1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18025" y="375712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endParaRPr lang="en-US" sz="1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84499" y="6958767"/>
            <a:ext cx="247976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27033" y="6958767"/>
            <a:ext cx="247976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67557" y="99524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Image S2 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04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5300" y="-63796"/>
            <a:ext cx="7574037" cy="3842791"/>
            <a:chOff x="54127" y="88891"/>
            <a:chExt cx="7574037" cy="3842791"/>
          </a:xfrm>
        </p:grpSpPr>
        <p:grpSp>
          <p:nvGrpSpPr>
            <p:cNvPr id="12" name="Group 11"/>
            <p:cNvGrpSpPr/>
            <p:nvPr/>
          </p:nvGrpSpPr>
          <p:grpSpPr>
            <a:xfrm>
              <a:off x="132217" y="1046920"/>
              <a:ext cx="7495947" cy="2815652"/>
              <a:chOff x="222730" y="2546110"/>
              <a:chExt cx="7495947" cy="2815652"/>
            </a:xfrm>
          </p:grpSpPr>
          <p:pic>
            <p:nvPicPr>
              <p:cNvPr id="17" name="Picture 16"/>
              <p:cNvPicPr/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9983"/>
              <a:stretch/>
            </p:blipFill>
            <p:spPr bwMode="auto">
              <a:xfrm>
                <a:off x="222730" y="2549451"/>
                <a:ext cx="1828800" cy="1371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17"/>
              <p:cNvPicPr/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9208"/>
              <a:stretch/>
            </p:blipFill>
            <p:spPr bwMode="auto">
              <a:xfrm>
                <a:off x="3959065" y="3990162"/>
                <a:ext cx="1828800" cy="1371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Picture 9"/>
              <p:cNvPicPr>
                <a:picLocks/>
              </p:cNvPicPr>
              <p:nvPr/>
            </p:nvPicPr>
            <p:blipFill rotWithShape="1">
              <a:blip r:embed="rId5"/>
              <a:srcRect l="3874" t="12710" r="1648"/>
              <a:stretch/>
            </p:blipFill>
            <p:spPr>
              <a:xfrm>
                <a:off x="4007917" y="2549451"/>
                <a:ext cx="1828800" cy="1371600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/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89877" y="2549451"/>
                <a:ext cx="1828800" cy="1371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Picture 20"/>
              <p:cNvPicPr/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665"/>
              <a:stretch/>
            </p:blipFill>
            <p:spPr bwMode="auto">
              <a:xfrm>
                <a:off x="2044418" y="2546110"/>
                <a:ext cx="1828800" cy="1371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Picture 21"/>
              <p:cNvPicPr/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4691" y="3990162"/>
                <a:ext cx="1828800" cy="1371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Picture 10"/>
              <p:cNvPicPr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22105" y="5264824"/>
                <a:ext cx="365760" cy="91440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64504" y="3829611"/>
                <a:ext cx="365760" cy="91440"/>
              </a:xfrm>
              <a:prstGeom prst="rect">
                <a:avLst/>
              </a:prstGeom>
            </p:spPr>
          </p:pic>
        </p:grpSp>
        <p:sp>
          <p:nvSpPr>
            <p:cNvPr id="26" name="TextBox 25"/>
            <p:cNvSpPr txBox="1"/>
            <p:nvPr/>
          </p:nvSpPr>
          <p:spPr>
            <a:xfrm>
              <a:off x="3388822" y="88891"/>
              <a:ext cx="8338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 S3 </a:t>
              </a:r>
              <a:endPara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127" y="2199177"/>
              <a:ext cx="2439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960030" y="2212302"/>
              <a:ext cx="3032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  <a:endPara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57132" y="2189649"/>
              <a:ext cx="3626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III</a:t>
              </a:r>
              <a:endPara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743508" y="2180402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IV</a:t>
              </a:r>
              <a:endPara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36145" y="3654683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endPara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853611" y="36271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</a:t>
              </a:r>
              <a:endPara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2417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2443</TotalTime>
  <Words>113</Words>
  <Application>Microsoft Office PowerPoint</Application>
  <PresentationFormat>Custom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Peramaiyan b Rajendran</dc:creator>
  <cp:lastModifiedBy>Peramaiyan b Rajendran</cp:lastModifiedBy>
  <cp:revision>21</cp:revision>
  <dcterms:created xsi:type="dcterms:W3CDTF">2020-12-06T08:27:23Z</dcterms:created>
  <dcterms:modified xsi:type="dcterms:W3CDTF">2021-12-28T08:12:55Z</dcterms:modified>
</cp:coreProperties>
</file>