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76" r:id="rId2"/>
    <p:sldId id="275" r:id="rId3"/>
    <p:sldId id="278" r:id="rId4"/>
    <p:sldId id="277" r:id="rId5"/>
    <p:sldId id="263" r:id="rId6"/>
    <p:sldId id="260" r:id="rId7"/>
    <p:sldId id="265" r:id="rId8"/>
    <p:sldId id="262" r:id="rId9"/>
    <p:sldId id="264" r:id="rId10"/>
    <p:sldId id="266" r:id="rId11"/>
  </p:sldIdLst>
  <p:sldSz cx="7772400" cy="10058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891"/>
    <p:restoredTop sz="96327"/>
  </p:normalViewPr>
  <p:slideViewPr>
    <p:cSldViewPr snapToGrid="0" snapToObjects="1">
      <p:cViewPr varScale="1">
        <p:scale>
          <a:sx n="169" d="100"/>
          <a:sy n="169" d="100"/>
        </p:scale>
        <p:origin x="672"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CDD78C-2874-5C4E-901E-65A9B3EFC5F1}" type="datetimeFigureOut">
              <a:rPr lang="en-US" smtClean="0"/>
              <a:t>12/2/21</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A7F7B6-451D-6D4B-8467-59DD915D6401}" type="slidenum">
              <a:rPr lang="en-US" smtClean="0"/>
              <a:t>‹#›</a:t>
            </a:fld>
            <a:endParaRPr lang="en-US"/>
          </a:p>
        </p:txBody>
      </p:sp>
    </p:spTree>
    <p:extLst>
      <p:ext uri="{BB962C8B-B14F-4D97-AF65-F5344CB8AC3E}">
        <p14:creationId xmlns:p14="http://schemas.microsoft.com/office/powerpoint/2010/main" val="2906500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a:p>
          <a:p>
            <a:pPr marL="228600" indent="-228600">
              <a:buAutoNum type="arabicPeriod"/>
            </a:pPr>
            <a:endParaRPr lang="en-US" dirty="0"/>
          </a:p>
          <a:p>
            <a:endParaRPr lang="en-US" dirty="0"/>
          </a:p>
        </p:txBody>
      </p:sp>
      <p:sp>
        <p:nvSpPr>
          <p:cNvPr id="4" name="Slide Number Placeholder 3"/>
          <p:cNvSpPr>
            <a:spLocks noGrp="1"/>
          </p:cNvSpPr>
          <p:nvPr>
            <p:ph type="sldNum" sz="quarter" idx="5"/>
          </p:nvPr>
        </p:nvSpPr>
        <p:spPr/>
        <p:txBody>
          <a:bodyPr/>
          <a:lstStyle/>
          <a:p>
            <a:fld id="{3C522505-24F8-1149-A4E7-C5DD9EE8C0EA}" type="slidenum">
              <a:rPr lang="en-US" smtClean="0"/>
              <a:t>2</a:t>
            </a:fld>
            <a:endParaRPr lang="en-US"/>
          </a:p>
        </p:txBody>
      </p:sp>
    </p:spTree>
    <p:extLst>
      <p:ext uri="{BB962C8B-B14F-4D97-AF65-F5344CB8AC3E}">
        <p14:creationId xmlns:p14="http://schemas.microsoft.com/office/powerpoint/2010/main" val="1244862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522505-24F8-1149-A4E7-C5DD9EE8C0EA}" type="slidenum">
              <a:rPr lang="en-US" smtClean="0"/>
              <a:t>4</a:t>
            </a:fld>
            <a:endParaRPr lang="en-US"/>
          </a:p>
        </p:txBody>
      </p:sp>
    </p:spTree>
    <p:extLst>
      <p:ext uri="{BB962C8B-B14F-4D97-AF65-F5344CB8AC3E}">
        <p14:creationId xmlns:p14="http://schemas.microsoft.com/office/powerpoint/2010/main" val="372169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522505-24F8-1149-A4E7-C5DD9EE8C0EA}" type="slidenum">
              <a:rPr lang="en-US" smtClean="0"/>
              <a:t>5</a:t>
            </a:fld>
            <a:endParaRPr lang="en-US"/>
          </a:p>
        </p:txBody>
      </p:sp>
    </p:spTree>
    <p:extLst>
      <p:ext uri="{BB962C8B-B14F-4D97-AF65-F5344CB8AC3E}">
        <p14:creationId xmlns:p14="http://schemas.microsoft.com/office/powerpoint/2010/main" val="786075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522505-24F8-1149-A4E7-C5DD9EE8C0EA}" type="slidenum">
              <a:rPr lang="en-US" smtClean="0"/>
              <a:t>6</a:t>
            </a:fld>
            <a:endParaRPr lang="en-US"/>
          </a:p>
        </p:txBody>
      </p:sp>
    </p:spTree>
    <p:extLst>
      <p:ext uri="{BB962C8B-B14F-4D97-AF65-F5344CB8AC3E}">
        <p14:creationId xmlns:p14="http://schemas.microsoft.com/office/powerpoint/2010/main" val="2406743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522505-24F8-1149-A4E7-C5DD9EE8C0EA}" type="slidenum">
              <a:rPr lang="en-US" smtClean="0"/>
              <a:t>7</a:t>
            </a:fld>
            <a:endParaRPr lang="en-US"/>
          </a:p>
        </p:txBody>
      </p:sp>
    </p:spTree>
    <p:extLst>
      <p:ext uri="{BB962C8B-B14F-4D97-AF65-F5344CB8AC3E}">
        <p14:creationId xmlns:p14="http://schemas.microsoft.com/office/powerpoint/2010/main" val="733895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522505-24F8-1149-A4E7-C5DD9EE8C0EA}" type="slidenum">
              <a:rPr lang="en-US" smtClean="0"/>
              <a:t>8</a:t>
            </a:fld>
            <a:endParaRPr lang="en-US"/>
          </a:p>
        </p:txBody>
      </p:sp>
    </p:spTree>
    <p:extLst>
      <p:ext uri="{BB962C8B-B14F-4D97-AF65-F5344CB8AC3E}">
        <p14:creationId xmlns:p14="http://schemas.microsoft.com/office/powerpoint/2010/main" val="13936492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522505-24F8-1149-A4E7-C5DD9EE8C0EA}" type="slidenum">
              <a:rPr lang="en-US" smtClean="0"/>
              <a:t>9</a:t>
            </a:fld>
            <a:endParaRPr lang="en-US"/>
          </a:p>
        </p:txBody>
      </p:sp>
    </p:spTree>
    <p:extLst>
      <p:ext uri="{BB962C8B-B14F-4D97-AF65-F5344CB8AC3E}">
        <p14:creationId xmlns:p14="http://schemas.microsoft.com/office/powerpoint/2010/main" val="8848739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522505-24F8-1149-A4E7-C5DD9EE8C0EA}" type="slidenum">
              <a:rPr lang="en-US" smtClean="0"/>
              <a:t>10</a:t>
            </a:fld>
            <a:endParaRPr lang="en-US"/>
          </a:p>
        </p:txBody>
      </p:sp>
    </p:spTree>
    <p:extLst>
      <p:ext uri="{BB962C8B-B14F-4D97-AF65-F5344CB8AC3E}">
        <p14:creationId xmlns:p14="http://schemas.microsoft.com/office/powerpoint/2010/main" val="2535282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C3DE8-ABB5-704B-8606-F4E2FC68CF9D}"/>
              </a:ext>
            </a:extLst>
          </p:cNvPr>
          <p:cNvSpPr>
            <a:spLocks noGrp="1"/>
          </p:cNvSpPr>
          <p:nvPr>
            <p:ph type="ctrTitle"/>
          </p:nvPr>
        </p:nvSpPr>
        <p:spPr>
          <a:xfrm>
            <a:off x="971550" y="1646133"/>
            <a:ext cx="5829300" cy="3501813"/>
          </a:xfrm>
        </p:spPr>
        <p:txBody>
          <a:bodyPr anchor="b"/>
          <a:lstStyle>
            <a:lvl1pPr algn="ctr">
              <a:defRPr sz="8800"/>
            </a:lvl1pPr>
          </a:lstStyle>
          <a:p>
            <a:r>
              <a:rPr lang="en-US"/>
              <a:t>Click to edit Master title style</a:t>
            </a:r>
          </a:p>
        </p:txBody>
      </p:sp>
      <p:sp>
        <p:nvSpPr>
          <p:cNvPr id="3" name="Subtitle 2">
            <a:extLst>
              <a:ext uri="{FF2B5EF4-FFF2-40B4-BE49-F238E27FC236}">
                <a16:creationId xmlns:a16="http://schemas.microsoft.com/office/drawing/2014/main" id="{A9787EBE-4F5F-344F-BFDF-0211488F83BD}"/>
              </a:ext>
            </a:extLst>
          </p:cNvPr>
          <p:cNvSpPr>
            <a:spLocks noGrp="1"/>
          </p:cNvSpPr>
          <p:nvPr>
            <p:ph type="subTitle" idx="1"/>
          </p:nvPr>
        </p:nvSpPr>
        <p:spPr>
          <a:xfrm>
            <a:off x="971550" y="5282989"/>
            <a:ext cx="5829300" cy="2428451"/>
          </a:xfrm>
        </p:spPr>
        <p:txBody>
          <a:bodyPr/>
          <a:lstStyle>
            <a:lvl1pPr marL="0" indent="0" algn="ctr">
              <a:buNone/>
              <a:defRPr sz="3520"/>
            </a:lvl1pPr>
            <a:lvl2pPr marL="670575" indent="0" algn="ctr">
              <a:buNone/>
              <a:defRPr sz="2933"/>
            </a:lvl2pPr>
            <a:lvl3pPr marL="1341150" indent="0" algn="ctr">
              <a:buNone/>
              <a:defRPr sz="2640"/>
            </a:lvl3pPr>
            <a:lvl4pPr marL="2011726" indent="0" algn="ctr">
              <a:buNone/>
              <a:defRPr sz="2347"/>
            </a:lvl4pPr>
            <a:lvl5pPr marL="2682301" indent="0" algn="ctr">
              <a:buNone/>
              <a:defRPr sz="2347"/>
            </a:lvl5pPr>
            <a:lvl6pPr marL="3352876" indent="0" algn="ctr">
              <a:buNone/>
              <a:defRPr sz="2347"/>
            </a:lvl6pPr>
            <a:lvl7pPr marL="4023451" indent="0" algn="ctr">
              <a:buNone/>
              <a:defRPr sz="2347"/>
            </a:lvl7pPr>
            <a:lvl8pPr marL="4694027" indent="0" algn="ctr">
              <a:buNone/>
              <a:defRPr sz="2347"/>
            </a:lvl8pPr>
            <a:lvl9pPr marL="5364602" indent="0" algn="ctr">
              <a:buNone/>
              <a:defRPr sz="2347"/>
            </a:lvl9pPr>
          </a:lstStyle>
          <a:p>
            <a:r>
              <a:rPr lang="en-US"/>
              <a:t>Click to edit Master subtitle style</a:t>
            </a:r>
          </a:p>
        </p:txBody>
      </p:sp>
      <p:sp>
        <p:nvSpPr>
          <p:cNvPr id="4" name="Date Placeholder 3">
            <a:extLst>
              <a:ext uri="{FF2B5EF4-FFF2-40B4-BE49-F238E27FC236}">
                <a16:creationId xmlns:a16="http://schemas.microsoft.com/office/drawing/2014/main" id="{FD951B20-E6F7-234D-9C2A-1AB3EB99BB39}"/>
              </a:ext>
            </a:extLst>
          </p:cNvPr>
          <p:cNvSpPr>
            <a:spLocks noGrp="1"/>
          </p:cNvSpPr>
          <p:nvPr>
            <p:ph type="dt" sz="half" idx="10"/>
          </p:nvPr>
        </p:nvSpPr>
        <p:spPr/>
        <p:txBody>
          <a:bodyPr/>
          <a:lstStyle/>
          <a:p>
            <a:fld id="{EB2DBEF6-3528-F34E-AAD6-71E5A7BB6E8D}" type="datetimeFigureOut">
              <a:rPr lang="en-US" smtClean="0"/>
              <a:t>12/2/21</a:t>
            </a:fld>
            <a:endParaRPr lang="en-US"/>
          </a:p>
        </p:txBody>
      </p:sp>
      <p:sp>
        <p:nvSpPr>
          <p:cNvPr id="5" name="Footer Placeholder 4">
            <a:extLst>
              <a:ext uri="{FF2B5EF4-FFF2-40B4-BE49-F238E27FC236}">
                <a16:creationId xmlns:a16="http://schemas.microsoft.com/office/drawing/2014/main" id="{F6ADC144-3291-7D4A-AF6F-AEB3D50C58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F94067-F07E-AF47-9186-B8E9449E2169}"/>
              </a:ext>
            </a:extLst>
          </p:cNvPr>
          <p:cNvSpPr>
            <a:spLocks noGrp="1"/>
          </p:cNvSpPr>
          <p:nvPr>
            <p:ph type="sldNum" sz="quarter" idx="12"/>
          </p:nvPr>
        </p:nvSpPr>
        <p:spPr/>
        <p:txBody>
          <a:bodyPr/>
          <a:lstStyle/>
          <a:p>
            <a:fld id="{AB2DDDF0-7B3C-7546-B811-86C1B130CC0F}" type="slidenum">
              <a:rPr lang="en-US" smtClean="0"/>
              <a:t>‹#›</a:t>
            </a:fld>
            <a:endParaRPr lang="en-US"/>
          </a:p>
        </p:txBody>
      </p:sp>
    </p:spTree>
    <p:extLst>
      <p:ext uri="{BB962C8B-B14F-4D97-AF65-F5344CB8AC3E}">
        <p14:creationId xmlns:p14="http://schemas.microsoft.com/office/powerpoint/2010/main" val="1594291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F80BE-7870-9A41-B3CB-261173F836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69CCC6-6552-0C42-9DE7-FDD3EF681B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02BE35-DD64-3C4F-A1D5-A3B83E4EC093}"/>
              </a:ext>
            </a:extLst>
          </p:cNvPr>
          <p:cNvSpPr>
            <a:spLocks noGrp="1"/>
          </p:cNvSpPr>
          <p:nvPr>
            <p:ph type="dt" sz="half" idx="10"/>
          </p:nvPr>
        </p:nvSpPr>
        <p:spPr/>
        <p:txBody>
          <a:bodyPr/>
          <a:lstStyle/>
          <a:p>
            <a:fld id="{EB2DBEF6-3528-F34E-AAD6-71E5A7BB6E8D}" type="datetimeFigureOut">
              <a:rPr lang="en-US" smtClean="0"/>
              <a:t>12/2/21</a:t>
            </a:fld>
            <a:endParaRPr lang="en-US"/>
          </a:p>
        </p:txBody>
      </p:sp>
      <p:sp>
        <p:nvSpPr>
          <p:cNvPr id="5" name="Footer Placeholder 4">
            <a:extLst>
              <a:ext uri="{FF2B5EF4-FFF2-40B4-BE49-F238E27FC236}">
                <a16:creationId xmlns:a16="http://schemas.microsoft.com/office/drawing/2014/main" id="{D29490EB-6FB1-BD45-8723-84942E7EAE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386418-3A77-4041-A4DE-F8ED0BA979EE}"/>
              </a:ext>
            </a:extLst>
          </p:cNvPr>
          <p:cNvSpPr>
            <a:spLocks noGrp="1"/>
          </p:cNvSpPr>
          <p:nvPr>
            <p:ph type="sldNum" sz="quarter" idx="12"/>
          </p:nvPr>
        </p:nvSpPr>
        <p:spPr/>
        <p:txBody>
          <a:bodyPr/>
          <a:lstStyle/>
          <a:p>
            <a:fld id="{AB2DDDF0-7B3C-7546-B811-86C1B130CC0F}" type="slidenum">
              <a:rPr lang="en-US" smtClean="0"/>
              <a:t>‹#›</a:t>
            </a:fld>
            <a:endParaRPr lang="en-US"/>
          </a:p>
        </p:txBody>
      </p:sp>
    </p:spTree>
    <p:extLst>
      <p:ext uri="{BB962C8B-B14F-4D97-AF65-F5344CB8AC3E}">
        <p14:creationId xmlns:p14="http://schemas.microsoft.com/office/powerpoint/2010/main" val="3880729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9851E-2BF1-1E4B-BBE3-99123C272FAF}"/>
              </a:ext>
            </a:extLst>
          </p:cNvPr>
          <p:cNvSpPr>
            <a:spLocks noGrp="1"/>
          </p:cNvSpPr>
          <p:nvPr>
            <p:ph type="title"/>
          </p:nvPr>
        </p:nvSpPr>
        <p:spPr>
          <a:xfrm>
            <a:off x="530304" y="2507617"/>
            <a:ext cx="6703695" cy="4184014"/>
          </a:xfrm>
        </p:spPr>
        <p:txBody>
          <a:bodyPr anchor="b"/>
          <a:lstStyle>
            <a:lvl1pPr>
              <a:defRPr sz="8800"/>
            </a:lvl1pPr>
          </a:lstStyle>
          <a:p>
            <a:r>
              <a:rPr lang="en-US"/>
              <a:t>Click to edit Master title style</a:t>
            </a:r>
          </a:p>
        </p:txBody>
      </p:sp>
      <p:sp>
        <p:nvSpPr>
          <p:cNvPr id="3" name="Text Placeholder 2">
            <a:extLst>
              <a:ext uri="{FF2B5EF4-FFF2-40B4-BE49-F238E27FC236}">
                <a16:creationId xmlns:a16="http://schemas.microsoft.com/office/drawing/2014/main" id="{5A10C907-C0F7-0849-A76A-5B9DD7C223C3}"/>
              </a:ext>
            </a:extLst>
          </p:cNvPr>
          <p:cNvSpPr>
            <a:spLocks noGrp="1"/>
          </p:cNvSpPr>
          <p:nvPr>
            <p:ph type="body" idx="1"/>
          </p:nvPr>
        </p:nvSpPr>
        <p:spPr>
          <a:xfrm>
            <a:off x="530304" y="6731213"/>
            <a:ext cx="6703695" cy="2200274"/>
          </a:xfrm>
        </p:spPr>
        <p:txBody>
          <a:bodyPr/>
          <a:lstStyle>
            <a:lvl1pPr marL="0" indent="0">
              <a:buNone/>
              <a:defRPr sz="3520">
                <a:solidFill>
                  <a:schemeClr val="tx1">
                    <a:tint val="75000"/>
                  </a:schemeClr>
                </a:solidFill>
              </a:defRPr>
            </a:lvl1pPr>
            <a:lvl2pPr marL="670575" indent="0">
              <a:buNone/>
              <a:defRPr sz="2933">
                <a:solidFill>
                  <a:schemeClr val="tx1">
                    <a:tint val="75000"/>
                  </a:schemeClr>
                </a:solidFill>
              </a:defRPr>
            </a:lvl2pPr>
            <a:lvl3pPr marL="1341150" indent="0">
              <a:buNone/>
              <a:defRPr sz="2640">
                <a:solidFill>
                  <a:schemeClr val="tx1">
                    <a:tint val="75000"/>
                  </a:schemeClr>
                </a:solidFill>
              </a:defRPr>
            </a:lvl3pPr>
            <a:lvl4pPr marL="2011726" indent="0">
              <a:buNone/>
              <a:defRPr sz="2347">
                <a:solidFill>
                  <a:schemeClr val="tx1">
                    <a:tint val="75000"/>
                  </a:schemeClr>
                </a:solidFill>
              </a:defRPr>
            </a:lvl4pPr>
            <a:lvl5pPr marL="2682301" indent="0">
              <a:buNone/>
              <a:defRPr sz="2347">
                <a:solidFill>
                  <a:schemeClr val="tx1">
                    <a:tint val="75000"/>
                  </a:schemeClr>
                </a:solidFill>
              </a:defRPr>
            </a:lvl5pPr>
            <a:lvl6pPr marL="3352876" indent="0">
              <a:buNone/>
              <a:defRPr sz="2347">
                <a:solidFill>
                  <a:schemeClr val="tx1">
                    <a:tint val="75000"/>
                  </a:schemeClr>
                </a:solidFill>
              </a:defRPr>
            </a:lvl6pPr>
            <a:lvl7pPr marL="4023451" indent="0">
              <a:buNone/>
              <a:defRPr sz="2347">
                <a:solidFill>
                  <a:schemeClr val="tx1">
                    <a:tint val="75000"/>
                  </a:schemeClr>
                </a:solidFill>
              </a:defRPr>
            </a:lvl7pPr>
            <a:lvl8pPr marL="4694027" indent="0">
              <a:buNone/>
              <a:defRPr sz="2347">
                <a:solidFill>
                  <a:schemeClr val="tx1">
                    <a:tint val="75000"/>
                  </a:schemeClr>
                </a:solidFill>
              </a:defRPr>
            </a:lvl8pPr>
            <a:lvl9pPr marL="5364602" indent="0">
              <a:buNone/>
              <a:defRPr sz="2347">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589FD3-B7B0-6749-9AB5-E2E91B79B8DD}"/>
              </a:ext>
            </a:extLst>
          </p:cNvPr>
          <p:cNvSpPr>
            <a:spLocks noGrp="1"/>
          </p:cNvSpPr>
          <p:nvPr>
            <p:ph type="dt" sz="half" idx="10"/>
          </p:nvPr>
        </p:nvSpPr>
        <p:spPr/>
        <p:txBody>
          <a:bodyPr/>
          <a:lstStyle/>
          <a:p>
            <a:fld id="{EB2DBEF6-3528-F34E-AAD6-71E5A7BB6E8D}" type="datetimeFigureOut">
              <a:rPr lang="en-US" smtClean="0"/>
              <a:t>12/2/21</a:t>
            </a:fld>
            <a:endParaRPr lang="en-US"/>
          </a:p>
        </p:txBody>
      </p:sp>
      <p:sp>
        <p:nvSpPr>
          <p:cNvPr id="5" name="Footer Placeholder 4">
            <a:extLst>
              <a:ext uri="{FF2B5EF4-FFF2-40B4-BE49-F238E27FC236}">
                <a16:creationId xmlns:a16="http://schemas.microsoft.com/office/drawing/2014/main" id="{1CEF2A2B-033D-BE49-852C-6AFBAE8244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D007B4-528A-5D48-B47F-92D33DA238EA}"/>
              </a:ext>
            </a:extLst>
          </p:cNvPr>
          <p:cNvSpPr>
            <a:spLocks noGrp="1"/>
          </p:cNvSpPr>
          <p:nvPr>
            <p:ph type="sldNum" sz="quarter" idx="12"/>
          </p:nvPr>
        </p:nvSpPr>
        <p:spPr/>
        <p:txBody>
          <a:bodyPr/>
          <a:lstStyle/>
          <a:p>
            <a:fld id="{AB2DDDF0-7B3C-7546-B811-86C1B130CC0F}" type="slidenum">
              <a:rPr lang="en-US" smtClean="0"/>
              <a:t>‹#›</a:t>
            </a:fld>
            <a:endParaRPr lang="en-US"/>
          </a:p>
        </p:txBody>
      </p:sp>
    </p:spTree>
    <p:extLst>
      <p:ext uri="{BB962C8B-B14F-4D97-AF65-F5344CB8AC3E}">
        <p14:creationId xmlns:p14="http://schemas.microsoft.com/office/powerpoint/2010/main" val="3231984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8FC49-534F-744B-BF11-A9D092C084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905B30-C6A8-FC43-A2E5-876CF1438043}"/>
              </a:ext>
            </a:extLst>
          </p:cNvPr>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EB5AB3-6CB0-0142-BF3F-684C4562B91A}"/>
              </a:ext>
            </a:extLst>
          </p:cNvPr>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2C95018-DCFA-174B-8113-6B608C7F8028}"/>
              </a:ext>
            </a:extLst>
          </p:cNvPr>
          <p:cNvSpPr>
            <a:spLocks noGrp="1"/>
          </p:cNvSpPr>
          <p:nvPr>
            <p:ph type="dt" sz="half" idx="10"/>
          </p:nvPr>
        </p:nvSpPr>
        <p:spPr/>
        <p:txBody>
          <a:bodyPr/>
          <a:lstStyle/>
          <a:p>
            <a:fld id="{EB2DBEF6-3528-F34E-AAD6-71E5A7BB6E8D}" type="datetimeFigureOut">
              <a:rPr lang="en-US" smtClean="0"/>
              <a:t>12/2/21</a:t>
            </a:fld>
            <a:endParaRPr lang="en-US"/>
          </a:p>
        </p:txBody>
      </p:sp>
      <p:sp>
        <p:nvSpPr>
          <p:cNvPr id="6" name="Footer Placeholder 5">
            <a:extLst>
              <a:ext uri="{FF2B5EF4-FFF2-40B4-BE49-F238E27FC236}">
                <a16:creationId xmlns:a16="http://schemas.microsoft.com/office/drawing/2014/main" id="{D3BCCE3F-4E81-434B-9A58-10705D0F84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4B0087-8D97-CE4E-98A0-DC108ADF7122}"/>
              </a:ext>
            </a:extLst>
          </p:cNvPr>
          <p:cNvSpPr>
            <a:spLocks noGrp="1"/>
          </p:cNvSpPr>
          <p:nvPr>
            <p:ph type="sldNum" sz="quarter" idx="12"/>
          </p:nvPr>
        </p:nvSpPr>
        <p:spPr/>
        <p:txBody>
          <a:bodyPr/>
          <a:lstStyle/>
          <a:p>
            <a:fld id="{AB2DDDF0-7B3C-7546-B811-86C1B130CC0F}" type="slidenum">
              <a:rPr lang="en-US" smtClean="0"/>
              <a:t>‹#›</a:t>
            </a:fld>
            <a:endParaRPr lang="en-US"/>
          </a:p>
        </p:txBody>
      </p:sp>
    </p:spTree>
    <p:extLst>
      <p:ext uri="{BB962C8B-B14F-4D97-AF65-F5344CB8AC3E}">
        <p14:creationId xmlns:p14="http://schemas.microsoft.com/office/powerpoint/2010/main" val="2599653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8A787-CE8F-0E47-852C-8A91C2B8CCB7}"/>
              </a:ext>
            </a:extLst>
          </p:cNvPr>
          <p:cNvSpPr>
            <a:spLocks noGrp="1"/>
          </p:cNvSpPr>
          <p:nvPr>
            <p:ph type="title"/>
          </p:nvPr>
        </p:nvSpPr>
        <p:spPr>
          <a:xfrm>
            <a:off x="535365" y="535517"/>
            <a:ext cx="6703695" cy="1944159"/>
          </a:xfrm>
        </p:spPr>
        <p:txBody>
          <a:bodyPr/>
          <a:lstStyle/>
          <a:p>
            <a:r>
              <a:rPr lang="en-US"/>
              <a:t>Click to edit Master title style</a:t>
            </a:r>
          </a:p>
        </p:txBody>
      </p:sp>
      <p:sp>
        <p:nvSpPr>
          <p:cNvPr id="3" name="Text Placeholder 2">
            <a:extLst>
              <a:ext uri="{FF2B5EF4-FFF2-40B4-BE49-F238E27FC236}">
                <a16:creationId xmlns:a16="http://schemas.microsoft.com/office/drawing/2014/main" id="{77DD3A99-6738-5849-8693-C5FAD1C4209C}"/>
              </a:ext>
            </a:extLst>
          </p:cNvPr>
          <p:cNvSpPr>
            <a:spLocks noGrp="1"/>
          </p:cNvSpPr>
          <p:nvPr>
            <p:ph type="body" idx="1"/>
          </p:nvPr>
        </p:nvSpPr>
        <p:spPr>
          <a:xfrm>
            <a:off x="535365" y="2465706"/>
            <a:ext cx="3288089"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n-US"/>
              <a:t>Click to edit Master text styles</a:t>
            </a:r>
          </a:p>
        </p:txBody>
      </p:sp>
      <p:sp>
        <p:nvSpPr>
          <p:cNvPr id="4" name="Content Placeholder 3">
            <a:extLst>
              <a:ext uri="{FF2B5EF4-FFF2-40B4-BE49-F238E27FC236}">
                <a16:creationId xmlns:a16="http://schemas.microsoft.com/office/drawing/2014/main" id="{37913C9C-C629-D641-BA2E-0E85D59C429F}"/>
              </a:ext>
            </a:extLst>
          </p:cNvPr>
          <p:cNvSpPr>
            <a:spLocks noGrp="1"/>
          </p:cNvSpPr>
          <p:nvPr>
            <p:ph sz="half" idx="2"/>
          </p:nvPr>
        </p:nvSpPr>
        <p:spPr>
          <a:xfrm>
            <a:off x="535365"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71E06D1-570F-D042-A579-278E6192F9A5}"/>
              </a:ext>
            </a:extLst>
          </p:cNvPr>
          <p:cNvSpPr>
            <a:spLocks noGrp="1"/>
          </p:cNvSpPr>
          <p:nvPr>
            <p:ph type="body" sz="quarter" idx="3"/>
          </p:nvPr>
        </p:nvSpPr>
        <p:spPr>
          <a:xfrm>
            <a:off x="3934778" y="2465706"/>
            <a:ext cx="3304282"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n-US"/>
              <a:t>Click to edit Master text styles</a:t>
            </a:r>
          </a:p>
        </p:txBody>
      </p:sp>
      <p:sp>
        <p:nvSpPr>
          <p:cNvPr id="6" name="Content Placeholder 5">
            <a:extLst>
              <a:ext uri="{FF2B5EF4-FFF2-40B4-BE49-F238E27FC236}">
                <a16:creationId xmlns:a16="http://schemas.microsoft.com/office/drawing/2014/main" id="{838D8B90-5D40-734E-9A1E-E6510C057DE0}"/>
              </a:ext>
            </a:extLst>
          </p:cNvPr>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E833A3F-5CA8-3349-A86B-F8BA74166C66}"/>
              </a:ext>
            </a:extLst>
          </p:cNvPr>
          <p:cNvSpPr>
            <a:spLocks noGrp="1"/>
          </p:cNvSpPr>
          <p:nvPr>
            <p:ph type="dt" sz="half" idx="10"/>
          </p:nvPr>
        </p:nvSpPr>
        <p:spPr/>
        <p:txBody>
          <a:bodyPr/>
          <a:lstStyle/>
          <a:p>
            <a:fld id="{EB2DBEF6-3528-F34E-AAD6-71E5A7BB6E8D}" type="datetimeFigureOut">
              <a:rPr lang="en-US" smtClean="0"/>
              <a:t>12/2/21</a:t>
            </a:fld>
            <a:endParaRPr lang="en-US"/>
          </a:p>
        </p:txBody>
      </p:sp>
      <p:sp>
        <p:nvSpPr>
          <p:cNvPr id="8" name="Footer Placeholder 7">
            <a:extLst>
              <a:ext uri="{FF2B5EF4-FFF2-40B4-BE49-F238E27FC236}">
                <a16:creationId xmlns:a16="http://schemas.microsoft.com/office/drawing/2014/main" id="{2519E387-750F-1A4D-A94B-99753F5BCD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0B4DD55-B279-F04C-919C-103EA2E2782B}"/>
              </a:ext>
            </a:extLst>
          </p:cNvPr>
          <p:cNvSpPr>
            <a:spLocks noGrp="1"/>
          </p:cNvSpPr>
          <p:nvPr>
            <p:ph type="sldNum" sz="quarter" idx="12"/>
          </p:nvPr>
        </p:nvSpPr>
        <p:spPr/>
        <p:txBody>
          <a:bodyPr/>
          <a:lstStyle/>
          <a:p>
            <a:fld id="{AB2DDDF0-7B3C-7546-B811-86C1B130CC0F}" type="slidenum">
              <a:rPr lang="en-US" smtClean="0"/>
              <a:t>‹#›</a:t>
            </a:fld>
            <a:endParaRPr lang="en-US"/>
          </a:p>
        </p:txBody>
      </p:sp>
    </p:spTree>
    <p:extLst>
      <p:ext uri="{BB962C8B-B14F-4D97-AF65-F5344CB8AC3E}">
        <p14:creationId xmlns:p14="http://schemas.microsoft.com/office/powerpoint/2010/main" val="4176244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D8906-E39F-E446-B147-7C8F6D0255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58D578D-A18B-7F47-89D0-CE1358714CFA}"/>
              </a:ext>
            </a:extLst>
          </p:cNvPr>
          <p:cNvSpPr>
            <a:spLocks noGrp="1"/>
          </p:cNvSpPr>
          <p:nvPr>
            <p:ph type="dt" sz="half" idx="10"/>
          </p:nvPr>
        </p:nvSpPr>
        <p:spPr/>
        <p:txBody>
          <a:bodyPr/>
          <a:lstStyle/>
          <a:p>
            <a:fld id="{EB2DBEF6-3528-F34E-AAD6-71E5A7BB6E8D}" type="datetimeFigureOut">
              <a:rPr lang="en-US" smtClean="0"/>
              <a:t>12/2/21</a:t>
            </a:fld>
            <a:endParaRPr lang="en-US"/>
          </a:p>
        </p:txBody>
      </p:sp>
      <p:sp>
        <p:nvSpPr>
          <p:cNvPr id="4" name="Footer Placeholder 3">
            <a:extLst>
              <a:ext uri="{FF2B5EF4-FFF2-40B4-BE49-F238E27FC236}">
                <a16:creationId xmlns:a16="http://schemas.microsoft.com/office/drawing/2014/main" id="{8AC65DA4-F838-2B49-90A0-40C8C9261B6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1A90CD6-C301-BA46-A4A3-24A6BA5CCCA6}"/>
              </a:ext>
            </a:extLst>
          </p:cNvPr>
          <p:cNvSpPr>
            <a:spLocks noGrp="1"/>
          </p:cNvSpPr>
          <p:nvPr>
            <p:ph type="sldNum" sz="quarter" idx="12"/>
          </p:nvPr>
        </p:nvSpPr>
        <p:spPr/>
        <p:txBody>
          <a:bodyPr/>
          <a:lstStyle/>
          <a:p>
            <a:fld id="{AB2DDDF0-7B3C-7546-B811-86C1B130CC0F}" type="slidenum">
              <a:rPr lang="en-US" smtClean="0"/>
              <a:t>‹#›</a:t>
            </a:fld>
            <a:endParaRPr lang="en-US"/>
          </a:p>
        </p:txBody>
      </p:sp>
    </p:spTree>
    <p:extLst>
      <p:ext uri="{BB962C8B-B14F-4D97-AF65-F5344CB8AC3E}">
        <p14:creationId xmlns:p14="http://schemas.microsoft.com/office/powerpoint/2010/main" val="1115776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69AC67-5DFA-9C48-A056-1BEBEC7819DA}"/>
              </a:ext>
            </a:extLst>
          </p:cNvPr>
          <p:cNvSpPr>
            <a:spLocks noGrp="1"/>
          </p:cNvSpPr>
          <p:nvPr>
            <p:ph type="dt" sz="half" idx="10"/>
          </p:nvPr>
        </p:nvSpPr>
        <p:spPr/>
        <p:txBody>
          <a:bodyPr/>
          <a:lstStyle/>
          <a:p>
            <a:fld id="{EB2DBEF6-3528-F34E-AAD6-71E5A7BB6E8D}" type="datetimeFigureOut">
              <a:rPr lang="en-US" smtClean="0"/>
              <a:t>12/2/21</a:t>
            </a:fld>
            <a:endParaRPr lang="en-US"/>
          </a:p>
        </p:txBody>
      </p:sp>
      <p:sp>
        <p:nvSpPr>
          <p:cNvPr id="3" name="Footer Placeholder 2">
            <a:extLst>
              <a:ext uri="{FF2B5EF4-FFF2-40B4-BE49-F238E27FC236}">
                <a16:creationId xmlns:a16="http://schemas.microsoft.com/office/drawing/2014/main" id="{57C23C99-5B13-544A-8D07-1DE41AADE9A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04A8576-F88A-D743-9FF2-CEEA5D9404DA}"/>
              </a:ext>
            </a:extLst>
          </p:cNvPr>
          <p:cNvSpPr>
            <a:spLocks noGrp="1"/>
          </p:cNvSpPr>
          <p:nvPr>
            <p:ph type="sldNum" sz="quarter" idx="12"/>
          </p:nvPr>
        </p:nvSpPr>
        <p:spPr/>
        <p:txBody>
          <a:bodyPr/>
          <a:lstStyle/>
          <a:p>
            <a:fld id="{AB2DDDF0-7B3C-7546-B811-86C1B130CC0F}" type="slidenum">
              <a:rPr lang="en-US" smtClean="0"/>
              <a:t>‹#›</a:t>
            </a:fld>
            <a:endParaRPr lang="en-US"/>
          </a:p>
        </p:txBody>
      </p:sp>
    </p:spTree>
    <p:extLst>
      <p:ext uri="{BB962C8B-B14F-4D97-AF65-F5344CB8AC3E}">
        <p14:creationId xmlns:p14="http://schemas.microsoft.com/office/powerpoint/2010/main" val="4141744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42688-7BEE-F640-9EFC-D758B7B69C4B}"/>
              </a:ext>
            </a:extLst>
          </p:cNvPr>
          <p:cNvSpPr>
            <a:spLocks noGrp="1"/>
          </p:cNvSpPr>
          <p:nvPr>
            <p:ph type="title"/>
          </p:nvPr>
        </p:nvSpPr>
        <p:spPr>
          <a:xfrm>
            <a:off x="535365" y="670560"/>
            <a:ext cx="2506801" cy="2346960"/>
          </a:xfrm>
        </p:spPr>
        <p:txBody>
          <a:bodyPr anchor="b"/>
          <a:lstStyle>
            <a:lvl1pPr>
              <a:defRPr sz="4693"/>
            </a:lvl1pPr>
          </a:lstStyle>
          <a:p>
            <a:r>
              <a:rPr lang="en-US"/>
              <a:t>Click to edit Master title style</a:t>
            </a:r>
          </a:p>
        </p:txBody>
      </p:sp>
      <p:sp>
        <p:nvSpPr>
          <p:cNvPr id="3" name="Content Placeholder 2">
            <a:extLst>
              <a:ext uri="{FF2B5EF4-FFF2-40B4-BE49-F238E27FC236}">
                <a16:creationId xmlns:a16="http://schemas.microsoft.com/office/drawing/2014/main" id="{52423449-194C-1544-A366-A8DF52F6C66E}"/>
              </a:ext>
            </a:extLst>
          </p:cNvPr>
          <p:cNvSpPr>
            <a:spLocks noGrp="1"/>
          </p:cNvSpPr>
          <p:nvPr>
            <p:ph idx="1"/>
          </p:nvPr>
        </p:nvSpPr>
        <p:spPr>
          <a:xfrm>
            <a:off x="3304282" y="1448224"/>
            <a:ext cx="3934778" cy="7147983"/>
          </a:xfrm>
        </p:spPr>
        <p:txBody>
          <a:bodyPr/>
          <a:lstStyle>
            <a:lvl1pPr>
              <a:defRPr sz="4693"/>
            </a:lvl1pPr>
            <a:lvl2pPr>
              <a:defRPr sz="4107"/>
            </a:lvl2pPr>
            <a:lvl3pPr>
              <a:defRPr sz="3520"/>
            </a:lvl3pPr>
            <a:lvl4pPr>
              <a:defRPr sz="2933"/>
            </a:lvl4pPr>
            <a:lvl5pPr>
              <a:defRPr sz="2933"/>
            </a:lvl5pPr>
            <a:lvl6pPr>
              <a:defRPr sz="2933"/>
            </a:lvl6pPr>
            <a:lvl7pPr>
              <a:defRPr sz="2933"/>
            </a:lvl7pPr>
            <a:lvl8pPr>
              <a:defRPr sz="2933"/>
            </a:lvl8pPr>
            <a:lvl9pPr>
              <a:defRPr sz="29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78CCB2-4FDE-5A4E-905E-935B2D89BDEE}"/>
              </a:ext>
            </a:extLst>
          </p:cNvPr>
          <p:cNvSpPr>
            <a:spLocks noGrp="1"/>
          </p:cNvSpPr>
          <p:nvPr>
            <p:ph type="body" sz="half" idx="2"/>
          </p:nvPr>
        </p:nvSpPr>
        <p:spPr>
          <a:xfrm>
            <a:off x="535365" y="3017520"/>
            <a:ext cx="2506801"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n-US"/>
              <a:t>Click to edit Master text styles</a:t>
            </a:r>
          </a:p>
        </p:txBody>
      </p:sp>
      <p:sp>
        <p:nvSpPr>
          <p:cNvPr id="5" name="Date Placeholder 4">
            <a:extLst>
              <a:ext uri="{FF2B5EF4-FFF2-40B4-BE49-F238E27FC236}">
                <a16:creationId xmlns:a16="http://schemas.microsoft.com/office/drawing/2014/main" id="{E90044C6-86CC-3946-8772-E9A66ED77157}"/>
              </a:ext>
            </a:extLst>
          </p:cNvPr>
          <p:cNvSpPr>
            <a:spLocks noGrp="1"/>
          </p:cNvSpPr>
          <p:nvPr>
            <p:ph type="dt" sz="half" idx="10"/>
          </p:nvPr>
        </p:nvSpPr>
        <p:spPr/>
        <p:txBody>
          <a:bodyPr/>
          <a:lstStyle/>
          <a:p>
            <a:fld id="{EB2DBEF6-3528-F34E-AAD6-71E5A7BB6E8D}" type="datetimeFigureOut">
              <a:rPr lang="en-US" smtClean="0"/>
              <a:t>12/2/21</a:t>
            </a:fld>
            <a:endParaRPr lang="en-US"/>
          </a:p>
        </p:txBody>
      </p:sp>
      <p:sp>
        <p:nvSpPr>
          <p:cNvPr id="6" name="Footer Placeholder 5">
            <a:extLst>
              <a:ext uri="{FF2B5EF4-FFF2-40B4-BE49-F238E27FC236}">
                <a16:creationId xmlns:a16="http://schemas.microsoft.com/office/drawing/2014/main" id="{7C7F012B-F5A5-7E4F-8DB7-8F173B9719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DD8015-57A1-9D4E-9F55-194FC718705F}"/>
              </a:ext>
            </a:extLst>
          </p:cNvPr>
          <p:cNvSpPr>
            <a:spLocks noGrp="1"/>
          </p:cNvSpPr>
          <p:nvPr>
            <p:ph type="sldNum" sz="quarter" idx="12"/>
          </p:nvPr>
        </p:nvSpPr>
        <p:spPr/>
        <p:txBody>
          <a:bodyPr/>
          <a:lstStyle/>
          <a:p>
            <a:fld id="{AB2DDDF0-7B3C-7546-B811-86C1B130CC0F}" type="slidenum">
              <a:rPr lang="en-US" smtClean="0"/>
              <a:t>‹#›</a:t>
            </a:fld>
            <a:endParaRPr lang="en-US"/>
          </a:p>
        </p:txBody>
      </p:sp>
    </p:spTree>
    <p:extLst>
      <p:ext uri="{BB962C8B-B14F-4D97-AF65-F5344CB8AC3E}">
        <p14:creationId xmlns:p14="http://schemas.microsoft.com/office/powerpoint/2010/main" val="1515646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8FB36-7C3A-F348-AF81-9313E1C45F7C}"/>
              </a:ext>
            </a:extLst>
          </p:cNvPr>
          <p:cNvSpPr>
            <a:spLocks noGrp="1"/>
          </p:cNvSpPr>
          <p:nvPr>
            <p:ph type="title"/>
          </p:nvPr>
        </p:nvSpPr>
        <p:spPr>
          <a:xfrm>
            <a:off x="535365" y="670560"/>
            <a:ext cx="2506801" cy="2346960"/>
          </a:xfrm>
        </p:spPr>
        <p:txBody>
          <a:bodyPr anchor="b"/>
          <a:lstStyle>
            <a:lvl1pPr>
              <a:defRPr sz="4693"/>
            </a:lvl1pPr>
          </a:lstStyle>
          <a:p>
            <a:r>
              <a:rPr lang="en-US"/>
              <a:t>Click to edit Master title style</a:t>
            </a:r>
          </a:p>
        </p:txBody>
      </p:sp>
      <p:sp>
        <p:nvSpPr>
          <p:cNvPr id="3" name="Picture Placeholder 2">
            <a:extLst>
              <a:ext uri="{FF2B5EF4-FFF2-40B4-BE49-F238E27FC236}">
                <a16:creationId xmlns:a16="http://schemas.microsoft.com/office/drawing/2014/main" id="{21E19EFF-7C11-904D-AAE3-97CA776A56F8}"/>
              </a:ext>
            </a:extLst>
          </p:cNvPr>
          <p:cNvSpPr>
            <a:spLocks noGrp="1"/>
          </p:cNvSpPr>
          <p:nvPr>
            <p:ph type="pic" idx="1"/>
          </p:nvPr>
        </p:nvSpPr>
        <p:spPr>
          <a:xfrm>
            <a:off x="3304282" y="1448224"/>
            <a:ext cx="3934778" cy="7147983"/>
          </a:xfrm>
        </p:spPr>
        <p:txBody>
          <a:bodyPr/>
          <a:lstStyle>
            <a:lvl1pPr marL="0" indent="0">
              <a:buNone/>
              <a:defRPr sz="4693"/>
            </a:lvl1pPr>
            <a:lvl2pPr marL="670575" indent="0">
              <a:buNone/>
              <a:defRPr sz="4107"/>
            </a:lvl2pPr>
            <a:lvl3pPr marL="1341150" indent="0">
              <a:buNone/>
              <a:defRPr sz="3520"/>
            </a:lvl3pPr>
            <a:lvl4pPr marL="2011726" indent="0">
              <a:buNone/>
              <a:defRPr sz="2933"/>
            </a:lvl4pPr>
            <a:lvl5pPr marL="2682301" indent="0">
              <a:buNone/>
              <a:defRPr sz="2933"/>
            </a:lvl5pPr>
            <a:lvl6pPr marL="3352876" indent="0">
              <a:buNone/>
              <a:defRPr sz="2933"/>
            </a:lvl6pPr>
            <a:lvl7pPr marL="4023451" indent="0">
              <a:buNone/>
              <a:defRPr sz="2933"/>
            </a:lvl7pPr>
            <a:lvl8pPr marL="4694027" indent="0">
              <a:buNone/>
              <a:defRPr sz="2933"/>
            </a:lvl8pPr>
            <a:lvl9pPr marL="5364602" indent="0">
              <a:buNone/>
              <a:defRPr sz="2933"/>
            </a:lvl9pPr>
          </a:lstStyle>
          <a:p>
            <a:endParaRPr lang="en-US"/>
          </a:p>
        </p:txBody>
      </p:sp>
      <p:sp>
        <p:nvSpPr>
          <p:cNvPr id="4" name="Text Placeholder 3">
            <a:extLst>
              <a:ext uri="{FF2B5EF4-FFF2-40B4-BE49-F238E27FC236}">
                <a16:creationId xmlns:a16="http://schemas.microsoft.com/office/drawing/2014/main" id="{00E83A77-E4CE-B741-89BD-3AA36CE0ED39}"/>
              </a:ext>
            </a:extLst>
          </p:cNvPr>
          <p:cNvSpPr>
            <a:spLocks noGrp="1"/>
          </p:cNvSpPr>
          <p:nvPr>
            <p:ph type="body" sz="half" idx="2"/>
          </p:nvPr>
        </p:nvSpPr>
        <p:spPr>
          <a:xfrm>
            <a:off x="535365" y="3017520"/>
            <a:ext cx="2506801"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n-US"/>
              <a:t>Click to edit Master text styles</a:t>
            </a:r>
          </a:p>
        </p:txBody>
      </p:sp>
      <p:sp>
        <p:nvSpPr>
          <p:cNvPr id="5" name="Date Placeholder 4">
            <a:extLst>
              <a:ext uri="{FF2B5EF4-FFF2-40B4-BE49-F238E27FC236}">
                <a16:creationId xmlns:a16="http://schemas.microsoft.com/office/drawing/2014/main" id="{6790921F-0254-4C47-BC15-04E40BFF1689}"/>
              </a:ext>
            </a:extLst>
          </p:cNvPr>
          <p:cNvSpPr>
            <a:spLocks noGrp="1"/>
          </p:cNvSpPr>
          <p:nvPr>
            <p:ph type="dt" sz="half" idx="10"/>
          </p:nvPr>
        </p:nvSpPr>
        <p:spPr/>
        <p:txBody>
          <a:bodyPr/>
          <a:lstStyle/>
          <a:p>
            <a:fld id="{EB2DBEF6-3528-F34E-AAD6-71E5A7BB6E8D}" type="datetimeFigureOut">
              <a:rPr lang="en-US" smtClean="0"/>
              <a:t>12/2/21</a:t>
            </a:fld>
            <a:endParaRPr lang="en-US"/>
          </a:p>
        </p:txBody>
      </p:sp>
      <p:sp>
        <p:nvSpPr>
          <p:cNvPr id="6" name="Footer Placeholder 5">
            <a:extLst>
              <a:ext uri="{FF2B5EF4-FFF2-40B4-BE49-F238E27FC236}">
                <a16:creationId xmlns:a16="http://schemas.microsoft.com/office/drawing/2014/main" id="{26BAFB55-A84F-174E-B489-A1DB6C5872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499BAA-5811-3D44-8AFA-8DDB02050730}"/>
              </a:ext>
            </a:extLst>
          </p:cNvPr>
          <p:cNvSpPr>
            <a:spLocks noGrp="1"/>
          </p:cNvSpPr>
          <p:nvPr>
            <p:ph type="sldNum" sz="quarter" idx="12"/>
          </p:nvPr>
        </p:nvSpPr>
        <p:spPr/>
        <p:txBody>
          <a:bodyPr/>
          <a:lstStyle/>
          <a:p>
            <a:fld id="{AB2DDDF0-7B3C-7546-B811-86C1B130CC0F}" type="slidenum">
              <a:rPr lang="en-US" smtClean="0"/>
              <a:t>‹#›</a:t>
            </a:fld>
            <a:endParaRPr lang="en-US"/>
          </a:p>
        </p:txBody>
      </p:sp>
    </p:spTree>
    <p:extLst>
      <p:ext uri="{BB962C8B-B14F-4D97-AF65-F5344CB8AC3E}">
        <p14:creationId xmlns:p14="http://schemas.microsoft.com/office/powerpoint/2010/main" val="2429814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F5B7E-46BE-5141-89E6-51D5DFD961E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959FF3-625A-CC45-B671-774FA234BC7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06FFB2-8BD9-E243-87EC-3D663B411869}"/>
              </a:ext>
            </a:extLst>
          </p:cNvPr>
          <p:cNvSpPr>
            <a:spLocks noGrp="1"/>
          </p:cNvSpPr>
          <p:nvPr>
            <p:ph type="dt" sz="half" idx="10"/>
          </p:nvPr>
        </p:nvSpPr>
        <p:spPr/>
        <p:txBody>
          <a:bodyPr/>
          <a:lstStyle/>
          <a:p>
            <a:fld id="{EB2DBEF6-3528-F34E-AAD6-71E5A7BB6E8D}" type="datetimeFigureOut">
              <a:rPr lang="en-US" smtClean="0"/>
              <a:t>12/2/21</a:t>
            </a:fld>
            <a:endParaRPr lang="en-US"/>
          </a:p>
        </p:txBody>
      </p:sp>
      <p:sp>
        <p:nvSpPr>
          <p:cNvPr id="5" name="Footer Placeholder 4">
            <a:extLst>
              <a:ext uri="{FF2B5EF4-FFF2-40B4-BE49-F238E27FC236}">
                <a16:creationId xmlns:a16="http://schemas.microsoft.com/office/drawing/2014/main" id="{4C5FA23D-320F-C443-9FE6-DC112A1828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DA03A2-1A44-794F-BC0A-BEBCAC0E6F81}"/>
              </a:ext>
            </a:extLst>
          </p:cNvPr>
          <p:cNvSpPr>
            <a:spLocks noGrp="1"/>
          </p:cNvSpPr>
          <p:nvPr>
            <p:ph type="sldNum" sz="quarter" idx="12"/>
          </p:nvPr>
        </p:nvSpPr>
        <p:spPr/>
        <p:txBody>
          <a:bodyPr/>
          <a:lstStyle/>
          <a:p>
            <a:fld id="{AB2DDDF0-7B3C-7546-B811-86C1B130CC0F}" type="slidenum">
              <a:rPr lang="en-US" smtClean="0"/>
              <a:t>‹#›</a:t>
            </a:fld>
            <a:endParaRPr lang="en-US"/>
          </a:p>
        </p:txBody>
      </p:sp>
    </p:spTree>
    <p:extLst>
      <p:ext uri="{BB962C8B-B14F-4D97-AF65-F5344CB8AC3E}">
        <p14:creationId xmlns:p14="http://schemas.microsoft.com/office/powerpoint/2010/main" val="16512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089CF1-BD62-804D-A229-5CD6723DDA58}"/>
              </a:ext>
            </a:extLst>
          </p:cNvPr>
          <p:cNvSpPr>
            <a:spLocks noGrp="1"/>
          </p:cNvSpPr>
          <p:nvPr>
            <p:ph type="title" orient="vert"/>
          </p:nvPr>
        </p:nvSpPr>
        <p:spPr>
          <a:xfrm>
            <a:off x="5562124" y="535517"/>
            <a:ext cx="1675924" cy="852402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4B61040-5B99-C54F-BF32-53B9B4182E1A}"/>
              </a:ext>
            </a:extLst>
          </p:cNvPr>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194923-C85C-D94E-B3D4-563B2D9ED9B5}"/>
              </a:ext>
            </a:extLst>
          </p:cNvPr>
          <p:cNvSpPr>
            <a:spLocks noGrp="1"/>
          </p:cNvSpPr>
          <p:nvPr>
            <p:ph type="dt" sz="half" idx="10"/>
          </p:nvPr>
        </p:nvSpPr>
        <p:spPr/>
        <p:txBody>
          <a:bodyPr/>
          <a:lstStyle/>
          <a:p>
            <a:fld id="{EB2DBEF6-3528-F34E-AAD6-71E5A7BB6E8D}" type="datetimeFigureOut">
              <a:rPr lang="en-US" smtClean="0"/>
              <a:t>12/2/21</a:t>
            </a:fld>
            <a:endParaRPr lang="en-US"/>
          </a:p>
        </p:txBody>
      </p:sp>
      <p:sp>
        <p:nvSpPr>
          <p:cNvPr id="5" name="Footer Placeholder 4">
            <a:extLst>
              <a:ext uri="{FF2B5EF4-FFF2-40B4-BE49-F238E27FC236}">
                <a16:creationId xmlns:a16="http://schemas.microsoft.com/office/drawing/2014/main" id="{6A27169B-75D0-604D-AAC2-95328CB4F6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FB7220-3822-8244-B38C-7007B79EE632}"/>
              </a:ext>
            </a:extLst>
          </p:cNvPr>
          <p:cNvSpPr>
            <a:spLocks noGrp="1"/>
          </p:cNvSpPr>
          <p:nvPr>
            <p:ph type="sldNum" sz="quarter" idx="12"/>
          </p:nvPr>
        </p:nvSpPr>
        <p:spPr/>
        <p:txBody>
          <a:bodyPr/>
          <a:lstStyle/>
          <a:p>
            <a:fld id="{AB2DDDF0-7B3C-7546-B811-86C1B130CC0F}" type="slidenum">
              <a:rPr lang="en-US" smtClean="0"/>
              <a:t>‹#›</a:t>
            </a:fld>
            <a:endParaRPr lang="en-US"/>
          </a:p>
        </p:txBody>
      </p:sp>
    </p:spTree>
    <p:extLst>
      <p:ext uri="{BB962C8B-B14F-4D97-AF65-F5344CB8AC3E}">
        <p14:creationId xmlns:p14="http://schemas.microsoft.com/office/powerpoint/2010/main" val="2034587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56CA72-FBC3-6D44-B08D-AADDAAB12B0A}"/>
              </a:ext>
            </a:extLst>
          </p:cNvPr>
          <p:cNvSpPr>
            <a:spLocks noGrp="1"/>
          </p:cNvSpPr>
          <p:nvPr>
            <p:ph type="title"/>
          </p:nvPr>
        </p:nvSpPr>
        <p:spPr>
          <a:xfrm>
            <a:off x="534353" y="535517"/>
            <a:ext cx="6703695"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7D4CFB-F38E-ED41-9BFC-80978BA6ACE6}"/>
              </a:ext>
            </a:extLst>
          </p:cNvPr>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228239-8F91-6D49-A9FC-FE65ED590CFF}"/>
              </a:ext>
            </a:extLst>
          </p:cNvPr>
          <p:cNvSpPr>
            <a:spLocks noGrp="1"/>
          </p:cNvSpPr>
          <p:nvPr>
            <p:ph type="dt" sz="half" idx="2"/>
          </p:nvPr>
        </p:nvSpPr>
        <p:spPr>
          <a:xfrm>
            <a:off x="534353" y="9322647"/>
            <a:ext cx="1748790" cy="535517"/>
          </a:xfrm>
          <a:prstGeom prst="rect">
            <a:avLst/>
          </a:prstGeom>
        </p:spPr>
        <p:txBody>
          <a:bodyPr vert="horz" lIns="91440" tIns="45720" rIns="91440" bIns="45720" rtlCol="0" anchor="ctr"/>
          <a:lstStyle>
            <a:lvl1pPr algn="l">
              <a:defRPr sz="1760">
                <a:solidFill>
                  <a:schemeClr val="tx1">
                    <a:tint val="75000"/>
                  </a:schemeClr>
                </a:solidFill>
              </a:defRPr>
            </a:lvl1pPr>
          </a:lstStyle>
          <a:p>
            <a:fld id="{EB2DBEF6-3528-F34E-AAD6-71E5A7BB6E8D}" type="datetimeFigureOut">
              <a:rPr lang="en-US" smtClean="0"/>
              <a:t>12/2/21</a:t>
            </a:fld>
            <a:endParaRPr lang="en-US"/>
          </a:p>
        </p:txBody>
      </p:sp>
      <p:sp>
        <p:nvSpPr>
          <p:cNvPr id="5" name="Footer Placeholder 4">
            <a:extLst>
              <a:ext uri="{FF2B5EF4-FFF2-40B4-BE49-F238E27FC236}">
                <a16:creationId xmlns:a16="http://schemas.microsoft.com/office/drawing/2014/main" id="{BB44A1F9-CD59-2546-A442-D9EF6D5A7F10}"/>
              </a:ext>
            </a:extLst>
          </p:cNvPr>
          <p:cNvSpPr>
            <a:spLocks noGrp="1"/>
          </p:cNvSpPr>
          <p:nvPr>
            <p:ph type="ftr" sz="quarter" idx="3"/>
          </p:nvPr>
        </p:nvSpPr>
        <p:spPr>
          <a:xfrm>
            <a:off x="2574608" y="9322647"/>
            <a:ext cx="2623185" cy="535517"/>
          </a:xfrm>
          <a:prstGeom prst="rect">
            <a:avLst/>
          </a:prstGeom>
        </p:spPr>
        <p:txBody>
          <a:bodyPr vert="horz" lIns="91440" tIns="45720" rIns="91440" bIns="45720" rtlCol="0" anchor="ctr"/>
          <a:lstStyle>
            <a:lvl1pPr algn="ctr">
              <a:defRPr sz="176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81F32F2-FEFB-B641-9FA0-03EB2983DE19}"/>
              </a:ext>
            </a:extLst>
          </p:cNvPr>
          <p:cNvSpPr>
            <a:spLocks noGrp="1"/>
          </p:cNvSpPr>
          <p:nvPr>
            <p:ph type="sldNum" sz="quarter" idx="4"/>
          </p:nvPr>
        </p:nvSpPr>
        <p:spPr>
          <a:xfrm>
            <a:off x="5489258" y="9322647"/>
            <a:ext cx="1748790" cy="535517"/>
          </a:xfrm>
          <a:prstGeom prst="rect">
            <a:avLst/>
          </a:prstGeom>
        </p:spPr>
        <p:txBody>
          <a:bodyPr vert="horz" lIns="91440" tIns="45720" rIns="91440" bIns="45720" rtlCol="0" anchor="ctr"/>
          <a:lstStyle>
            <a:lvl1pPr algn="r">
              <a:defRPr sz="1760">
                <a:solidFill>
                  <a:schemeClr val="tx1">
                    <a:tint val="75000"/>
                  </a:schemeClr>
                </a:solidFill>
              </a:defRPr>
            </a:lvl1pPr>
          </a:lstStyle>
          <a:p>
            <a:fld id="{AB2DDDF0-7B3C-7546-B811-86C1B130CC0F}" type="slidenum">
              <a:rPr lang="en-US" smtClean="0"/>
              <a:t>‹#›</a:t>
            </a:fld>
            <a:endParaRPr lang="en-US"/>
          </a:p>
        </p:txBody>
      </p:sp>
    </p:spTree>
    <p:extLst>
      <p:ext uri="{BB962C8B-B14F-4D97-AF65-F5344CB8AC3E}">
        <p14:creationId xmlns:p14="http://schemas.microsoft.com/office/powerpoint/2010/main" val="4537468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341150" rtl="0" eaLnBrk="1" latinLnBrk="0" hangingPunct="1">
        <a:lnSpc>
          <a:spcPct val="90000"/>
        </a:lnSpc>
        <a:spcBef>
          <a:spcPct val="0"/>
        </a:spcBef>
        <a:buNone/>
        <a:defRPr sz="6453" kern="1200">
          <a:solidFill>
            <a:schemeClr val="tx1"/>
          </a:solidFill>
          <a:latin typeface="+mj-lt"/>
          <a:ea typeface="+mj-ea"/>
          <a:cs typeface="+mj-cs"/>
        </a:defRPr>
      </a:lvl1pPr>
    </p:titleStyle>
    <p:bodyStyle>
      <a:lvl1pPr marL="335288" indent="-335288" algn="l" defTabSz="1341150" rtl="0" eaLnBrk="1" latinLnBrk="0" hangingPunct="1">
        <a:lnSpc>
          <a:spcPct val="90000"/>
        </a:lnSpc>
        <a:spcBef>
          <a:spcPts val="1467"/>
        </a:spcBef>
        <a:buFont typeface="Arial" panose="020B0604020202020204" pitchFamily="34" charset="0"/>
        <a:buChar char="•"/>
        <a:defRPr sz="4107" kern="1200">
          <a:solidFill>
            <a:schemeClr val="tx1"/>
          </a:solidFill>
          <a:latin typeface="+mn-lt"/>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kern="1200">
          <a:solidFill>
            <a:schemeClr val="tx1"/>
          </a:solidFill>
          <a:latin typeface="+mn-lt"/>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kern="1200">
          <a:solidFill>
            <a:schemeClr val="tx1"/>
          </a:solidFill>
          <a:latin typeface="+mn-lt"/>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150" rtl="0" eaLnBrk="1" latinLnBrk="0" hangingPunct="1">
        <a:defRPr sz="2640" kern="1200">
          <a:solidFill>
            <a:schemeClr val="tx1"/>
          </a:solidFill>
          <a:latin typeface="+mn-lt"/>
          <a:ea typeface="+mn-ea"/>
          <a:cs typeface="+mn-cs"/>
        </a:defRPr>
      </a:lvl1pPr>
      <a:lvl2pPr marL="670575" algn="l" defTabSz="1341150" rtl="0" eaLnBrk="1" latinLnBrk="0" hangingPunct="1">
        <a:defRPr sz="2640" kern="1200">
          <a:solidFill>
            <a:schemeClr val="tx1"/>
          </a:solidFill>
          <a:latin typeface="+mn-lt"/>
          <a:ea typeface="+mn-ea"/>
          <a:cs typeface="+mn-cs"/>
        </a:defRPr>
      </a:lvl2pPr>
      <a:lvl3pPr marL="1341150" algn="l" defTabSz="1341150" rtl="0" eaLnBrk="1" latinLnBrk="0" hangingPunct="1">
        <a:defRPr sz="2640" kern="1200">
          <a:solidFill>
            <a:schemeClr val="tx1"/>
          </a:solidFill>
          <a:latin typeface="+mn-lt"/>
          <a:ea typeface="+mn-ea"/>
          <a:cs typeface="+mn-cs"/>
        </a:defRPr>
      </a:lvl3pPr>
      <a:lvl4pPr marL="2011726" algn="l" defTabSz="1341150" rtl="0" eaLnBrk="1" latinLnBrk="0" hangingPunct="1">
        <a:defRPr sz="2640" kern="1200">
          <a:solidFill>
            <a:schemeClr val="tx1"/>
          </a:solidFill>
          <a:latin typeface="+mn-lt"/>
          <a:ea typeface="+mn-ea"/>
          <a:cs typeface="+mn-cs"/>
        </a:defRPr>
      </a:lvl4pPr>
      <a:lvl5pPr marL="2682301" algn="l" defTabSz="1341150" rtl="0" eaLnBrk="1" latinLnBrk="0" hangingPunct="1">
        <a:defRPr sz="2640" kern="1200">
          <a:solidFill>
            <a:schemeClr val="tx1"/>
          </a:solidFill>
          <a:latin typeface="+mn-lt"/>
          <a:ea typeface="+mn-ea"/>
          <a:cs typeface="+mn-cs"/>
        </a:defRPr>
      </a:lvl5pPr>
      <a:lvl6pPr marL="3352876" algn="l" defTabSz="1341150" rtl="0" eaLnBrk="1" latinLnBrk="0" hangingPunct="1">
        <a:defRPr sz="2640" kern="1200">
          <a:solidFill>
            <a:schemeClr val="tx1"/>
          </a:solidFill>
          <a:latin typeface="+mn-lt"/>
          <a:ea typeface="+mn-ea"/>
          <a:cs typeface="+mn-cs"/>
        </a:defRPr>
      </a:lvl6pPr>
      <a:lvl7pPr marL="4023451" algn="l" defTabSz="1341150" rtl="0" eaLnBrk="1" latinLnBrk="0" hangingPunct="1">
        <a:defRPr sz="2640" kern="1200">
          <a:solidFill>
            <a:schemeClr val="tx1"/>
          </a:solidFill>
          <a:latin typeface="+mn-lt"/>
          <a:ea typeface="+mn-ea"/>
          <a:cs typeface="+mn-cs"/>
        </a:defRPr>
      </a:lvl7pPr>
      <a:lvl8pPr marL="4694027" algn="l" defTabSz="1341150" rtl="0" eaLnBrk="1" latinLnBrk="0" hangingPunct="1">
        <a:defRPr sz="2640" kern="1200">
          <a:solidFill>
            <a:schemeClr val="tx1"/>
          </a:solidFill>
          <a:latin typeface="+mn-lt"/>
          <a:ea typeface="+mn-ea"/>
          <a:cs typeface="+mn-cs"/>
        </a:defRPr>
      </a:lvl8pPr>
      <a:lvl9pPr marL="5364602" algn="l" defTabSz="1341150"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3.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2.svg"/></Relationships>
</file>

<file path=ppt/slides/_rels/slide9.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7FF134-AFF6-B148-86E2-D65C83B5160D}"/>
              </a:ext>
            </a:extLst>
          </p:cNvPr>
          <p:cNvPicPr>
            <a:picLocks noChangeAspect="1"/>
          </p:cNvPicPr>
          <p:nvPr/>
        </p:nvPicPr>
        <p:blipFill rotWithShape="1">
          <a:blip r:embed="rId2"/>
          <a:srcRect l="2294" r="872" b="1623"/>
          <a:stretch/>
        </p:blipFill>
        <p:spPr>
          <a:xfrm>
            <a:off x="228601" y="0"/>
            <a:ext cx="6576907" cy="3842400"/>
          </a:xfrm>
          <a:prstGeom prst="rect">
            <a:avLst/>
          </a:prstGeom>
        </p:spPr>
      </p:pic>
      <p:pic>
        <p:nvPicPr>
          <p:cNvPr id="7" name="Picture 6">
            <a:extLst>
              <a:ext uri="{FF2B5EF4-FFF2-40B4-BE49-F238E27FC236}">
                <a16:creationId xmlns:a16="http://schemas.microsoft.com/office/drawing/2014/main" id="{F52367F4-7610-DC4B-9073-A043D83FE2AD}"/>
              </a:ext>
            </a:extLst>
          </p:cNvPr>
          <p:cNvPicPr>
            <a:picLocks noChangeAspect="1"/>
          </p:cNvPicPr>
          <p:nvPr/>
        </p:nvPicPr>
        <p:blipFill rotWithShape="1">
          <a:blip r:embed="rId3"/>
          <a:srcRect l="10522" t="6962" r="16647" b="7746"/>
          <a:stretch/>
        </p:blipFill>
        <p:spPr>
          <a:xfrm>
            <a:off x="6873377" y="290623"/>
            <a:ext cx="464860" cy="942754"/>
          </a:xfrm>
          <a:prstGeom prst="rect">
            <a:avLst/>
          </a:prstGeom>
        </p:spPr>
      </p:pic>
      <p:pic>
        <p:nvPicPr>
          <p:cNvPr id="9" name="Picture 8">
            <a:extLst>
              <a:ext uri="{FF2B5EF4-FFF2-40B4-BE49-F238E27FC236}">
                <a16:creationId xmlns:a16="http://schemas.microsoft.com/office/drawing/2014/main" id="{CABD6677-F289-6249-9738-E262F7820573}"/>
              </a:ext>
            </a:extLst>
          </p:cNvPr>
          <p:cNvPicPr>
            <a:picLocks noChangeAspect="1"/>
          </p:cNvPicPr>
          <p:nvPr/>
        </p:nvPicPr>
        <p:blipFill>
          <a:blip r:embed="rId4"/>
          <a:stretch>
            <a:fillRect/>
          </a:stretch>
        </p:blipFill>
        <p:spPr>
          <a:xfrm>
            <a:off x="2000692" y="3860122"/>
            <a:ext cx="3572540" cy="477973"/>
          </a:xfrm>
          <a:prstGeom prst="rect">
            <a:avLst/>
          </a:prstGeom>
        </p:spPr>
      </p:pic>
      <p:sp>
        <p:nvSpPr>
          <p:cNvPr id="6" name="TextBox 5">
            <a:extLst>
              <a:ext uri="{FF2B5EF4-FFF2-40B4-BE49-F238E27FC236}">
                <a16:creationId xmlns:a16="http://schemas.microsoft.com/office/drawing/2014/main" id="{4CBC1809-44A6-B34F-8EE8-A85F521F4B0C}"/>
              </a:ext>
            </a:extLst>
          </p:cNvPr>
          <p:cNvSpPr txBox="1"/>
          <p:nvPr/>
        </p:nvSpPr>
        <p:spPr>
          <a:xfrm>
            <a:off x="156256" y="4613701"/>
            <a:ext cx="7261412" cy="830997"/>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Supplementary Figure 1. Alternative presentation of heterogeneous genome-wide methylation patterns across cohort: </a:t>
            </a:r>
            <a:r>
              <a:rPr lang="en-US" sz="1200" dirty="0">
                <a:latin typeface="Arial" panose="020B0604020202020204" pitchFamily="34" charset="0"/>
                <a:cs typeface="Arial" panose="020B0604020202020204" pitchFamily="34" charset="0"/>
              </a:rPr>
              <a:t>Unsupervised clustering of genome wide CpG methylation level from primary and recurrent tumors shows heterogeneous patterns of methylation across the genome; CpG beta values are averaged across 10kB windows, minus ENCODE blacklist regions </a:t>
            </a:r>
            <a:endParaRPr lang="en-US" sz="120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7665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49C7E4-4C57-7549-8BDE-85E24CFA34B8}"/>
              </a:ext>
            </a:extLst>
          </p:cNvPr>
          <p:cNvSpPr/>
          <p:nvPr/>
        </p:nvSpPr>
        <p:spPr>
          <a:xfrm>
            <a:off x="3603596" y="3287269"/>
            <a:ext cx="436046" cy="1607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BA9D1E0-52A8-9E48-84EB-C4A70F9922BD}"/>
              </a:ext>
            </a:extLst>
          </p:cNvPr>
          <p:cNvSpPr/>
          <p:nvPr/>
        </p:nvSpPr>
        <p:spPr>
          <a:xfrm>
            <a:off x="3627689" y="7316504"/>
            <a:ext cx="436046" cy="1124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13027492-A4BB-AA41-AB18-902596D95403}"/>
              </a:ext>
            </a:extLst>
          </p:cNvPr>
          <p:cNvSpPr txBox="1"/>
          <p:nvPr/>
        </p:nvSpPr>
        <p:spPr>
          <a:xfrm>
            <a:off x="196597" y="1"/>
            <a:ext cx="285347"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A</a:t>
            </a:r>
          </a:p>
        </p:txBody>
      </p:sp>
      <p:sp>
        <p:nvSpPr>
          <p:cNvPr id="21" name="TextBox 20">
            <a:extLst>
              <a:ext uri="{FF2B5EF4-FFF2-40B4-BE49-F238E27FC236}">
                <a16:creationId xmlns:a16="http://schemas.microsoft.com/office/drawing/2014/main" id="{0ADCA839-4E45-4C45-96ED-918D95D69EB5}"/>
              </a:ext>
            </a:extLst>
          </p:cNvPr>
          <p:cNvSpPr txBox="1"/>
          <p:nvPr/>
        </p:nvSpPr>
        <p:spPr>
          <a:xfrm>
            <a:off x="806840" y="1"/>
            <a:ext cx="2251605" cy="307777"/>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Primary Tumors Only</a:t>
            </a:r>
          </a:p>
        </p:txBody>
      </p:sp>
      <p:pic>
        <p:nvPicPr>
          <p:cNvPr id="11" name="Graphic 10">
            <a:extLst>
              <a:ext uri="{FF2B5EF4-FFF2-40B4-BE49-F238E27FC236}">
                <a16:creationId xmlns:a16="http://schemas.microsoft.com/office/drawing/2014/main" id="{EF629154-18E3-2D4B-83B7-1FF49CCF5AF2}"/>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r="21708"/>
          <a:stretch/>
        </p:blipFill>
        <p:spPr>
          <a:xfrm>
            <a:off x="275210" y="307776"/>
            <a:ext cx="3252083" cy="4502298"/>
          </a:xfrm>
          <a:prstGeom prst="rect">
            <a:avLst/>
          </a:prstGeom>
        </p:spPr>
      </p:pic>
      <p:pic>
        <p:nvPicPr>
          <p:cNvPr id="13" name="Graphic 12">
            <a:extLst>
              <a:ext uri="{FF2B5EF4-FFF2-40B4-BE49-F238E27FC236}">
                <a16:creationId xmlns:a16="http://schemas.microsoft.com/office/drawing/2014/main" id="{A031927A-C759-8E47-9800-3A31A3AB11C5}"/>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r="23261"/>
          <a:stretch/>
        </p:blipFill>
        <p:spPr>
          <a:xfrm>
            <a:off x="4245109" y="307776"/>
            <a:ext cx="3252083" cy="4502298"/>
          </a:xfrm>
          <a:prstGeom prst="rect">
            <a:avLst/>
          </a:prstGeom>
        </p:spPr>
      </p:pic>
      <p:pic>
        <p:nvPicPr>
          <p:cNvPr id="15" name="Picture 14">
            <a:extLst>
              <a:ext uri="{FF2B5EF4-FFF2-40B4-BE49-F238E27FC236}">
                <a16:creationId xmlns:a16="http://schemas.microsoft.com/office/drawing/2014/main" id="{F000A8A8-7D74-4C46-B1C3-CB22BA95383D}"/>
              </a:ext>
            </a:extLst>
          </p:cNvPr>
          <p:cNvPicPr>
            <a:picLocks noChangeAspect="1"/>
          </p:cNvPicPr>
          <p:nvPr/>
        </p:nvPicPr>
        <p:blipFill rotWithShape="1">
          <a:blip r:embed="rId7"/>
          <a:srcRect r="37509" b="75412"/>
          <a:stretch/>
        </p:blipFill>
        <p:spPr>
          <a:xfrm>
            <a:off x="3528847" y="1919955"/>
            <a:ext cx="707225" cy="478827"/>
          </a:xfrm>
          <a:prstGeom prst="rect">
            <a:avLst/>
          </a:prstGeom>
        </p:spPr>
      </p:pic>
      <p:pic>
        <p:nvPicPr>
          <p:cNvPr id="29" name="Picture 28">
            <a:extLst>
              <a:ext uri="{FF2B5EF4-FFF2-40B4-BE49-F238E27FC236}">
                <a16:creationId xmlns:a16="http://schemas.microsoft.com/office/drawing/2014/main" id="{109E71F6-2488-B94D-AB02-BA2BFF9D7733}"/>
              </a:ext>
            </a:extLst>
          </p:cNvPr>
          <p:cNvPicPr>
            <a:picLocks noChangeAspect="1"/>
          </p:cNvPicPr>
          <p:nvPr/>
        </p:nvPicPr>
        <p:blipFill>
          <a:blip r:embed="rId8"/>
          <a:stretch>
            <a:fillRect/>
          </a:stretch>
        </p:blipFill>
        <p:spPr>
          <a:xfrm>
            <a:off x="3537884" y="1295621"/>
            <a:ext cx="707225" cy="600250"/>
          </a:xfrm>
          <a:prstGeom prst="rect">
            <a:avLst/>
          </a:prstGeom>
        </p:spPr>
      </p:pic>
      <p:pic>
        <p:nvPicPr>
          <p:cNvPr id="31" name="Picture 30">
            <a:extLst>
              <a:ext uri="{FF2B5EF4-FFF2-40B4-BE49-F238E27FC236}">
                <a16:creationId xmlns:a16="http://schemas.microsoft.com/office/drawing/2014/main" id="{A2EFD313-280B-9C40-9115-3CBB0EDD0AFA}"/>
              </a:ext>
            </a:extLst>
          </p:cNvPr>
          <p:cNvPicPr>
            <a:picLocks noChangeAspect="1"/>
          </p:cNvPicPr>
          <p:nvPr/>
        </p:nvPicPr>
        <p:blipFill rotWithShape="1">
          <a:blip r:embed="rId7"/>
          <a:srcRect t="48826" r="24384"/>
          <a:stretch/>
        </p:blipFill>
        <p:spPr>
          <a:xfrm>
            <a:off x="3534679" y="2410093"/>
            <a:ext cx="725297" cy="844637"/>
          </a:xfrm>
          <a:prstGeom prst="rect">
            <a:avLst/>
          </a:prstGeom>
        </p:spPr>
      </p:pic>
      <p:sp>
        <p:nvSpPr>
          <p:cNvPr id="36" name="TextBox 35">
            <a:extLst>
              <a:ext uri="{FF2B5EF4-FFF2-40B4-BE49-F238E27FC236}">
                <a16:creationId xmlns:a16="http://schemas.microsoft.com/office/drawing/2014/main" id="{D55B6B7E-4F3F-3A41-BBF8-ADA7ABD3ED78}"/>
              </a:ext>
            </a:extLst>
          </p:cNvPr>
          <p:cNvSpPr txBox="1"/>
          <p:nvPr/>
        </p:nvSpPr>
        <p:spPr>
          <a:xfrm>
            <a:off x="4859647" y="1"/>
            <a:ext cx="2251605" cy="307777"/>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Recurrent Tumors Only</a:t>
            </a:r>
          </a:p>
        </p:txBody>
      </p:sp>
      <p:pic>
        <p:nvPicPr>
          <p:cNvPr id="22" name="Graphic 21">
            <a:extLst>
              <a:ext uri="{FF2B5EF4-FFF2-40B4-BE49-F238E27FC236}">
                <a16:creationId xmlns:a16="http://schemas.microsoft.com/office/drawing/2014/main" id="{C4345446-58C7-3C4D-A6A7-199BCEBE28E3}"/>
              </a:ext>
            </a:extLst>
          </p:cNvPr>
          <p:cNvPicPr>
            <a:picLocks noChangeAspect="1"/>
          </p:cNvPicPr>
          <p:nvPr/>
        </p:nvPicPr>
        <p:blipFill rotWithShape="1">
          <a:blip r:embed="rId9">
            <a:extLst>
              <a:ext uri="{96DAC541-7B7A-43D3-8B79-37D633B846F1}">
                <asvg:svgBlip xmlns:asvg="http://schemas.microsoft.com/office/drawing/2016/SVG/main" r:embed="rId10"/>
              </a:ext>
            </a:extLst>
          </a:blip>
          <a:srcRect r="20000"/>
          <a:stretch/>
        </p:blipFill>
        <p:spPr>
          <a:xfrm>
            <a:off x="4254144" y="5082507"/>
            <a:ext cx="3262611" cy="4472662"/>
          </a:xfrm>
          <a:prstGeom prst="rect">
            <a:avLst/>
          </a:prstGeom>
        </p:spPr>
      </p:pic>
      <p:pic>
        <p:nvPicPr>
          <p:cNvPr id="37" name="Graphic 36">
            <a:extLst>
              <a:ext uri="{FF2B5EF4-FFF2-40B4-BE49-F238E27FC236}">
                <a16:creationId xmlns:a16="http://schemas.microsoft.com/office/drawing/2014/main" id="{3D20742D-4DBD-3C4C-94B6-A8F42F3442E4}"/>
              </a:ext>
            </a:extLst>
          </p:cNvPr>
          <p:cNvPicPr>
            <a:picLocks noChangeAspect="1"/>
          </p:cNvPicPr>
          <p:nvPr/>
        </p:nvPicPr>
        <p:blipFill rotWithShape="1">
          <a:blip r:embed="rId9">
            <a:extLst>
              <a:ext uri="{96DAC541-7B7A-43D3-8B79-37D633B846F1}">
                <asvg:svgBlip xmlns:asvg="http://schemas.microsoft.com/office/drawing/2016/SVG/main" r:embed="rId10"/>
              </a:ext>
            </a:extLst>
          </a:blip>
          <a:srcRect l="80000" t="4494" r="11906" b="78123"/>
          <a:stretch/>
        </p:blipFill>
        <p:spPr>
          <a:xfrm>
            <a:off x="3627530" y="497925"/>
            <a:ext cx="592060" cy="797697"/>
          </a:xfrm>
          <a:prstGeom prst="rect">
            <a:avLst/>
          </a:prstGeom>
        </p:spPr>
      </p:pic>
      <p:sp>
        <p:nvSpPr>
          <p:cNvPr id="38" name="TextBox 37">
            <a:extLst>
              <a:ext uri="{FF2B5EF4-FFF2-40B4-BE49-F238E27FC236}">
                <a16:creationId xmlns:a16="http://schemas.microsoft.com/office/drawing/2014/main" id="{B1670F82-E5A5-4547-87E1-B79835562281}"/>
              </a:ext>
            </a:extLst>
          </p:cNvPr>
          <p:cNvSpPr txBox="1"/>
          <p:nvPr/>
        </p:nvSpPr>
        <p:spPr>
          <a:xfrm>
            <a:off x="4859647" y="4799997"/>
            <a:ext cx="2251605" cy="307777"/>
          </a:xfrm>
          <a:prstGeom prst="rect">
            <a:avLst/>
          </a:prstGeom>
          <a:noFill/>
        </p:spPr>
        <p:txBody>
          <a:bodyPr wrap="square" rtlCol="0">
            <a:spAutoFit/>
          </a:bodyPr>
          <a:lstStyle/>
          <a:p>
            <a:r>
              <a:rPr lang="en-US" sz="1400" b="1" i="1" dirty="0">
                <a:latin typeface="Arial" panose="020B0604020202020204" pitchFamily="34" charset="0"/>
                <a:cs typeface="Arial" panose="020B0604020202020204" pitchFamily="34" charset="0"/>
              </a:rPr>
              <a:t>BRCA1/2</a:t>
            </a:r>
            <a:r>
              <a:rPr lang="en-US" sz="1400" b="1" dirty="0">
                <a:latin typeface="Arial" panose="020B0604020202020204" pitchFamily="34" charset="0"/>
                <a:cs typeface="Arial" panose="020B0604020202020204" pitchFamily="34" charset="0"/>
              </a:rPr>
              <a:t> Carrier Only</a:t>
            </a:r>
          </a:p>
        </p:txBody>
      </p:sp>
      <p:sp>
        <p:nvSpPr>
          <p:cNvPr id="39" name="TextBox 38">
            <a:extLst>
              <a:ext uri="{FF2B5EF4-FFF2-40B4-BE49-F238E27FC236}">
                <a16:creationId xmlns:a16="http://schemas.microsoft.com/office/drawing/2014/main" id="{56935F7A-F1E5-4144-AA24-86938F9D304E}"/>
              </a:ext>
            </a:extLst>
          </p:cNvPr>
          <p:cNvSpPr txBox="1"/>
          <p:nvPr/>
        </p:nvSpPr>
        <p:spPr>
          <a:xfrm>
            <a:off x="4236516" y="-28755"/>
            <a:ext cx="285347"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B</a:t>
            </a:r>
          </a:p>
        </p:txBody>
      </p:sp>
      <p:sp>
        <p:nvSpPr>
          <p:cNvPr id="40" name="TextBox 39">
            <a:extLst>
              <a:ext uri="{FF2B5EF4-FFF2-40B4-BE49-F238E27FC236}">
                <a16:creationId xmlns:a16="http://schemas.microsoft.com/office/drawing/2014/main" id="{E69D9212-B1F9-EE43-A331-F132A7C117CA}"/>
              </a:ext>
            </a:extLst>
          </p:cNvPr>
          <p:cNvSpPr txBox="1"/>
          <p:nvPr/>
        </p:nvSpPr>
        <p:spPr>
          <a:xfrm>
            <a:off x="4188360" y="4799997"/>
            <a:ext cx="285347"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D</a:t>
            </a:r>
          </a:p>
        </p:txBody>
      </p:sp>
      <p:pic>
        <p:nvPicPr>
          <p:cNvPr id="24" name="Graphic 23">
            <a:extLst>
              <a:ext uri="{FF2B5EF4-FFF2-40B4-BE49-F238E27FC236}">
                <a16:creationId xmlns:a16="http://schemas.microsoft.com/office/drawing/2014/main" id="{963913A6-7FBC-E742-9F9F-D5F604175107}"/>
              </a:ext>
            </a:extLst>
          </p:cNvPr>
          <p:cNvPicPr>
            <a:picLocks noChangeAspect="1"/>
          </p:cNvPicPr>
          <p:nvPr/>
        </p:nvPicPr>
        <p:blipFill rotWithShape="1">
          <a:blip r:embed="rId11">
            <a:extLst>
              <a:ext uri="{96DAC541-7B7A-43D3-8B79-37D633B846F1}">
                <asvg:svgBlip xmlns:asvg="http://schemas.microsoft.com/office/drawing/2016/SVG/main" r:embed="rId12"/>
              </a:ext>
            </a:extLst>
          </a:blip>
          <a:srcRect r="24358"/>
          <a:stretch/>
        </p:blipFill>
        <p:spPr>
          <a:xfrm>
            <a:off x="275210" y="5086346"/>
            <a:ext cx="3252082" cy="4460317"/>
          </a:xfrm>
          <a:prstGeom prst="rect">
            <a:avLst/>
          </a:prstGeom>
        </p:spPr>
      </p:pic>
      <p:pic>
        <p:nvPicPr>
          <p:cNvPr id="41" name="Graphic 40">
            <a:extLst>
              <a:ext uri="{FF2B5EF4-FFF2-40B4-BE49-F238E27FC236}">
                <a16:creationId xmlns:a16="http://schemas.microsoft.com/office/drawing/2014/main" id="{76D252EE-AF1B-D445-A28D-959FAC2831D9}"/>
              </a:ext>
            </a:extLst>
          </p:cNvPr>
          <p:cNvPicPr>
            <a:picLocks noChangeAspect="1"/>
          </p:cNvPicPr>
          <p:nvPr/>
        </p:nvPicPr>
        <p:blipFill rotWithShape="1">
          <a:blip r:embed="rId9">
            <a:extLst>
              <a:ext uri="{96DAC541-7B7A-43D3-8B79-37D633B846F1}">
                <asvg:svgBlip xmlns:asvg="http://schemas.microsoft.com/office/drawing/2016/SVG/main" r:embed="rId10"/>
              </a:ext>
            </a:extLst>
          </a:blip>
          <a:srcRect l="80000" t="4494" r="11906" b="78123"/>
          <a:stretch/>
        </p:blipFill>
        <p:spPr>
          <a:xfrm>
            <a:off x="3614891" y="5272831"/>
            <a:ext cx="592060" cy="797697"/>
          </a:xfrm>
          <a:prstGeom prst="rect">
            <a:avLst/>
          </a:prstGeom>
        </p:spPr>
      </p:pic>
      <p:pic>
        <p:nvPicPr>
          <p:cNvPr id="43" name="Picture 42">
            <a:extLst>
              <a:ext uri="{FF2B5EF4-FFF2-40B4-BE49-F238E27FC236}">
                <a16:creationId xmlns:a16="http://schemas.microsoft.com/office/drawing/2014/main" id="{507616ED-C425-F64F-81C7-7A01409F4A5D}"/>
              </a:ext>
            </a:extLst>
          </p:cNvPr>
          <p:cNvPicPr>
            <a:picLocks noChangeAspect="1"/>
          </p:cNvPicPr>
          <p:nvPr/>
        </p:nvPicPr>
        <p:blipFill>
          <a:blip r:embed="rId8"/>
          <a:stretch>
            <a:fillRect/>
          </a:stretch>
        </p:blipFill>
        <p:spPr>
          <a:xfrm>
            <a:off x="3541624" y="6210159"/>
            <a:ext cx="707225" cy="600250"/>
          </a:xfrm>
          <a:prstGeom prst="rect">
            <a:avLst/>
          </a:prstGeom>
        </p:spPr>
      </p:pic>
      <p:pic>
        <p:nvPicPr>
          <p:cNvPr id="44" name="Picture 43">
            <a:extLst>
              <a:ext uri="{FF2B5EF4-FFF2-40B4-BE49-F238E27FC236}">
                <a16:creationId xmlns:a16="http://schemas.microsoft.com/office/drawing/2014/main" id="{50B4ED51-5365-204D-8E85-2F8F07AB2CA0}"/>
              </a:ext>
            </a:extLst>
          </p:cNvPr>
          <p:cNvPicPr>
            <a:picLocks noChangeAspect="1"/>
          </p:cNvPicPr>
          <p:nvPr/>
        </p:nvPicPr>
        <p:blipFill rotWithShape="1">
          <a:blip r:embed="rId7"/>
          <a:srcRect t="48826" r="24384"/>
          <a:stretch/>
        </p:blipFill>
        <p:spPr>
          <a:xfrm>
            <a:off x="3532587" y="7316504"/>
            <a:ext cx="725297" cy="844637"/>
          </a:xfrm>
          <a:prstGeom prst="rect">
            <a:avLst/>
          </a:prstGeom>
        </p:spPr>
      </p:pic>
      <p:pic>
        <p:nvPicPr>
          <p:cNvPr id="45" name="Picture 44">
            <a:extLst>
              <a:ext uri="{FF2B5EF4-FFF2-40B4-BE49-F238E27FC236}">
                <a16:creationId xmlns:a16="http://schemas.microsoft.com/office/drawing/2014/main" id="{7FF66045-62CE-0D43-8933-17EB02C9BFEA}"/>
              </a:ext>
            </a:extLst>
          </p:cNvPr>
          <p:cNvPicPr>
            <a:picLocks noChangeAspect="1"/>
          </p:cNvPicPr>
          <p:nvPr/>
        </p:nvPicPr>
        <p:blipFill rotWithShape="1">
          <a:blip r:embed="rId7"/>
          <a:srcRect r="37509" b="75412"/>
          <a:stretch/>
        </p:blipFill>
        <p:spPr>
          <a:xfrm>
            <a:off x="3541624" y="6816408"/>
            <a:ext cx="707225" cy="478827"/>
          </a:xfrm>
          <a:prstGeom prst="rect">
            <a:avLst/>
          </a:prstGeom>
        </p:spPr>
      </p:pic>
      <p:pic>
        <p:nvPicPr>
          <p:cNvPr id="46" name="Picture 45">
            <a:extLst>
              <a:ext uri="{FF2B5EF4-FFF2-40B4-BE49-F238E27FC236}">
                <a16:creationId xmlns:a16="http://schemas.microsoft.com/office/drawing/2014/main" id="{3CF6023E-536C-8B47-A5C6-979BE7EB07CD}"/>
              </a:ext>
            </a:extLst>
          </p:cNvPr>
          <p:cNvPicPr>
            <a:picLocks noChangeAspect="1"/>
          </p:cNvPicPr>
          <p:nvPr/>
        </p:nvPicPr>
        <p:blipFill>
          <a:blip r:embed="rId13"/>
          <a:stretch>
            <a:fillRect/>
          </a:stretch>
        </p:blipFill>
        <p:spPr>
          <a:xfrm>
            <a:off x="2199020" y="9542554"/>
            <a:ext cx="3451591" cy="461791"/>
          </a:xfrm>
          <a:prstGeom prst="rect">
            <a:avLst/>
          </a:prstGeom>
        </p:spPr>
      </p:pic>
      <p:sp>
        <p:nvSpPr>
          <p:cNvPr id="47" name="TextBox 46">
            <a:extLst>
              <a:ext uri="{FF2B5EF4-FFF2-40B4-BE49-F238E27FC236}">
                <a16:creationId xmlns:a16="http://schemas.microsoft.com/office/drawing/2014/main" id="{C932A764-C069-A643-A1CE-3B058F35940D}"/>
              </a:ext>
            </a:extLst>
          </p:cNvPr>
          <p:cNvSpPr txBox="1"/>
          <p:nvPr/>
        </p:nvSpPr>
        <p:spPr>
          <a:xfrm>
            <a:off x="863182" y="4785435"/>
            <a:ext cx="2532364" cy="307777"/>
          </a:xfrm>
          <a:prstGeom prst="rect">
            <a:avLst/>
          </a:prstGeom>
          <a:noFill/>
        </p:spPr>
        <p:txBody>
          <a:bodyPr wrap="square" rtlCol="0">
            <a:spAutoFit/>
          </a:bodyPr>
          <a:lstStyle/>
          <a:p>
            <a:r>
              <a:rPr lang="en-US" sz="1400" b="1" i="1" dirty="0">
                <a:latin typeface="Arial" panose="020B0604020202020204" pitchFamily="34" charset="0"/>
                <a:cs typeface="Arial" panose="020B0604020202020204" pitchFamily="34" charset="0"/>
              </a:rPr>
              <a:t>BRCA1/2</a:t>
            </a:r>
            <a:r>
              <a:rPr lang="en-US" sz="1400" b="1" dirty="0">
                <a:latin typeface="Arial" panose="020B0604020202020204" pitchFamily="34" charset="0"/>
                <a:cs typeface="Arial" panose="020B0604020202020204" pitchFamily="34" charset="0"/>
              </a:rPr>
              <a:t> Non-Carrier Only</a:t>
            </a:r>
          </a:p>
        </p:txBody>
      </p:sp>
      <p:sp>
        <p:nvSpPr>
          <p:cNvPr id="48" name="TextBox 47">
            <a:extLst>
              <a:ext uri="{FF2B5EF4-FFF2-40B4-BE49-F238E27FC236}">
                <a16:creationId xmlns:a16="http://schemas.microsoft.com/office/drawing/2014/main" id="{6CEDF4EE-0A48-E146-8040-6573D0C7A8D8}"/>
              </a:ext>
            </a:extLst>
          </p:cNvPr>
          <p:cNvSpPr txBox="1"/>
          <p:nvPr/>
        </p:nvSpPr>
        <p:spPr>
          <a:xfrm>
            <a:off x="191896" y="4799997"/>
            <a:ext cx="285347"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C</a:t>
            </a:r>
          </a:p>
        </p:txBody>
      </p:sp>
    </p:spTree>
    <p:extLst>
      <p:ext uri="{BB962C8B-B14F-4D97-AF65-F5344CB8AC3E}">
        <p14:creationId xmlns:p14="http://schemas.microsoft.com/office/powerpoint/2010/main" val="1057513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8F9338-A213-5746-86BA-618E87FCFC89}"/>
              </a:ext>
            </a:extLst>
          </p:cNvPr>
          <p:cNvSpPr txBox="1"/>
          <p:nvPr/>
        </p:nvSpPr>
        <p:spPr>
          <a:xfrm>
            <a:off x="255494" y="64224"/>
            <a:ext cx="7261412" cy="1569660"/>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Supplementary Figure 2. Unsupervised clustering of 10,000 most variable </a:t>
            </a:r>
            <a:r>
              <a:rPr lang="en-US" sz="1200" b="1" dirty="0" err="1">
                <a:latin typeface="Arial" panose="020B0604020202020204" pitchFamily="34" charset="0"/>
                <a:cs typeface="Arial" panose="020B0604020202020204" pitchFamily="34" charset="0"/>
              </a:rPr>
              <a:t>CpGs</a:t>
            </a:r>
            <a:r>
              <a:rPr lang="en-US" sz="1200" b="1" dirty="0">
                <a:latin typeface="Arial" panose="020B0604020202020204" pitchFamily="34" charset="0"/>
                <a:cs typeface="Arial" panose="020B0604020202020204" pitchFamily="34" charset="0"/>
              </a:rPr>
              <a:t> in multiple comparisons. </a:t>
            </a:r>
            <a:r>
              <a:rPr lang="en-US" sz="1200" dirty="0">
                <a:latin typeface="Arial" panose="020B0604020202020204" pitchFamily="34" charset="0"/>
                <a:cs typeface="Arial" panose="020B0604020202020204" pitchFamily="34" charset="0"/>
              </a:rPr>
              <a:t>Unsupervised clustering of the tumors in each of the four sample groups: (</a:t>
            </a:r>
            <a:r>
              <a:rPr lang="en-US" sz="1200" b="1" dirty="0">
                <a:latin typeface="Arial" panose="020B0604020202020204" pitchFamily="34" charset="0"/>
                <a:cs typeface="Arial" panose="020B0604020202020204" pitchFamily="34" charset="0"/>
              </a:rPr>
              <a:t>A</a:t>
            </a:r>
            <a:r>
              <a:rPr lang="en-US" sz="1200" dirty="0">
                <a:latin typeface="Arial" panose="020B0604020202020204" pitchFamily="34" charset="0"/>
                <a:cs typeface="Arial" panose="020B0604020202020204" pitchFamily="34" charset="0"/>
              </a:rPr>
              <a:t>) primary, (</a:t>
            </a:r>
            <a:r>
              <a:rPr lang="en-US" sz="1200" b="1" dirty="0">
                <a:latin typeface="Arial" panose="020B0604020202020204" pitchFamily="34" charset="0"/>
                <a:cs typeface="Arial" panose="020B0604020202020204" pitchFamily="34" charset="0"/>
              </a:rPr>
              <a:t>B</a:t>
            </a:r>
            <a:r>
              <a:rPr lang="en-US" sz="1200" dirty="0">
                <a:latin typeface="Arial" panose="020B0604020202020204" pitchFamily="34" charset="0"/>
                <a:cs typeface="Arial" panose="020B0604020202020204" pitchFamily="34" charset="0"/>
              </a:rPr>
              <a:t>) recurrent, (</a:t>
            </a:r>
            <a:r>
              <a:rPr lang="en-US" sz="1200" b="1" dirty="0">
                <a:latin typeface="Arial" panose="020B0604020202020204" pitchFamily="34" charset="0"/>
                <a:cs typeface="Arial" panose="020B0604020202020204" pitchFamily="34" charset="0"/>
              </a:rPr>
              <a:t>C</a:t>
            </a:r>
            <a:r>
              <a:rPr lang="en-US" sz="1200" dirty="0">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rPr>
              <a:t>BRCA1/2 non-</a:t>
            </a:r>
            <a:r>
              <a:rPr lang="en-US" sz="1200" dirty="0">
                <a:latin typeface="Arial" panose="020B0604020202020204" pitchFamily="34" charset="0"/>
                <a:cs typeface="Arial" panose="020B0604020202020204" pitchFamily="34" charset="0"/>
              </a:rPr>
              <a:t>carrier and (</a:t>
            </a:r>
            <a:r>
              <a:rPr lang="en-US" sz="1200" b="1" dirty="0">
                <a:latin typeface="Arial" panose="020B0604020202020204" pitchFamily="34" charset="0"/>
                <a:cs typeface="Arial" panose="020B0604020202020204" pitchFamily="34" charset="0"/>
              </a:rPr>
              <a:t>D</a:t>
            </a:r>
            <a:r>
              <a:rPr lang="en-US" sz="1200" dirty="0">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rPr>
              <a:t>BRCA1/2 </a:t>
            </a:r>
            <a:r>
              <a:rPr lang="en-US" sz="1200" dirty="0">
                <a:latin typeface="Arial" panose="020B0604020202020204" pitchFamily="34" charset="0"/>
                <a:cs typeface="Arial" panose="020B0604020202020204" pitchFamily="34" charset="0"/>
              </a:rPr>
              <a:t>carrier. Tumors showed similar patterns of clustering by patient. Within primary tumors, </a:t>
            </a:r>
            <a:r>
              <a:rPr lang="en-US" sz="1200" i="1" dirty="0">
                <a:latin typeface="Arial" panose="020B0604020202020204" pitchFamily="34" charset="0"/>
                <a:cs typeface="Arial" panose="020B0604020202020204" pitchFamily="34" charset="0"/>
              </a:rPr>
              <a:t>BRCA1/2 </a:t>
            </a:r>
            <a:r>
              <a:rPr lang="en-US" sz="1200" dirty="0">
                <a:latin typeface="Arial" panose="020B0604020202020204" pitchFamily="34" charset="0"/>
                <a:cs typeface="Arial" panose="020B0604020202020204" pitchFamily="34" charset="0"/>
              </a:rPr>
              <a:t>carrier status also appeared to affect clustering. Tumors are annotated with primary and recurrent event information, promoter methylation at </a:t>
            </a:r>
            <a:r>
              <a:rPr lang="en-US" sz="1200" i="1" dirty="0">
                <a:latin typeface="Arial" panose="020B0604020202020204" pitchFamily="34" charset="0"/>
                <a:cs typeface="Arial" panose="020B0604020202020204" pitchFamily="34" charset="0"/>
              </a:rPr>
              <a:t>RAD51C </a:t>
            </a:r>
            <a:r>
              <a:rPr lang="en-US" sz="1200" dirty="0">
                <a:latin typeface="Arial" panose="020B0604020202020204" pitchFamily="34" charset="0"/>
                <a:cs typeface="Arial" panose="020B0604020202020204" pitchFamily="34" charset="0"/>
              </a:rPr>
              <a:t>and </a:t>
            </a:r>
            <a:r>
              <a:rPr lang="en-US" sz="1200" i="1" dirty="0">
                <a:latin typeface="Arial" panose="020B0604020202020204" pitchFamily="34" charset="0"/>
                <a:cs typeface="Arial" panose="020B0604020202020204" pitchFamily="34" charset="0"/>
              </a:rPr>
              <a:t>BRCA1 </a:t>
            </a:r>
            <a:r>
              <a:rPr lang="en-US" sz="1200" dirty="0">
                <a:latin typeface="Arial" panose="020B0604020202020204" pitchFamily="34" charset="0"/>
                <a:cs typeface="Arial" panose="020B0604020202020204" pitchFamily="34" charset="0"/>
              </a:rPr>
              <a:t>as an indicator of possible homologous recombination deficiency, batch and patient label (Case ID). CpG beta values shown on scale of 0-1.</a:t>
            </a:r>
            <a:endParaRPr lang="en-US" sz="1200" dirty="0">
              <a:effectLst/>
              <a:latin typeface="Arial" panose="020B0604020202020204" pitchFamily="34" charset="0"/>
              <a:cs typeface="Arial" panose="020B0604020202020204" pitchFamily="34" charset="0"/>
            </a:endParaRPr>
          </a:p>
          <a:p>
            <a:endParaRPr lang="en-US" sz="120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6441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3CEA6381-075E-8041-B1AC-E30AFCF6B6FE}"/>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2491" t="4323" r="16915" b="4656"/>
          <a:stretch/>
        </p:blipFill>
        <p:spPr>
          <a:xfrm>
            <a:off x="416981" y="160546"/>
            <a:ext cx="3052289" cy="2152349"/>
          </a:xfrm>
          <a:prstGeom prst="rect">
            <a:avLst/>
          </a:prstGeom>
        </p:spPr>
      </p:pic>
      <p:sp>
        <p:nvSpPr>
          <p:cNvPr id="5" name="TextBox 4">
            <a:extLst>
              <a:ext uri="{FF2B5EF4-FFF2-40B4-BE49-F238E27FC236}">
                <a16:creationId xmlns:a16="http://schemas.microsoft.com/office/drawing/2014/main" id="{CE51764D-F247-714D-9C58-D92258940744}"/>
              </a:ext>
            </a:extLst>
          </p:cNvPr>
          <p:cNvSpPr txBox="1"/>
          <p:nvPr/>
        </p:nvSpPr>
        <p:spPr>
          <a:xfrm>
            <a:off x="1655741" y="2317082"/>
            <a:ext cx="731112" cy="184666"/>
          </a:xfrm>
          <a:prstGeom prst="rect">
            <a:avLst/>
          </a:prstGeom>
          <a:noFill/>
        </p:spPr>
        <p:txBody>
          <a:bodyPr wrap="square" rtlCol="0">
            <a:spAutoFit/>
          </a:bodyPr>
          <a:lstStyle/>
          <a:p>
            <a:r>
              <a:rPr lang="en-US" sz="600" b="1" dirty="0">
                <a:latin typeface="Arial" panose="020B0604020202020204" pitchFamily="34" charset="0"/>
                <a:cs typeface="Arial" panose="020B0604020202020204" pitchFamily="34" charset="0"/>
              </a:rPr>
              <a:t>Proportion</a:t>
            </a:r>
          </a:p>
        </p:txBody>
      </p:sp>
      <p:sp>
        <p:nvSpPr>
          <p:cNvPr id="6" name="TextBox 5">
            <a:extLst>
              <a:ext uri="{FF2B5EF4-FFF2-40B4-BE49-F238E27FC236}">
                <a16:creationId xmlns:a16="http://schemas.microsoft.com/office/drawing/2014/main" id="{C817D003-9CD6-A441-9778-618D9D248DA0}"/>
              </a:ext>
            </a:extLst>
          </p:cNvPr>
          <p:cNvSpPr txBox="1"/>
          <p:nvPr/>
        </p:nvSpPr>
        <p:spPr>
          <a:xfrm>
            <a:off x="4480817" y="1"/>
            <a:ext cx="1372769" cy="200055"/>
          </a:xfrm>
          <a:prstGeom prst="rect">
            <a:avLst/>
          </a:prstGeom>
          <a:noFill/>
        </p:spPr>
        <p:txBody>
          <a:bodyPr wrap="square" rtlCol="0">
            <a:spAutoFit/>
          </a:bodyPr>
          <a:lstStyle/>
          <a:p>
            <a:r>
              <a:rPr lang="en-US" sz="700" b="1" dirty="0">
                <a:latin typeface="Arial" panose="020B0604020202020204" pitchFamily="34" charset="0"/>
                <a:cs typeface="Arial" panose="020B0604020202020204" pitchFamily="34" charset="0"/>
              </a:rPr>
              <a:t>CpG Islands Outside PMDs</a:t>
            </a:r>
          </a:p>
        </p:txBody>
      </p:sp>
      <p:pic>
        <p:nvPicPr>
          <p:cNvPr id="8" name="Graphic 7">
            <a:extLst>
              <a:ext uri="{FF2B5EF4-FFF2-40B4-BE49-F238E27FC236}">
                <a16:creationId xmlns:a16="http://schemas.microsoft.com/office/drawing/2014/main" id="{FB800F1D-C505-B443-A245-2674A6CE73A8}"/>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83971" t="33852" r="1398" b="36067"/>
          <a:stretch/>
        </p:blipFill>
        <p:spPr>
          <a:xfrm>
            <a:off x="6693346" y="591388"/>
            <a:ext cx="827726" cy="1062601"/>
          </a:xfrm>
          <a:prstGeom prst="rect">
            <a:avLst/>
          </a:prstGeom>
        </p:spPr>
      </p:pic>
      <p:sp>
        <p:nvSpPr>
          <p:cNvPr id="9" name="TextBox 8">
            <a:extLst>
              <a:ext uri="{FF2B5EF4-FFF2-40B4-BE49-F238E27FC236}">
                <a16:creationId xmlns:a16="http://schemas.microsoft.com/office/drawing/2014/main" id="{FF6DE00F-9FDF-834D-849F-90DD5AAEFEBF}"/>
              </a:ext>
            </a:extLst>
          </p:cNvPr>
          <p:cNvSpPr txBox="1"/>
          <p:nvPr/>
        </p:nvSpPr>
        <p:spPr>
          <a:xfrm>
            <a:off x="189670" y="-56746"/>
            <a:ext cx="285347"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A</a:t>
            </a:r>
          </a:p>
        </p:txBody>
      </p:sp>
      <p:sp>
        <p:nvSpPr>
          <p:cNvPr id="10" name="TextBox 9">
            <a:extLst>
              <a:ext uri="{FF2B5EF4-FFF2-40B4-BE49-F238E27FC236}">
                <a16:creationId xmlns:a16="http://schemas.microsoft.com/office/drawing/2014/main" id="{3ECCDD19-BAC7-5F48-B252-E21F550CA601}"/>
              </a:ext>
            </a:extLst>
          </p:cNvPr>
          <p:cNvSpPr txBox="1"/>
          <p:nvPr/>
        </p:nvSpPr>
        <p:spPr>
          <a:xfrm>
            <a:off x="821621" y="-2886"/>
            <a:ext cx="1450931" cy="200055"/>
          </a:xfrm>
          <a:prstGeom prst="rect">
            <a:avLst/>
          </a:prstGeom>
          <a:noFill/>
        </p:spPr>
        <p:txBody>
          <a:bodyPr wrap="square" rtlCol="0">
            <a:spAutoFit/>
          </a:bodyPr>
          <a:lstStyle/>
          <a:p>
            <a:r>
              <a:rPr lang="en-US" sz="700" b="1" dirty="0">
                <a:latin typeface="Arial" panose="020B0604020202020204" pitchFamily="34" charset="0"/>
                <a:cs typeface="Arial" panose="020B0604020202020204" pitchFamily="34" charset="0"/>
              </a:rPr>
              <a:t>CpG Islands Inside PMDs</a:t>
            </a:r>
          </a:p>
        </p:txBody>
      </p:sp>
      <p:sp>
        <p:nvSpPr>
          <p:cNvPr id="11" name="TextBox 10">
            <a:extLst>
              <a:ext uri="{FF2B5EF4-FFF2-40B4-BE49-F238E27FC236}">
                <a16:creationId xmlns:a16="http://schemas.microsoft.com/office/drawing/2014/main" id="{AA586FB6-BF9F-BD44-A38C-AE15EBE09436}"/>
              </a:ext>
            </a:extLst>
          </p:cNvPr>
          <p:cNvSpPr txBox="1"/>
          <p:nvPr/>
        </p:nvSpPr>
        <p:spPr>
          <a:xfrm rot="16200000">
            <a:off x="64033" y="907752"/>
            <a:ext cx="563755" cy="184666"/>
          </a:xfrm>
          <a:prstGeom prst="rect">
            <a:avLst/>
          </a:prstGeom>
          <a:noFill/>
        </p:spPr>
        <p:txBody>
          <a:bodyPr wrap="square" rtlCol="0">
            <a:spAutoFit/>
          </a:bodyPr>
          <a:lstStyle/>
          <a:p>
            <a:r>
              <a:rPr lang="en-US" sz="600" b="1" dirty="0">
                <a:latin typeface="Arial" panose="020B0604020202020204" pitchFamily="34" charset="0"/>
                <a:cs typeface="Arial" panose="020B0604020202020204" pitchFamily="34" charset="0"/>
              </a:rPr>
              <a:t>Tumors</a:t>
            </a:r>
          </a:p>
        </p:txBody>
      </p:sp>
      <p:pic>
        <p:nvPicPr>
          <p:cNvPr id="12" name="Graphic 11">
            <a:extLst>
              <a:ext uri="{FF2B5EF4-FFF2-40B4-BE49-F238E27FC236}">
                <a16:creationId xmlns:a16="http://schemas.microsoft.com/office/drawing/2014/main" id="{3415A6F6-CFB7-0943-964E-FBB30B2475BF}"/>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2430" t="4359" r="17580" b="4804"/>
          <a:stretch/>
        </p:blipFill>
        <p:spPr>
          <a:xfrm>
            <a:off x="3641058" y="160545"/>
            <a:ext cx="3052289" cy="2136012"/>
          </a:xfrm>
          <a:prstGeom prst="rect">
            <a:avLst/>
          </a:prstGeom>
        </p:spPr>
      </p:pic>
      <p:sp>
        <p:nvSpPr>
          <p:cNvPr id="13" name="TextBox 12">
            <a:extLst>
              <a:ext uri="{FF2B5EF4-FFF2-40B4-BE49-F238E27FC236}">
                <a16:creationId xmlns:a16="http://schemas.microsoft.com/office/drawing/2014/main" id="{9EC61991-4FCD-8448-816F-DA0F4ADB8A31}"/>
              </a:ext>
            </a:extLst>
          </p:cNvPr>
          <p:cNvSpPr txBox="1"/>
          <p:nvPr/>
        </p:nvSpPr>
        <p:spPr>
          <a:xfrm rot="16200000">
            <a:off x="3287855" y="907752"/>
            <a:ext cx="563755" cy="184666"/>
          </a:xfrm>
          <a:prstGeom prst="rect">
            <a:avLst/>
          </a:prstGeom>
          <a:noFill/>
        </p:spPr>
        <p:txBody>
          <a:bodyPr wrap="square" rtlCol="0">
            <a:spAutoFit/>
          </a:bodyPr>
          <a:lstStyle/>
          <a:p>
            <a:r>
              <a:rPr lang="en-US" sz="600" b="1" dirty="0">
                <a:latin typeface="Arial" panose="020B0604020202020204" pitchFamily="34" charset="0"/>
                <a:cs typeface="Arial" panose="020B0604020202020204" pitchFamily="34" charset="0"/>
              </a:rPr>
              <a:t>Tumors</a:t>
            </a:r>
          </a:p>
        </p:txBody>
      </p:sp>
      <p:sp>
        <p:nvSpPr>
          <p:cNvPr id="14" name="TextBox 13">
            <a:extLst>
              <a:ext uri="{FF2B5EF4-FFF2-40B4-BE49-F238E27FC236}">
                <a16:creationId xmlns:a16="http://schemas.microsoft.com/office/drawing/2014/main" id="{72E1F0B0-3B90-1A4E-B9CA-328D8775B036}"/>
              </a:ext>
            </a:extLst>
          </p:cNvPr>
          <p:cNvSpPr txBox="1"/>
          <p:nvPr/>
        </p:nvSpPr>
        <p:spPr>
          <a:xfrm>
            <a:off x="4886497" y="2312894"/>
            <a:ext cx="731112" cy="184666"/>
          </a:xfrm>
          <a:prstGeom prst="rect">
            <a:avLst/>
          </a:prstGeom>
          <a:noFill/>
        </p:spPr>
        <p:txBody>
          <a:bodyPr wrap="square" rtlCol="0">
            <a:spAutoFit/>
          </a:bodyPr>
          <a:lstStyle/>
          <a:p>
            <a:r>
              <a:rPr lang="en-US" sz="600" b="1" dirty="0">
                <a:latin typeface="Arial" panose="020B0604020202020204" pitchFamily="34" charset="0"/>
                <a:cs typeface="Arial" panose="020B0604020202020204" pitchFamily="34" charset="0"/>
              </a:rPr>
              <a:t>Proportion</a:t>
            </a:r>
          </a:p>
        </p:txBody>
      </p:sp>
      <p:pic>
        <p:nvPicPr>
          <p:cNvPr id="16" name="Graphic 15">
            <a:extLst>
              <a:ext uri="{FF2B5EF4-FFF2-40B4-BE49-F238E27FC236}">
                <a16:creationId xmlns:a16="http://schemas.microsoft.com/office/drawing/2014/main" id="{5A9A865D-BA4E-6242-B355-0B1905B7121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1443" y="2741918"/>
            <a:ext cx="6979614" cy="3495634"/>
          </a:xfrm>
          <a:prstGeom prst="rect">
            <a:avLst/>
          </a:prstGeom>
        </p:spPr>
      </p:pic>
      <p:sp>
        <p:nvSpPr>
          <p:cNvPr id="17" name="TextBox 16">
            <a:extLst>
              <a:ext uri="{FF2B5EF4-FFF2-40B4-BE49-F238E27FC236}">
                <a16:creationId xmlns:a16="http://schemas.microsoft.com/office/drawing/2014/main" id="{228FC7CF-C7FC-0244-A6AC-81F0DE5C58A9}"/>
              </a:ext>
            </a:extLst>
          </p:cNvPr>
          <p:cNvSpPr txBox="1"/>
          <p:nvPr/>
        </p:nvSpPr>
        <p:spPr>
          <a:xfrm>
            <a:off x="203236" y="2472294"/>
            <a:ext cx="285347"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B</a:t>
            </a:r>
          </a:p>
        </p:txBody>
      </p:sp>
      <p:sp>
        <p:nvSpPr>
          <p:cNvPr id="30" name="Rectangle 29">
            <a:extLst>
              <a:ext uri="{FF2B5EF4-FFF2-40B4-BE49-F238E27FC236}">
                <a16:creationId xmlns:a16="http://schemas.microsoft.com/office/drawing/2014/main" id="{74965BDE-ACDF-394F-A5B0-609879764085}"/>
              </a:ext>
            </a:extLst>
          </p:cNvPr>
          <p:cNvSpPr/>
          <p:nvPr/>
        </p:nvSpPr>
        <p:spPr>
          <a:xfrm>
            <a:off x="538845" y="2249715"/>
            <a:ext cx="2835727" cy="668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D088DA21-D94D-884B-AA56-034835915FF3}"/>
              </a:ext>
            </a:extLst>
          </p:cNvPr>
          <p:cNvSpPr/>
          <p:nvPr/>
        </p:nvSpPr>
        <p:spPr>
          <a:xfrm>
            <a:off x="3763853" y="2243316"/>
            <a:ext cx="2835727" cy="668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C4159EF4-EFF0-4142-94F2-EC73B5D473AB}"/>
              </a:ext>
            </a:extLst>
          </p:cNvPr>
          <p:cNvSpPr txBox="1"/>
          <p:nvPr/>
        </p:nvSpPr>
        <p:spPr>
          <a:xfrm>
            <a:off x="445709" y="2198481"/>
            <a:ext cx="324428" cy="169277"/>
          </a:xfrm>
          <a:prstGeom prst="rect">
            <a:avLst/>
          </a:prstGeom>
          <a:noFill/>
          <a:ln>
            <a:noFill/>
          </a:ln>
        </p:spPr>
        <p:txBody>
          <a:bodyPr wrap="square" rtlCol="0">
            <a:spAutoFit/>
          </a:bodyPr>
          <a:lstStyle/>
          <a:p>
            <a:r>
              <a:rPr lang="en-US" sz="500" dirty="0">
                <a:latin typeface="Arial" panose="020B0604020202020204" pitchFamily="34" charset="0"/>
                <a:cs typeface="Arial" panose="020B0604020202020204" pitchFamily="34" charset="0"/>
              </a:rPr>
              <a:t>0.00</a:t>
            </a:r>
          </a:p>
        </p:txBody>
      </p:sp>
      <p:sp>
        <p:nvSpPr>
          <p:cNvPr id="33" name="TextBox 32">
            <a:extLst>
              <a:ext uri="{FF2B5EF4-FFF2-40B4-BE49-F238E27FC236}">
                <a16:creationId xmlns:a16="http://schemas.microsoft.com/office/drawing/2014/main" id="{671AA258-001D-F44B-845A-8459A07545D0}"/>
              </a:ext>
            </a:extLst>
          </p:cNvPr>
          <p:cNvSpPr txBox="1"/>
          <p:nvPr/>
        </p:nvSpPr>
        <p:spPr>
          <a:xfrm>
            <a:off x="1122532" y="2198481"/>
            <a:ext cx="324428" cy="169277"/>
          </a:xfrm>
          <a:prstGeom prst="rect">
            <a:avLst/>
          </a:prstGeom>
          <a:noFill/>
          <a:ln>
            <a:noFill/>
          </a:ln>
        </p:spPr>
        <p:txBody>
          <a:bodyPr wrap="square" rtlCol="0">
            <a:spAutoFit/>
          </a:bodyPr>
          <a:lstStyle/>
          <a:p>
            <a:r>
              <a:rPr lang="en-US" sz="500" dirty="0">
                <a:latin typeface="Arial" panose="020B0604020202020204" pitchFamily="34" charset="0"/>
                <a:cs typeface="Arial" panose="020B0604020202020204" pitchFamily="34" charset="0"/>
              </a:rPr>
              <a:t>0.25</a:t>
            </a:r>
          </a:p>
        </p:txBody>
      </p:sp>
      <p:sp>
        <p:nvSpPr>
          <p:cNvPr id="34" name="TextBox 33">
            <a:extLst>
              <a:ext uri="{FF2B5EF4-FFF2-40B4-BE49-F238E27FC236}">
                <a16:creationId xmlns:a16="http://schemas.microsoft.com/office/drawing/2014/main" id="{42DAC728-8989-B747-865C-633649F1BF26}"/>
              </a:ext>
            </a:extLst>
          </p:cNvPr>
          <p:cNvSpPr txBox="1"/>
          <p:nvPr/>
        </p:nvSpPr>
        <p:spPr>
          <a:xfrm>
            <a:off x="1794493" y="2208575"/>
            <a:ext cx="324428" cy="169277"/>
          </a:xfrm>
          <a:prstGeom prst="rect">
            <a:avLst/>
          </a:prstGeom>
          <a:noFill/>
          <a:ln>
            <a:noFill/>
          </a:ln>
        </p:spPr>
        <p:txBody>
          <a:bodyPr wrap="square" rtlCol="0">
            <a:spAutoFit/>
          </a:bodyPr>
          <a:lstStyle/>
          <a:p>
            <a:r>
              <a:rPr lang="en-US" sz="500" dirty="0">
                <a:latin typeface="Arial" panose="020B0604020202020204" pitchFamily="34" charset="0"/>
                <a:cs typeface="Arial" panose="020B0604020202020204" pitchFamily="34" charset="0"/>
              </a:rPr>
              <a:t>0.50</a:t>
            </a:r>
          </a:p>
        </p:txBody>
      </p:sp>
      <p:sp>
        <p:nvSpPr>
          <p:cNvPr id="35" name="TextBox 34">
            <a:extLst>
              <a:ext uri="{FF2B5EF4-FFF2-40B4-BE49-F238E27FC236}">
                <a16:creationId xmlns:a16="http://schemas.microsoft.com/office/drawing/2014/main" id="{211D29DD-DB48-8440-B078-DF0C886608FB}"/>
              </a:ext>
            </a:extLst>
          </p:cNvPr>
          <p:cNvSpPr txBox="1"/>
          <p:nvPr/>
        </p:nvSpPr>
        <p:spPr>
          <a:xfrm>
            <a:off x="2476288" y="2211296"/>
            <a:ext cx="324428" cy="169277"/>
          </a:xfrm>
          <a:prstGeom prst="rect">
            <a:avLst/>
          </a:prstGeom>
          <a:noFill/>
          <a:ln>
            <a:noFill/>
          </a:ln>
        </p:spPr>
        <p:txBody>
          <a:bodyPr wrap="square" rtlCol="0">
            <a:spAutoFit/>
          </a:bodyPr>
          <a:lstStyle/>
          <a:p>
            <a:r>
              <a:rPr lang="en-US" sz="500" dirty="0">
                <a:latin typeface="Arial" panose="020B0604020202020204" pitchFamily="34" charset="0"/>
                <a:cs typeface="Arial" panose="020B0604020202020204" pitchFamily="34" charset="0"/>
              </a:rPr>
              <a:t>0.75</a:t>
            </a:r>
          </a:p>
        </p:txBody>
      </p:sp>
      <p:sp>
        <p:nvSpPr>
          <p:cNvPr id="36" name="TextBox 35">
            <a:extLst>
              <a:ext uri="{FF2B5EF4-FFF2-40B4-BE49-F238E27FC236}">
                <a16:creationId xmlns:a16="http://schemas.microsoft.com/office/drawing/2014/main" id="{819F8E81-4C37-FB49-AB36-0A301363DBA6}"/>
              </a:ext>
            </a:extLst>
          </p:cNvPr>
          <p:cNvSpPr txBox="1"/>
          <p:nvPr/>
        </p:nvSpPr>
        <p:spPr>
          <a:xfrm>
            <a:off x="3150033" y="2208575"/>
            <a:ext cx="324428" cy="169277"/>
          </a:xfrm>
          <a:prstGeom prst="rect">
            <a:avLst/>
          </a:prstGeom>
          <a:noFill/>
          <a:ln>
            <a:noFill/>
          </a:ln>
        </p:spPr>
        <p:txBody>
          <a:bodyPr wrap="square" rtlCol="0">
            <a:spAutoFit/>
          </a:bodyPr>
          <a:lstStyle/>
          <a:p>
            <a:r>
              <a:rPr lang="en-US" sz="500" dirty="0">
                <a:latin typeface="Arial" panose="020B0604020202020204" pitchFamily="34" charset="0"/>
                <a:cs typeface="Arial" panose="020B0604020202020204" pitchFamily="34" charset="0"/>
              </a:rPr>
              <a:t>1.00</a:t>
            </a:r>
          </a:p>
        </p:txBody>
      </p:sp>
      <p:sp>
        <p:nvSpPr>
          <p:cNvPr id="37" name="TextBox 36">
            <a:extLst>
              <a:ext uri="{FF2B5EF4-FFF2-40B4-BE49-F238E27FC236}">
                <a16:creationId xmlns:a16="http://schemas.microsoft.com/office/drawing/2014/main" id="{AC2E2541-D6B9-FA48-9584-AB7AE5F24843}"/>
              </a:ext>
            </a:extLst>
          </p:cNvPr>
          <p:cNvSpPr txBox="1"/>
          <p:nvPr/>
        </p:nvSpPr>
        <p:spPr>
          <a:xfrm>
            <a:off x="3683260" y="2198481"/>
            <a:ext cx="324428" cy="169277"/>
          </a:xfrm>
          <a:prstGeom prst="rect">
            <a:avLst/>
          </a:prstGeom>
          <a:noFill/>
          <a:ln>
            <a:noFill/>
          </a:ln>
        </p:spPr>
        <p:txBody>
          <a:bodyPr wrap="square" rtlCol="0">
            <a:spAutoFit/>
          </a:bodyPr>
          <a:lstStyle/>
          <a:p>
            <a:r>
              <a:rPr lang="en-US" sz="500" dirty="0">
                <a:latin typeface="Arial" panose="020B0604020202020204" pitchFamily="34" charset="0"/>
                <a:cs typeface="Arial" panose="020B0604020202020204" pitchFamily="34" charset="0"/>
              </a:rPr>
              <a:t>0.00</a:t>
            </a:r>
          </a:p>
        </p:txBody>
      </p:sp>
      <p:sp>
        <p:nvSpPr>
          <p:cNvPr id="38" name="TextBox 37">
            <a:extLst>
              <a:ext uri="{FF2B5EF4-FFF2-40B4-BE49-F238E27FC236}">
                <a16:creationId xmlns:a16="http://schemas.microsoft.com/office/drawing/2014/main" id="{F9CADB33-397C-5C4D-92E8-8A217DC78397}"/>
              </a:ext>
            </a:extLst>
          </p:cNvPr>
          <p:cNvSpPr txBox="1"/>
          <p:nvPr/>
        </p:nvSpPr>
        <p:spPr>
          <a:xfrm>
            <a:off x="4359559" y="2201202"/>
            <a:ext cx="324428" cy="169277"/>
          </a:xfrm>
          <a:prstGeom prst="rect">
            <a:avLst/>
          </a:prstGeom>
          <a:noFill/>
          <a:ln>
            <a:noFill/>
          </a:ln>
        </p:spPr>
        <p:txBody>
          <a:bodyPr wrap="square" rtlCol="0">
            <a:spAutoFit/>
          </a:bodyPr>
          <a:lstStyle/>
          <a:p>
            <a:r>
              <a:rPr lang="en-US" sz="500" dirty="0">
                <a:latin typeface="Arial" panose="020B0604020202020204" pitchFamily="34" charset="0"/>
                <a:cs typeface="Arial" panose="020B0604020202020204" pitchFamily="34" charset="0"/>
              </a:rPr>
              <a:t>0.25</a:t>
            </a:r>
          </a:p>
        </p:txBody>
      </p:sp>
      <p:sp>
        <p:nvSpPr>
          <p:cNvPr id="39" name="TextBox 38">
            <a:extLst>
              <a:ext uri="{FF2B5EF4-FFF2-40B4-BE49-F238E27FC236}">
                <a16:creationId xmlns:a16="http://schemas.microsoft.com/office/drawing/2014/main" id="{B9C9A837-57FB-9645-860A-FAD0EC74D84F}"/>
              </a:ext>
            </a:extLst>
          </p:cNvPr>
          <p:cNvSpPr txBox="1"/>
          <p:nvPr/>
        </p:nvSpPr>
        <p:spPr>
          <a:xfrm>
            <a:off x="5035858" y="2201783"/>
            <a:ext cx="324428" cy="169277"/>
          </a:xfrm>
          <a:prstGeom prst="rect">
            <a:avLst/>
          </a:prstGeom>
          <a:noFill/>
          <a:ln>
            <a:noFill/>
          </a:ln>
        </p:spPr>
        <p:txBody>
          <a:bodyPr wrap="square" rtlCol="0">
            <a:spAutoFit/>
          </a:bodyPr>
          <a:lstStyle/>
          <a:p>
            <a:r>
              <a:rPr lang="en-US" sz="500" dirty="0">
                <a:latin typeface="Arial" panose="020B0604020202020204" pitchFamily="34" charset="0"/>
                <a:cs typeface="Arial" panose="020B0604020202020204" pitchFamily="34" charset="0"/>
              </a:rPr>
              <a:t>0.50</a:t>
            </a:r>
          </a:p>
        </p:txBody>
      </p:sp>
      <p:sp>
        <p:nvSpPr>
          <p:cNvPr id="40" name="TextBox 39">
            <a:extLst>
              <a:ext uri="{FF2B5EF4-FFF2-40B4-BE49-F238E27FC236}">
                <a16:creationId xmlns:a16="http://schemas.microsoft.com/office/drawing/2014/main" id="{B08AA1E7-1E0C-B343-9A74-F9A056DE2293}"/>
              </a:ext>
            </a:extLst>
          </p:cNvPr>
          <p:cNvSpPr txBox="1"/>
          <p:nvPr/>
        </p:nvSpPr>
        <p:spPr>
          <a:xfrm>
            <a:off x="5712157" y="2204038"/>
            <a:ext cx="324428" cy="169277"/>
          </a:xfrm>
          <a:prstGeom prst="rect">
            <a:avLst/>
          </a:prstGeom>
          <a:noFill/>
          <a:ln>
            <a:noFill/>
          </a:ln>
        </p:spPr>
        <p:txBody>
          <a:bodyPr wrap="square" rtlCol="0">
            <a:spAutoFit/>
          </a:bodyPr>
          <a:lstStyle/>
          <a:p>
            <a:r>
              <a:rPr lang="en-US" sz="500" dirty="0">
                <a:latin typeface="Arial" panose="020B0604020202020204" pitchFamily="34" charset="0"/>
                <a:cs typeface="Arial" panose="020B0604020202020204" pitchFamily="34" charset="0"/>
              </a:rPr>
              <a:t>0.75</a:t>
            </a:r>
          </a:p>
        </p:txBody>
      </p:sp>
      <p:sp>
        <p:nvSpPr>
          <p:cNvPr id="41" name="TextBox 40">
            <a:extLst>
              <a:ext uri="{FF2B5EF4-FFF2-40B4-BE49-F238E27FC236}">
                <a16:creationId xmlns:a16="http://schemas.microsoft.com/office/drawing/2014/main" id="{0B05B153-E87D-7C4B-A71F-C5C4EA845253}"/>
              </a:ext>
            </a:extLst>
          </p:cNvPr>
          <p:cNvSpPr txBox="1"/>
          <p:nvPr/>
        </p:nvSpPr>
        <p:spPr>
          <a:xfrm>
            <a:off x="6393176" y="2210292"/>
            <a:ext cx="324428" cy="169277"/>
          </a:xfrm>
          <a:prstGeom prst="rect">
            <a:avLst/>
          </a:prstGeom>
          <a:noFill/>
          <a:ln>
            <a:noFill/>
          </a:ln>
        </p:spPr>
        <p:txBody>
          <a:bodyPr wrap="square" rtlCol="0">
            <a:spAutoFit/>
          </a:bodyPr>
          <a:lstStyle/>
          <a:p>
            <a:r>
              <a:rPr lang="en-US" sz="500" dirty="0">
                <a:latin typeface="Arial" panose="020B0604020202020204" pitchFamily="34" charset="0"/>
                <a:cs typeface="Arial" panose="020B0604020202020204" pitchFamily="34" charset="0"/>
              </a:rPr>
              <a:t>1.00</a:t>
            </a:r>
          </a:p>
        </p:txBody>
      </p:sp>
      <p:sp>
        <p:nvSpPr>
          <p:cNvPr id="3" name="Rectangle 2">
            <a:extLst>
              <a:ext uri="{FF2B5EF4-FFF2-40B4-BE49-F238E27FC236}">
                <a16:creationId xmlns:a16="http://schemas.microsoft.com/office/drawing/2014/main" id="{0C2F2AEA-C7F5-784D-95D1-E4B439237A6B}"/>
              </a:ext>
            </a:extLst>
          </p:cNvPr>
          <p:cNvSpPr/>
          <p:nvPr/>
        </p:nvSpPr>
        <p:spPr>
          <a:xfrm>
            <a:off x="251443" y="6171319"/>
            <a:ext cx="7234925" cy="646331"/>
          </a:xfrm>
          <a:prstGeom prst="rect">
            <a:avLst/>
          </a:prstGeom>
        </p:spPr>
        <p:txBody>
          <a:bodyPr wrap="square">
            <a:spAutoFit/>
          </a:bodyPr>
          <a:lstStyle/>
          <a:p>
            <a:r>
              <a:rPr lang="en-US" sz="1200" b="1" dirty="0">
                <a:latin typeface="Arial" panose="020B0604020202020204" pitchFamily="34" charset="0"/>
                <a:cs typeface="Arial" panose="020B0604020202020204" pitchFamily="34" charset="0"/>
              </a:rPr>
              <a:t>Supplementary Figure 3. HGSOC tumors show a high degree of heterogeneity within PMDs (A) </a:t>
            </a:r>
            <a:r>
              <a:rPr lang="en-US" sz="1200" dirty="0">
                <a:latin typeface="Arial" panose="020B0604020202020204" pitchFamily="34" charset="0"/>
                <a:cs typeface="Arial" panose="020B0604020202020204" pitchFamily="34" charset="0"/>
              </a:rPr>
              <a:t>CGIs within PMDs are highly methylated, while those outside of PMDs are less methylated; </a:t>
            </a:r>
            <a:r>
              <a:rPr lang="en-US" sz="1200" b="1" dirty="0">
                <a:latin typeface="Arial" panose="020B0604020202020204" pitchFamily="34" charset="0"/>
                <a:cs typeface="Arial" panose="020B0604020202020204" pitchFamily="34" charset="0"/>
              </a:rPr>
              <a:t>(B) </a:t>
            </a:r>
            <a:r>
              <a:rPr lang="en-US" sz="1200" dirty="0">
                <a:latin typeface="Arial" panose="020B0604020202020204" pitchFamily="34" charset="0"/>
                <a:cs typeface="Arial" panose="020B0604020202020204" pitchFamily="34" charset="0"/>
              </a:rPr>
              <a:t>Functional elements in the genome are highly methylated when they fall within PMDs. </a:t>
            </a:r>
            <a:endParaRPr lang="en-US" sz="120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9979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EAFBF0F7-45B4-4E4E-8346-F290A9DE0D50}"/>
              </a:ext>
            </a:extLst>
          </p:cNvPr>
          <p:cNvGrpSpPr/>
          <p:nvPr/>
        </p:nvGrpSpPr>
        <p:grpSpPr>
          <a:xfrm>
            <a:off x="910204" y="-3789"/>
            <a:ext cx="5762357" cy="8176247"/>
            <a:chOff x="-89138" y="-33068"/>
            <a:chExt cx="6336078" cy="9057627"/>
          </a:xfrm>
        </p:grpSpPr>
        <p:pic>
          <p:nvPicPr>
            <p:cNvPr id="21" name="Picture 20">
              <a:extLst>
                <a:ext uri="{FF2B5EF4-FFF2-40B4-BE49-F238E27FC236}">
                  <a16:creationId xmlns:a16="http://schemas.microsoft.com/office/drawing/2014/main" id="{B5BC492F-64F7-C549-8C9B-C46FCBBFDE9D}"/>
                </a:ext>
              </a:extLst>
            </p:cNvPr>
            <p:cNvPicPr>
              <a:picLocks noChangeAspect="1"/>
            </p:cNvPicPr>
            <p:nvPr/>
          </p:nvPicPr>
          <p:blipFill>
            <a:blip r:embed="rId3"/>
            <a:stretch>
              <a:fillRect/>
            </a:stretch>
          </p:blipFill>
          <p:spPr>
            <a:xfrm>
              <a:off x="-89138" y="4473807"/>
              <a:ext cx="3216493" cy="2251540"/>
            </a:xfrm>
            <a:prstGeom prst="rect">
              <a:avLst/>
            </a:prstGeom>
          </p:spPr>
        </p:pic>
        <p:pic>
          <p:nvPicPr>
            <p:cNvPr id="3" name="Picture 2">
              <a:extLst>
                <a:ext uri="{FF2B5EF4-FFF2-40B4-BE49-F238E27FC236}">
                  <a16:creationId xmlns:a16="http://schemas.microsoft.com/office/drawing/2014/main" id="{E8A797AD-3D01-6243-AF15-C4A26C34E698}"/>
                </a:ext>
              </a:extLst>
            </p:cNvPr>
            <p:cNvPicPr>
              <a:picLocks noChangeAspect="1"/>
            </p:cNvPicPr>
            <p:nvPr/>
          </p:nvPicPr>
          <p:blipFill>
            <a:blip r:embed="rId4"/>
            <a:stretch>
              <a:fillRect/>
            </a:stretch>
          </p:blipFill>
          <p:spPr>
            <a:xfrm>
              <a:off x="-3990" y="133091"/>
              <a:ext cx="3027606" cy="2119324"/>
            </a:xfrm>
            <a:prstGeom prst="rect">
              <a:avLst/>
            </a:prstGeom>
          </p:spPr>
        </p:pic>
        <p:pic>
          <p:nvPicPr>
            <p:cNvPr id="5" name="Picture 4">
              <a:extLst>
                <a:ext uri="{FF2B5EF4-FFF2-40B4-BE49-F238E27FC236}">
                  <a16:creationId xmlns:a16="http://schemas.microsoft.com/office/drawing/2014/main" id="{06C379AF-80A8-8545-B3D2-EB0711E72533}"/>
                </a:ext>
              </a:extLst>
            </p:cNvPr>
            <p:cNvPicPr>
              <a:picLocks noChangeAspect="1"/>
            </p:cNvPicPr>
            <p:nvPr/>
          </p:nvPicPr>
          <p:blipFill>
            <a:blip r:embed="rId5"/>
            <a:stretch>
              <a:fillRect/>
            </a:stretch>
          </p:blipFill>
          <p:spPr>
            <a:xfrm>
              <a:off x="3103250" y="2276799"/>
              <a:ext cx="3129349" cy="2190544"/>
            </a:xfrm>
            <a:prstGeom prst="rect">
              <a:avLst/>
            </a:prstGeom>
          </p:spPr>
        </p:pic>
        <p:pic>
          <p:nvPicPr>
            <p:cNvPr id="7" name="Picture 6">
              <a:extLst>
                <a:ext uri="{FF2B5EF4-FFF2-40B4-BE49-F238E27FC236}">
                  <a16:creationId xmlns:a16="http://schemas.microsoft.com/office/drawing/2014/main" id="{BFE48F04-561F-B548-BEEA-DF7F14F6CD05}"/>
                </a:ext>
              </a:extLst>
            </p:cNvPr>
            <p:cNvPicPr>
              <a:picLocks noChangeAspect="1"/>
            </p:cNvPicPr>
            <p:nvPr/>
          </p:nvPicPr>
          <p:blipFill>
            <a:blip r:embed="rId6"/>
            <a:stretch>
              <a:fillRect/>
            </a:stretch>
          </p:blipFill>
          <p:spPr>
            <a:xfrm>
              <a:off x="14143" y="2264138"/>
              <a:ext cx="3077000" cy="2153900"/>
            </a:xfrm>
            <a:prstGeom prst="rect">
              <a:avLst/>
            </a:prstGeom>
          </p:spPr>
        </p:pic>
        <p:pic>
          <p:nvPicPr>
            <p:cNvPr id="9" name="Picture 8">
              <a:extLst>
                <a:ext uri="{FF2B5EF4-FFF2-40B4-BE49-F238E27FC236}">
                  <a16:creationId xmlns:a16="http://schemas.microsoft.com/office/drawing/2014/main" id="{420100C7-3DD2-404C-A18A-95A6A64CE5A2}"/>
                </a:ext>
              </a:extLst>
            </p:cNvPr>
            <p:cNvPicPr>
              <a:picLocks noChangeAspect="1"/>
            </p:cNvPicPr>
            <p:nvPr/>
          </p:nvPicPr>
          <p:blipFill>
            <a:blip r:embed="rId7"/>
            <a:stretch>
              <a:fillRect/>
            </a:stretch>
          </p:blipFill>
          <p:spPr>
            <a:xfrm>
              <a:off x="3048000" y="51515"/>
              <a:ext cx="3144143" cy="2200900"/>
            </a:xfrm>
            <a:prstGeom prst="rect">
              <a:avLst/>
            </a:prstGeom>
          </p:spPr>
        </p:pic>
        <p:sp>
          <p:nvSpPr>
            <p:cNvPr id="10" name="TextBox 9">
              <a:extLst>
                <a:ext uri="{FF2B5EF4-FFF2-40B4-BE49-F238E27FC236}">
                  <a16:creationId xmlns:a16="http://schemas.microsoft.com/office/drawing/2014/main" id="{C5A3672A-6148-3641-9E2C-104EEEADF8EF}"/>
                </a:ext>
              </a:extLst>
            </p:cNvPr>
            <p:cNvSpPr txBox="1"/>
            <p:nvPr/>
          </p:nvSpPr>
          <p:spPr>
            <a:xfrm>
              <a:off x="-9520" y="-33068"/>
              <a:ext cx="285347" cy="340955"/>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a</a:t>
              </a:r>
            </a:p>
          </p:txBody>
        </p:sp>
        <p:sp>
          <p:nvSpPr>
            <p:cNvPr id="11" name="TextBox 10">
              <a:extLst>
                <a:ext uri="{FF2B5EF4-FFF2-40B4-BE49-F238E27FC236}">
                  <a16:creationId xmlns:a16="http://schemas.microsoft.com/office/drawing/2014/main" id="{95D6154E-5D0D-AD40-B3A0-76A9536223ED}"/>
                </a:ext>
              </a:extLst>
            </p:cNvPr>
            <p:cNvSpPr txBox="1"/>
            <p:nvPr/>
          </p:nvSpPr>
          <p:spPr>
            <a:xfrm>
              <a:off x="33527" y="4289141"/>
              <a:ext cx="285347" cy="340955"/>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b</a:t>
              </a:r>
            </a:p>
          </p:txBody>
        </p:sp>
        <p:pic>
          <p:nvPicPr>
            <p:cNvPr id="17" name="Picture 16">
              <a:extLst>
                <a:ext uri="{FF2B5EF4-FFF2-40B4-BE49-F238E27FC236}">
                  <a16:creationId xmlns:a16="http://schemas.microsoft.com/office/drawing/2014/main" id="{F947F058-6E2D-C149-9A6A-47BB9389A883}"/>
                </a:ext>
              </a:extLst>
            </p:cNvPr>
            <p:cNvPicPr>
              <a:picLocks noChangeAspect="1"/>
            </p:cNvPicPr>
            <p:nvPr/>
          </p:nvPicPr>
          <p:blipFill>
            <a:blip r:embed="rId8"/>
            <a:stretch>
              <a:fillRect/>
            </a:stretch>
          </p:blipFill>
          <p:spPr>
            <a:xfrm>
              <a:off x="3023616" y="4487171"/>
              <a:ext cx="3197393" cy="2238175"/>
            </a:xfrm>
            <a:prstGeom prst="rect">
              <a:avLst/>
            </a:prstGeom>
          </p:spPr>
        </p:pic>
        <p:pic>
          <p:nvPicPr>
            <p:cNvPr id="19" name="Picture 18">
              <a:extLst>
                <a:ext uri="{FF2B5EF4-FFF2-40B4-BE49-F238E27FC236}">
                  <a16:creationId xmlns:a16="http://schemas.microsoft.com/office/drawing/2014/main" id="{7145C1B6-9E38-6944-B345-79EF4A03D52E}"/>
                </a:ext>
              </a:extLst>
            </p:cNvPr>
            <p:cNvPicPr>
              <a:picLocks noChangeAspect="1"/>
            </p:cNvPicPr>
            <p:nvPr/>
          </p:nvPicPr>
          <p:blipFill rotWithShape="1">
            <a:blip r:embed="rId9"/>
            <a:srcRect r="981"/>
            <a:stretch/>
          </p:blipFill>
          <p:spPr>
            <a:xfrm>
              <a:off x="-28372" y="6761888"/>
              <a:ext cx="3119515" cy="2205300"/>
            </a:xfrm>
            <a:prstGeom prst="rect">
              <a:avLst/>
            </a:prstGeom>
          </p:spPr>
        </p:pic>
        <p:sp>
          <p:nvSpPr>
            <p:cNvPr id="6" name="Rectangle 5">
              <a:extLst>
                <a:ext uri="{FF2B5EF4-FFF2-40B4-BE49-F238E27FC236}">
                  <a16:creationId xmlns:a16="http://schemas.microsoft.com/office/drawing/2014/main" id="{0D0B48AF-4F3F-094F-BB3D-F612B588F75C}"/>
                </a:ext>
              </a:extLst>
            </p:cNvPr>
            <p:cNvSpPr/>
            <p:nvPr/>
          </p:nvSpPr>
          <p:spPr>
            <a:xfrm>
              <a:off x="1517715" y="133091"/>
              <a:ext cx="603316" cy="2911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1ABB175-8573-3541-AADD-E410890FADB7}"/>
                </a:ext>
              </a:extLst>
            </p:cNvPr>
            <p:cNvSpPr/>
            <p:nvPr/>
          </p:nvSpPr>
          <p:spPr>
            <a:xfrm>
              <a:off x="4545321" y="23233"/>
              <a:ext cx="603316" cy="2911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1F63E42-883D-0844-BACB-9FD3B03ECB9E}"/>
                </a:ext>
              </a:extLst>
            </p:cNvPr>
            <p:cNvSpPr/>
            <p:nvPr/>
          </p:nvSpPr>
          <p:spPr>
            <a:xfrm>
              <a:off x="1406494" y="2308184"/>
              <a:ext cx="603316" cy="2911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2032397-7910-1A44-9894-F362D924FCB2}"/>
                </a:ext>
              </a:extLst>
            </p:cNvPr>
            <p:cNvSpPr/>
            <p:nvPr/>
          </p:nvSpPr>
          <p:spPr>
            <a:xfrm>
              <a:off x="4520401" y="2239093"/>
              <a:ext cx="603316" cy="2911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22D3909-66E9-7246-BAA8-8F29D390760D}"/>
                </a:ext>
              </a:extLst>
            </p:cNvPr>
            <p:cNvSpPr txBox="1"/>
            <p:nvPr/>
          </p:nvSpPr>
          <p:spPr>
            <a:xfrm>
              <a:off x="1154342" y="104463"/>
              <a:ext cx="1430174" cy="272763"/>
            </a:xfrm>
            <a:prstGeom prst="rect">
              <a:avLst/>
            </a:prstGeom>
            <a:noFill/>
          </p:spPr>
          <p:txBody>
            <a:bodyPr wrap="square" rtlCol="0">
              <a:spAutoFit/>
            </a:bodyPr>
            <a:lstStyle/>
            <a:p>
              <a:r>
                <a:rPr lang="en-US" sz="1000" i="1" dirty="0">
                  <a:latin typeface="Arial" panose="020B0604020202020204" pitchFamily="34" charset="0"/>
                  <a:cs typeface="Arial" panose="020B0604020202020204" pitchFamily="34" charset="0"/>
                </a:rPr>
                <a:t>BRCA1/2</a:t>
              </a:r>
              <a:r>
                <a:rPr lang="en-US" sz="1000" dirty="0">
                  <a:latin typeface="Arial" panose="020B0604020202020204" pitchFamily="34" charset="0"/>
                  <a:cs typeface="Arial" panose="020B0604020202020204" pitchFamily="34" charset="0"/>
                </a:rPr>
                <a:t> carrier</a:t>
              </a:r>
              <a:endParaRPr lang="en-US" sz="1000" i="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6E4D1EA1-CD22-D94F-96F6-EEEA38A75BDC}"/>
                </a:ext>
              </a:extLst>
            </p:cNvPr>
            <p:cNvSpPr txBox="1"/>
            <p:nvPr/>
          </p:nvSpPr>
          <p:spPr>
            <a:xfrm>
              <a:off x="4384469" y="104847"/>
              <a:ext cx="1430174" cy="272763"/>
            </a:xfrm>
            <a:prstGeom prst="rect">
              <a:avLst/>
            </a:prstGeom>
            <a:noFill/>
          </p:spPr>
          <p:txBody>
            <a:bodyPr wrap="square" rtlCol="0">
              <a:spAutoFit/>
            </a:bodyPr>
            <a:lstStyle/>
            <a:p>
              <a:r>
                <a:rPr lang="en-US" sz="1000" i="1" dirty="0">
                  <a:latin typeface="Arial" panose="020B0604020202020204" pitchFamily="34" charset="0"/>
                  <a:cs typeface="Arial" panose="020B0604020202020204" pitchFamily="34" charset="0"/>
                </a:rPr>
                <a:t>BRCA1/2</a:t>
              </a:r>
              <a:r>
                <a:rPr lang="en-US" sz="1000" dirty="0">
                  <a:latin typeface="Arial" panose="020B0604020202020204" pitchFamily="34" charset="0"/>
                  <a:cs typeface="Arial" panose="020B0604020202020204" pitchFamily="34" charset="0"/>
                </a:rPr>
                <a:t> carrier</a:t>
              </a:r>
              <a:endParaRPr lang="en-US" sz="1000" i="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79E87DA2-D40F-DB48-8471-921905F97C67}"/>
                </a:ext>
              </a:extLst>
            </p:cNvPr>
            <p:cNvSpPr txBox="1"/>
            <p:nvPr/>
          </p:nvSpPr>
          <p:spPr>
            <a:xfrm>
              <a:off x="1104286" y="2317462"/>
              <a:ext cx="1500735" cy="272763"/>
            </a:xfrm>
            <a:prstGeom prst="rect">
              <a:avLst/>
            </a:prstGeom>
            <a:noFill/>
          </p:spPr>
          <p:txBody>
            <a:bodyPr wrap="square" rtlCol="0">
              <a:spAutoFit/>
            </a:bodyPr>
            <a:lstStyle/>
            <a:p>
              <a:r>
                <a:rPr lang="en-US" sz="1000" i="1" dirty="0">
                  <a:latin typeface="Arial" panose="020B0604020202020204" pitchFamily="34" charset="0"/>
                  <a:cs typeface="Arial" panose="020B0604020202020204" pitchFamily="34" charset="0"/>
                </a:rPr>
                <a:t>BRCA1/2</a:t>
              </a:r>
              <a:r>
                <a:rPr lang="en-US" sz="1000" dirty="0">
                  <a:latin typeface="Arial" panose="020B0604020202020204" pitchFamily="34" charset="0"/>
                  <a:cs typeface="Arial" panose="020B0604020202020204" pitchFamily="34" charset="0"/>
                </a:rPr>
                <a:t> non-carrier</a:t>
              </a:r>
              <a:endParaRPr lang="en-US" sz="1000" i="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23FDBE77-A3B1-5F46-AA93-AA31629BC72F}"/>
                </a:ext>
              </a:extLst>
            </p:cNvPr>
            <p:cNvSpPr txBox="1"/>
            <p:nvPr/>
          </p:nvSpPr>
          <p:spPr>
            <a:xfrm>
              <a:off x="4304196" y="2317462"/>
              <a:ext cx="1510448" cy="272763"/>
            </a:xfrm>
            <a:prstGeom prst="rect">
              <a:avLst/>
            </a:prstGeom>
            <a:noFill/>
          </p:spPr>
          <p:txBody>
            <a:bodyPr wrap="square" rtlCol="0">
              <a:spAutoFit/>
            </a:bodyPr>
            <a:lstStyle/>
            <a:p>
              <a:r>
                <a:rPr lang="en-US" sz="1000" i="1" dirty="0">
                  <a:latin typeface="Arial" panose="020B0604020202020204" pitchFamily="34" charset="0"/>
                  <a:cs typeface="Arial" panose="020B0604020202020204" pitchFamily="34" charset="0"/>
                </a:rPr>
                <a:t>BRCA1/2</a:t>
              </a:r>
              <a:r>
                <a:rPr lang="en-US" sz="1000" dirty="0">
                  <a:latin typeface="Arial" panose="020B0604020202020204" pitchFamily="34" charset="0"/>
                  <a:cs typeface="Arial" panose="020B0604020202020204" pitchFamily="34" charset="0"/>
                </a:rPr>
                <a:t> non-carrier</a:t>
              </a:r>
              <a:endParaRPr lang="en-US" sz="1000" i="1" dirty="0">
                <a:latin typeface="Arial" panose="020B06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F7210BA8-EF4D-754C-86B6-9579FB618402}"/>
                </a:ext>
              </a:extLst>
            </p:cNvPr>
            <p:cNvPicPr>
              <a:picLocks noChangeAspect="1"/>
            </p:cNvPicPr>
            <p:nvPr/>
          </p:nvPicPr>
          <p:blipFill rotWithShape="1">
            <a:blip r:embed="rId10"/>
            <a:srcRect l="1295"/>
            <a:stretch/>
          </p:blipFill>
          <p:spPr>
            <a:xfrm>
              <a:off x="3072113" y="6773018"/>
              <a:ext cx="3174827" cy="2251541"/>
            </a:xfrm>
            <a:prstGeom prst="rect">
              <a:avLst/>
            </a:prstGeom>
          </p:spPr>
        </p:pic>
      </p:grpSp>
      <p:sp>
        <p:nvSpPr>
          <p:cNvPr id="4" name="Rectangle 3">
            <a:extLst>
              <a:ext uri="{FF2B5EF4-FFF2-40B4-BE49-F238E27FC236}">
                <a16:creationId xmlns:a16="http://schemas.microsoft.com/office/drawing/2014/main" id="{D7D514E4-AEE5-BC48-9111-9F9136A2918D}"/>
              </a:ext>
            </a:extLst>
          </p:cNvPr>
          <p:cNvSpPr/>
          <p:nvPr/>
        </p:nvSpPr>
        <p:spPr>
          <a:xfrm>
            <a:off x="982612" y="104457"/>
            <a:ext cx="298658" cy="2222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A9BDE638-8FE9-0648-A746-467CC56C0C60}"/>
              </a:ext>
            </a:extLst>
          </p:cNvPr>
          <p:cNvSpPr txBox="1"/>
          <p:nvPr/>
        </p:nvSpPr>
        <p:spPr>
          <a:xfrm>
            <a:off x="624122" y="77602"/>
            <a:ext cx="285347"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A</a:t>
            </a:r>
          </a:p>
        </p:txBody>
      </p:sp>
      <p:sp>
        <p:nvSpPr>
          <p:cNvPr id="13" name="Rectangle 12">
            <a:extLst>
              <a:ext uri="{FF2B5EF4-FFF2-40B4-BE49-F238E27FC236}">
                <a16:creationId xmlns:a16="http://schemas.microsoft.com/office/drawing/2014/main" id="{3D46CB8B-FF24-5B49-8A3A-5CD280F51E9D}"/>
              </a:ext>
            </a:extLst>
          </p:cNvPr>
          <p:cNvSpPr/>
          <p:nvPr/>
        </p:nvSpPr>
        <p:spPr>
          <a:xfrm>
            <a:off x="968307" y="3907726"/>
            <a:ext cx="381049" cy="2679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10D9E262-1C3C-2441-9BDA-3893CB97B0A6}"/>
              </a:ext>
            </a:extLst>
          </p:cNvPr>
          <p:cNvSpPr txBox="1"/>
          <p:nvPr/>
        </p:nvSpPr>
        <p:spPr>
          <a:xfrm>
            <a:off x="624122" y="3922706"/>
            <a:ext cx="285347"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B</a:t>
            </a:r>
          </a:p>
        </p:txBody>
      </p:sp>
      <p:sp>
        <p:nvSpPr>
          <p:cNvPr id="27" name="TextBox 26">
            <a:extLst>
              <a:ext uri="{FF2B5EF4-FFF2-40B4-BE49-F238E27FC236}">
                <a16:creationId xmlns:a16="http://schemas.microsoft.com/office/drawing/2014/main" id="{43768AB3-1E71-774E-B89A-2031E64C46C0}"/>
              </a:ext>
            </a:extLst>
          </p:cNvPr>
          <p:cNvSpPr txBox="1"/>
          <p:nvPr/>
        </p:nvSpPr>
        <p:spPr>
          <a:xfrm>
            <a:off x="203235" y="8514958"/>
            <a:ext cx="7331421" cy="120032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Supplementary Figure 4. The expression and variability of genes within partially methylated domains (PMDs) in high grade serous ovarian cancer tumors: </a:t>
            </a:r>
            <a:r>
              <a:rPr lang="en-US" sz="1200" dirty="0">
                <a:latin typeface="Arial" panose="020B0604020202020204" pitchFamily="34" charset="0"/>
                <a:cs typeface="Arial" panose="020B0604020202020204" pitchFamily="34" charset="0"/>
              </a:rPr>
              <a:t>(</a:t>
            </a:r>
            <a:r>
              <a:rPr lang="en-US" sz="1200" b="1" dirty="0">
                <a:latin typeface="Arial" panose="020B0604020202020204" pitchFamily="34" charset="0"/>
                <a:cs typeface="Arial" panose="020B0604020202020204" pitchFamily="34" charset="0"/>
              </a:rPr>
              <a:t>A) </a:t>
            </a:r>
            <a:r>
              <a:rPr lang="en-US" sz="1200" dirty="0">
                <a:latin typeface="Arial" panose="020B0604020202020204" pitchFamily="34" charset="0"/>
                <a:cs typeface="Arial" panose="020B0604020202020204" pitchFamily="34" charset="0"/>
              </a:rPr>
              <a:t>Genes frequently located within PMDs are expressed at a lower level but are more variable in their expression than those rarely located in PMDs. This is observed in tumors from </a:t>
            </a:r>
            <a:r>
              <a:rPr lang="en-US" sz="1200" i="1" dirty="0">
                <a:latin typeface="Arial" panose="020B0604020202020204" pitchFamily="34" charset="0"/>
                <a:cs typeface="Arial" panose="020B0604020202020204" pitchFamily="34" charset="0"/>
              </a:rPr>
              <a:t>BRCA1/2 </a:t>
            </a:r>
            <a:r>
              <a:rPr lang="en-US" sz="1200" dirty="0">
                <a:latin typeface="Arial" panose="020B0604020202020204" pitchFamily="34" charset="0"/>
                <a:cs typeface="Arial" panose="020B0604020202020204" pitchFamily="34" charset="0"/>
              </a:rPr>
              <a:t>carriers and non-carriers </a:t>
            </a:r>
            <a:r>
              <a:rPr lang="en-US" sz="1200" b="1" dirty="0">
                <a:latin typeface="Arial" panose="020B0604020202020204" pitchFamily="34" charset="0"/>
                <a:cs typeface="Arial" panose="020B0604020202020204" pitchFamily="34" charset="0"/>
              </a:rPr>
              <a:t>(A) </a:t>
            </a:r>
            <a:r>
              <a:rPr lang="en-US" sz="1200" dirty="0">
                <a:latin typeface="Arial" panose="020B0604020202020204" pitchFamily="34" charset="0"/>
                <a:cs typeface="Arial" panose="020B0604020202020204" pitchFamily="34" charset="0"/>
              </a:rPr>
              <a:t>and in primary and recurrent tumors </a:t>
            </a:r>
            <a:r>
              <a:rPr lang="en-US" sz="1200" b="1" dirty="0">
                <a:latin typeface="Arial" panose="020B0604020202020204" pitchFamily="34" charset="0"/>
                <a:cs typeface="Arial" panose="020B0604020202020204" pitchFamily="34" charset="0"/>
              </a:rPr>
              <a:t>(B)</a:t>
            </a:r>
            <a:r>
              <a:rPr lang="en-US" sz="1200" dirty="0">
                <a:latin typeface="Arial" panose="020B0604020202020204" pitchFamily="34" charset="0"/>
                <a:cs typeface="Arial" panose="020B0604020202020204" pitchFamily="34" charset="0"/>
              </a:rPr>
              <a:t>. </a:t>
            </a:r>
            <a:endParaRPr lang="en-US" sz="1200" dirty="0">
              <a:effectLst/>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1397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7785B5D-9C23-3240-BAA0-5EA4B28A6998}"/>
              </a:ext>
            </a:extLst>
          </p:cNvPr>
          <p:cNvPicPr>
            <a:picLocks noChangeAspect="1"/>
          </p:cNvPicPr>
          <p:nvPr/>
        </p:nvPicPr>
        <p:blipFill rotWithShape="1">
          <a:blip r:embed="rId3"/>
          <a:srcRect r="19476"/>
          <a:stretch/>
        </p:blipFill>
        <p:spPr>
          <a:xfrm>
            <a:off x="237659" y="40101"/>
            <a:ext cx="5888811" cy="9464040"/>
          </a:xfrm>
          <a:prstGeom prst="rect">
            <a:avLst/>
          </a:prstGeom>
        </p:spPr>
      </p:pic>
      <p:pic>
        <p:nvPicPr>
          <p:cNvPr id="12" name="Picture 11">
            <a:extLst>
              <a:ext uri="{FF2B5EF4-FFF2-40B4-BE49-F238E27FC236}">
                <a16:creationId xmlns:a16="http://schemas.microsoft.com/office/drawing/2014/main" id="{890BBAC0-2C39-4048-B64C-CD7974009FDD}"/>
              </a:ext>
            </a:extLst>
          </p:cNvPr>
          <p:cNvPicPr>
            <a:picLocks noChangeAspect="1"/>
          </p:cNvPicPr>
          <p:nvPr/>
        </p:nvPicPr>
        <p:blipFill>
          <a:blip r:embed="rId4"/>
          <a:stretch>
            <a:fillRect/>
          </a:stretch>
        </p:blipFill>
        <p:spPr>
          <a:xfrm>
            <a:off x="5357629" y="1248378"/>
            <a:ext cx="1057949" cy="897923"/>
          </a:xfrm>
          <a:prstGeom prst="rect">
            <a:avLst/>
          </a:prstGeom>
        </p:spPr>
      </p:pic>
      <p:sp>
        <p:nvSpPr>
          <p:cNvPr id="33" name="TextBox 32">
            <a:extLst>
              <a:ext uri="{FF2B5EF4-FFF2-40B4-BE49-F238E27FC236}">
                <a16:creationId xmlns:a16="http://schemas.microsoft.com/office/drawing/2014/main" id="{E89A901E-7855-F34B-8092-B2C15D9D2C9A}"/>
              </a:ext>
            </a:extLst>
          </p:cNvPr>
          <p:cNvSpPr txBox="1"/>
          <p:nvPr/>
        </p:nvSpPr>
        <p:spPr>
          <a:xfrm>
            <a:off x="0" y="8361339"/>
            <a:ext cx="7695590" cy="1754326"/>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Supplementary Figure 5. High grade serous ovarian cancers show a high degree of heterogeneity in methylation: (A) </a:t>
            </a:r>
            <a:r>
              <a:rPr lang="en-US" sz="1200" dirty="0">
                <a:latin typeface="Arial" panose="020B0604020202020204" pitchFamily="34" charset="0"/>
                <a:cs typeface="Arial" panose="020B0604020202020204" pitchFamily="34" charset="0"/>
              </a:rPr>
              <a:t>Clustering of the 10,000 most variable CpG sites in the genome after masking for partially methylated domains </a:t>
            </a:r>
            <a:r>
              <a:rPr lang="en-US" sz="1200" b="1" dirty="0">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PMDs) show that tumors do not cluster by </a:t>
            </a:r>
            <a:r>
              <a:rPr lang="en-US" sz="1200" i="1" dirty="0">
                <a:latin typeface="Arial" panose="020B0604020202020204" pitchFamily="34" charset="0"/>
                <a:cs typeface="Arial" panose="020B0604020202020204" pitchFamily="34" charset="0"/>
              </a:rPr>
              <a:t>BRCA </a:t>
            </a:r>
            <a:r>
              <a:rPr lang="en-US" sz="1200" dirty="0">
                <a:latin typeface="Arial" panose="020B0604020202020204" pitchFamily="34" charset="0"/>
                <a:cs typeface="Arial" panose="020B0604020202020204" pitchFamily="34" charset="0"/>
              </a:rPr>
              <a:t>carrier status or primary/recurrent tumor status, but by patient. Tumors are annotated with primary and recurrent event information, promoter methylation at </a:t>
            </a:r>
            <a:r>
              <a:rPr lang="en-US" sz="1200" i="1" dirty="0">
                <a:latin typeface="Arial" panose="020B0604020202020204" pitchFamily="34" charset="0"/>
                <a:cs typeface="Arial" panose="020B0604020202020204" pitchFamily="34" charset="0"/>
              </a:rPr>
              <a:t>RAD51C </a:t>
            </a:r>
            <a:r>
              <a:rPr lang="en-US" sz="1200" dirty="0">
                <a:latin typeface="Arial" panose="020B0604020202020204" pitchFamily="34" charset="0"/>
                <a:cs typeface="Arial" panose="020B0604020202020204" pitchFamily="34" charset="0"/>
              </a:rPr>
              <a:t>and </a:t>
            </a:r>
            <a:r>
              <a:rPr lang="en-US" sz="1200" i="1" dirty="0">
                <a:latin typeface="Arial" panose="020B0604020202020204" pitchFamily="34" charset="0"/>
                <a:cs typeface="Arial" panose="020B0604020202020204" pitchFamily="34" charset="0"/>
              </a:rPr>
              <a:t>BRCA1 </a:t>
            </a:r>
            <a:r>
              <a:rPr lang="en-US" sz="1200" dirty="0">
                <a:latin typeface="Arial" panose="020B0604020202020204" pitchFamily="34" charset="0"/>
                <a:cs typeface="Arial" panose="020B0604020202020204" pitchFamily="34" charset="0"/>
              </a:rPr>
              <a:t>as an indicator of possible homologous recombination deficiency, batch and patient label (Case ID); (</a:t>
            </a:r>
            <a:r>
              <a:rPr lang="en-US" sz="1200" b="1" dirty="0">
                <a:latin typeface="Arial" panose="020B0604020202020204" pitchFamily="34" charset="0"/>
                <a:cs typeface="Arial" panose="020B0604020202020204" pitchFamily="34" charset="0"/>
              </a:rPr>
              <a:t>B</a:t>
            </a:r>
            <a:r>
              <a:rPr lang="en-US" sz="1200" dirty="0">
                <a:latin typeface="Arial" panose="020B0604020202020204" pitchFamily="34" charset="0"/>
                <a:cs typeface="Arial" panose="020B0604020202020204" pitchFamily="34" charset="0"/>
              </a:rPr>
              <a:t>) PCA of 10,000 most variable </a:t>
            </a:r>
            <a:r>
              <a:rPr lang="en-US" sz="1200" dirty="0" err="1">
                <a:latin typeface="Arial" panose="020B0604020202020204" pitchFamily="34" charset="0"/>
                <a:cs typeface="Arial" panose="020B0604020202020204" pitchFamily="34" charset="0"/>
              </a:rPr>
              <a:t>CpGs</a:t>
            </a:r>
            <a:r>
              <a:rPr lang="en-US" sz="1200" dirty="0">
                <a:latin typeface="Arial" panose="020B0604020202020204" pitchFamily="34" charset="0"/>
                <a:cs typeface="Arial" panose="020B0604020202020204" pitchFamily="34" charset="0"/>
              </a:rPr>
              <a:t> after masking for PMDs shows there are no clear clusters of tumors based on primary vs recurrent status. In many patients, the primary and recurrent tumors cluster closely together, similar to the heatmap shown in (</a:t>
            </a:r>
            <a:r>
              <a:rPr lang="en-US" sz="1200" b="1" dirty="0">
                <a:latin typeface="Arial" panose="020B0604020202020204" pitchFamily="34" charset="0"/>
                <a:cs typeface="Arial" panose="020B0604020202020204" pitchFamily="34" charset="0"/>
              </a:rPr>
              <a:t>A</a:t>
            </a:r>
            <a:r>
              <a:rPr lang="en-US" sz="1200" dirty="0">
                <a:latin typeface="Arial" panose="020B0604020202020204" pitchFamily="34" charset="0"/>
                <a:cs typeface="Arial" panose="020B0604020202020204" pitchFamily="34" charset="0"/>
              </a:rPr>
              <a:t>). </a:t>
            </a:r>
            <a:endParaRPr lang="en-US" sz="1200" dirty="0">
              <a:effectLst/>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BD473A60-6B19-5B48-B368-2608620FAF35}"/>
              </a:ext>
            </a:extLst>
          </p:cNvPr>
          <p:cNvPicPr>
            <a:picLocks noChangeAspect="1"/>
          </p:cNvPicPr>
          <p:nvPr/>
        </p:nvPicPr>
        <p:blipFill>
          <a:blip r:embed="rId5"/>
          <a:stretch>
            <a:fillRect/>
          </a:stretch>
        </p:blipFill>
        <p:spPr>
          <a:xfrm>
            <a:off x="5357628" y="2146300"/>
            <a:ext cx="1675402" cy="2882900"/>
          </a:xfrm>
          <a:prstGeom prst="rect">
            <a:avLst/>
          </a:prstGeom>
        </p:spPr>
      </p:pic>
    </p:spTree>
    <p:extLst>
      <p:ext uri="{BB962C8B-B14F-4D97-AF65-F5344CB8AC3E}">
        <p14:creationId xmlns:p14="http://schemas.microsoft.com/office/powerpoint/2010/main" val="1000082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https://lh5.googleusercontent.com/c06PG97UmEO9GQ_2sja9y7BH-hiplW2fdE17nk_9MgLW-lkbwcpIX1Gx5Fe8WZ0NJtSFH86TdAqsmkMpR36acdxQ_HKR-8MDsFACxWo1LmCWtZjxZeIPVnLptj8jsstFBrNj92YDux8">
            <a:extLst>
              <a:ext uri="{FF2B5EF4-FFF2-40B4-BE49-F238E27FC236}">
                <a16:creationId xmlns:a16="http://schemas.microsoft.com/office/drawing/2014/main" id="{C3F362E0-859E-E849-97A7-63E2708F84F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5865" b="61747"/>
          <a:stretch/>
        </p:blipFill>
        <p:spPr bwMode="auto">
          <a:xfrm>
            <a:off x="4935200" y="1019490"/>
            <a:ext cx="549016" cy="786429"/>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E8BE596E-1E38-464A-994B-F607723B6580}"/>
              </a:ext>
            </a:extLst>
          </p:cNvPr>
          <p:cNvSpPr txBox="1"/>
          <p:nvPr/>
        </p:nvSpPr>
        <p:spPr>
          <a:xfrm>
            <a:off x="4901107" y="273155"/>
            <a:ext cx="1099567" cy="189647"/>
          </a:xfrm>
          <a:prstGeom prst="rect">
            <a:avLst/>
          </a:prstGeom>
          <a:noFill/>
        </p:spPr>
        <p:txBody>
          <a:bodyPr wrap="square" rtlCol="0">
            <a:spAutoFit/>
          </a:bodyPr>
          <a:lstStyle/>
          <a:p>
            <a:r>
              <a:rPr lang="en-US" sz="600" b="1" dirty="0">
                <a:latin typeface="Arial" panose="020B0604020202020204" pitchFamily="34" charset="0"/>
                <a:cs typeface="Arial" panose="020B0604020202020204" pitchFamily="34" charset="0"/>
              </a:rPr>
              <a:t>BRCA Status</a:t>
            </a:r>
          </a:p>
        </p:txBody>
      </p:sp>
      <p:sp>
        <p:nvSpPr>
          <p:cNvPr id="20" name="TextBox 19">
            <a:extLst>
              <a:ext uri="{FF2B5EF4-FFF2-40B4-BE49-F238E27FC236}">
                <a16:creationId xmlns:a16="http://schemas.microsoft.com/office/drawing/2014/main" id="{841839DD-A41E-2F42-B407-35ACB6EEE1B1}"/>
              </a:ext>
            </a:extLst>
          </p:cNvPr>
          <p:cNvSpPr txBox="1"/>
          <p:nvPr/>
        </p:nvSpPr>
        <p:spPr>
          <a:xfrm>
            <a:off x="4901107" y="362118"/>
            <a:ext cx="1099567" cy="189647"/>
          </a:xfrm>
          <a:prstGeom prst="rect">
            <a:avLst/>
          </a:prstGeom>
          <a:noFill/>
        </p:spPr>
        <p:txBody>
          <a:bodyPr wrap="square" rtlCol="0">
            <a:spAutoFit/>
          </a:bodyPr>
          <a:lstStyle/>
          <a:p>
            <a:r>
              <a:rPr lang="en-US" sz="600" b="1" dirty="0">
                <a:latin typeface="Arial" panose="020B0604020202020204" pitchFamily="34" charset="0"/>
                <a:cs typeface="Arial" panose="020B0604020202020204" pitchFamily="34" charset="0"/>
              </a:rPr>
              <a:t>RAD51C</a:t>
            </a:r>
          </a:p>
        </p:txBody>
      </p:sp>
      <p:sp>
        <p:nvSpPr>
          <p:cNvPr id="21" name="TextBox 20">
            <a:extLst>
              <a:ext uri="{FF2B5EF4-FFF2-40B4-BE49-F238E27FC236}">
                <a16:creationId xmlns:a16="http://schemas.microsoft.com/office/drawing/2014/main" id="{D45A56FB-C9C9-854B-86D5-F0DC009A8854}"/>
              </a:ext>
            </a:extLst>
          </p:cNvPr>
          <p:cNvSpPr txBox="1"/>
          <p:nvPr/>
        </p:nvSpPr>
        <p:spPr>
          <a:xfrm>
            <a:off x="4901107" y="439353"/>
            <a:ext cx="1099567" cy="189647"/>
          </a:xfrm>
          <a:prstGeom prst="rect">
            <a:avLst/>
          </a:prstGeom>
          <a:noFill/>
        </p:spPr>
        <p:txBody>
          <a:bodyPr wrap="square" rtlCol="0">
            <a:spAutoFit/>
          </a:bodyPr>
          <a:lstStyle/>
          <a:p>
            <a:r>
              <a:rPr lang="en-US" sz="600" b="1" dirty="0">
                <a:latin typeface="Arial" panose="020B0604020202020204" pitchFamily="34" charset="0"/>
                <a:cs typeface="Arial" panose="020B0604020202020204" pitchFamily="34" charset="0"/>
              </a:rPr>
              <a:t>BRCA1</a:t>
            </a:r>
          </a:p>
        </p:txBody>
      </p:sp>
      <p:sp>
        <p:nvSpPr>
          <p:cNvPr id="22" name="TextBox 21">
            <a:extLst>
              <a:ext uri="{FF2B5EF4-FFF2-40B4-BE49-F238E27FC236}">
                <a16:creationId xmlns:a16="http://schemas.microsoft.com/office/drawing/2014/main" id="{2C9A9651-B23C-464C-AE12-C7056544241B}"/>
              </a:ext>
            </a:extLst>
          </p:cNvPr>
          <p:cNvSpPr txBox="1"/>
          <p:nvPr/>
        </p:nvSpPr>
        <p:spPr>
          <a:xfrm>
            <a:off x="4901107" y="510728"/>
            <a:ext cx="1099567" cy="189647"/>
          </a:xfrm>
          <a:prstGeom prst="rect">
            <a:avLst/>
          </a:prstGeom>
          <a:noFill/>
        </p:spPr>
        <p:txBody>
          <a:bodyPr wrap="square" rtlCol="0">
            <a:spAutoFit/>
          </a:bodyPr>
          <a:lstStyle/>
          <a:p>
            <a:r>
              <a:rPr lang="en-US" sz="600" b="1" dirty="0">
                <a:latin typeface="Arial" panose="020B0604020202020204" pitchFamily="34" charset="0"/>
                <a:cs typeface="Arial" panose="020B0604020202020204" pitchFamily="34" charset="0"/>
              </a:rPr>
              <a:t>Sequencing Batch</a:t>
            </a:r>
          </a:p>
        </p:txBody>
      </p:sp>
      <p:sp>
        <p:nvSpPr>
          <p:cNvPr id="23" name="TextBox 22">
            <a:extLst>
              <a:ext uri="{FF2B5EF4-FFF2-40B4-BE49-F238E27FC236}">
                <a16:creationId xmlns:a16="http://schemas.microsoft.com/office/drawing/2014/main" id="{B019B648-3E16-4843-9693-6C4CCC0B4210}"/>
              </a:ext>
            </a:extLst>
          </p:cNvPr>
          <p:cNvSpPr txBox="1"/>
          <p:nvPr/>
        </p:nvSpPr>
        <p:spPr>
          <a:xfrm>
            <a:off x="4901107" y="582102"/>
            <a:ext cx="1099567" cy="189647"/>
          </a:xfrm>
          <a:prstGeom prst="rect">
            <a:avLst/>
          </a:prstGeom>
          <a:noFill/>
        </p:spPr>
        <p:txBody>
          <a:bodyPr wrap="square" rtlCol="0">
            <a:spAutoFit/>
          </a:bodyPr>
          <a:lstStyle/>
          <a:p>
            <a:r>
              <a:rPr lang="en-US" sz="600" b="1" dirty="0">
                <a:latin typeface="Arial" panose="020B0604020202020204" pitchFamily="34" charset="0"/>
                <a:cs typeface="Arial" panose="020B0604020202020204" pitchFamily="34" charset="0"/>
              </a:rPr>
              <a:t>Case ID</a:t>
            </a:r>
          </a:p>
        </p:txBody>
      </p:sp>
      <p:sp>
        <p:nvSpPr>
          <p:cNvPr id="24" name="TextBox 23">
            <a:extLst>
              <a:ext uri="{FF2B5EF4-FFF2-40B4-BE49-F238E27FC236}">
                <a16:creationId xmlns:a16="http://schemas.microsoft.com/office/drawing/2014/main" id="{94AC0D2D-63E0-4846-97AB-8063FC3365DE}"/>
              </a:ext>
            </a:extLst>
          </p:cNvPr>
          <p:cNvSpPr txBox="1"/>
          <p:nvPr/>
        </p:nvSpPr>
        <p:spPr>
          <a:xfrm>
            <a:off x="4901107" y="802758"/>
            <a:ext cx="1671209" cy="276999"/>
          </a:xfrm>
          <a:prstGeom prst="rect">
            <a:avLst/>
          </a:prstGeom>
          <a:noFill/>
        </p:spPr>
        <p:txBody>
          <a:bodyPr wrap="square" rtlCol="0">
            <a:spAutoFit/>
          </a:bodyPr>
          <a:lstStyle/>
          <a:p>
            <a:r>
              <a:rPr lang="en-US" sz="600" b="1" dirty="0">
                <a:latin typeface="Arial" panose="020B0604020202020204" pitchFamily="34" charset="0"/>
                <a:cs typeface="Arial" panose="020B0604020202020204" pitchFamily="34" charset="0"/>
              </a:rPr>
              <a:t>Methylation Delta (beta-value difference between Primary and Recurrent tumor)</a:t>
            </a:r>
          </a:p>
        </p:txBody>
      </p:sp>
      <p:sp>
        <p:nvSpPr>
          <p:cNvPr id="2" name="Rectangle 1">
            <a:extLst>
              <a:ext uri="{FF2B5EF4-FFF2-40B4-BE49-F238E27FC236}">
                <a16:creationId xmlns:a16="http://schemas.microsoft.com/office/drawing/2014/main" id="{D143ADBE-375B-6F42-8E43-5358A8F63231}"/>
              </a:ext>
            </a:extLst>
          </p:cNvPr>
          <p:cNvSpPr/>
          <p:nvPr/>
        </p:nvSpPr>
        <p:spPr>
          <a:xfrm>
            <a:off x="259865" y="15902"/>
            <a:ext cx="175468" cy="1669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9F91202-1F95-5149-A172-E80D81545B7E}"/>
              </a:ext>
            </a:extLst>
          </p:cNvPr>
          <p:cNvSpPr/>
          <p:nvPr/>
        </p:nvSpPr>
        <p:spPr>
          <a:xfrm>
            <a:off x="4988675" y="3630305"/>
            <a:ext cx="462435"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850838CE-3B16-1B46-BE5E-2C211A9960CD}"/>
              </a:ext>
            </a:extLst>
          </p:cNvPr>
          <p:cNvSpPr/>
          <p:nvPr/>
        </p:nvSpPr>
        <p:spPr>
          <a:xfrm>
            <a:off x="597251" y="4107065"/>
            <a:ext cx="972228" cy="1448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0638161-0B14-8C4E-96C5-BB4A8CC0B1FC}"/>
              </a:ext>
            </a:extLst>
          </p:cNvPr>
          <p:cNvSpPr/>
          <p:nvPr/>
        </p:nvSpPr>
        <p:spPr>
          <a:xfrm>
            <a:off x="620575" y="7098520"/>
            <a:ext cx="1189554" cy="1843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4CDF8F21-01E6-1043-8D43-07FBB525E795}"/>
              </a:ext>
            </a:extLst>
          </p:cNvPr>
          <p:cNvPicPr>
            <a:picLocks noChangeAspect="1"/>
          </p:cNvPicPr>
          <p:nvPr/>
        </p:nvPicPr>
        <p:blipFill rotWithShape="1">
          <a:blip r:embed="rId4"/>
          <a:srcRect t="48644"/>
          <a:stretch/>
        </p:blipFill>
        <p:spPr>
          <a:xfrm>
            <a:off x="5016664" y="2139991"/>
            <a:ext cx="1336470" cy="1181019"/>
          </a:xfrm>
          <a:prstGeom prst="rect">
            <a:avLst/>
          </a:prstGeom>
        </p:spPr>
      </p:pic>
      <p:pic>
        <p:nvPicPr>
          <p:cNvPr id="28" name="Picture 27">
            <a:extLst>
              <a:ext uri="{FF2B5EF4-FFF2-40B4-BE49-F238E27FC236}">
                <a16:creationId xmlns:a16="http://schemas.microsoft.com/office/drawing/2014/main" id="{9A3CDE5D-A4A6-3D4B-845B-0BAE8C7DA9BC}"/>
              </a:ext>
            </a:extLst>
          </p:cNvPr>
          <p:cNvPicPr>
            <a:picLocks noChangeAspect="1"/>
          </p:cNvPicPr>
          <p:nvPr/>
        </p:nvPicPr>
        <p:blipFill rotWithShape="1">
          <a:blip r:embed="rId4"/>
          <a:srcRect t="30527" r="43895" b="65359"/>
          <a:stretch/>
        </p:blipFill>
        <p:spPr>
          <a:xfrm>
            <a:off x="4983963" y="1885848"/>
            <a:ext cx="956188" cy="120649"/>
          </a:xfrm>
          <a:prstGeom prst="rect">
            <a:avLst/>
          </a:prstGeom>
        </p:spPr>
      </p:pic>
      <p:grpSp>
        <p:nvGrpSpPr>
          <p:cNvPr id="6" name="Group 5">
            <a:extLst>
              <a:ext uri="{FF2B5EF4-FFF2-40B4-BE49-F238E27FC236}">
                <a16:creationId xmlns:a16="http://schemas.microsoft.com/office/drawing/2014/main" id="{775D20F8-F6C6-534C-A3B1-EA62BFF8E240}"/>
              </a:ext>
            </a:extLst>
          </p:cNvPr>
          <p:cNvGrpSpPr/>
          <p:nvPr/>
        </p:nvGrpSpPr>
        <p:grpSpPr>
          <a:xfrm>
            <a:off x="528637" y="152984"/>
            <a:ext cx="4439122" cy="3948460"/>
            <a:chOff x="435333" y="372252"/>
            <a:chExt cx="4439122" cy="3948460"/>
          </a:xfrm>
        </p:grpSpPr>
        <p:pic>
          <p:nvPicPr>
            <p:cNvPr id="14" name="Picture 13" descr="A picture containing chart&#10;&#10;Description automatically generated">
              <a:extLst>
                <a:ext uri="{FF2B5EF4-FFF2-40B4-BE49-F238E27FC236}">
                  <a16:creationId xmlns:a16="http://schemas.microsoft.com/office/drawing/2014/main" id="{63444C7C-C17B-E046-90A8-28B0D5F96543}"/>
                </a:ext>
              </a:extLst>
            </p:cNvPr>
            <p:cNvPicPr>
              <a:picLocks noChangeAspect="1"/>
            </p:cNvPicPr>
            <p:nvPr/>
          </p:nvPicPr>
          <p:blipFill rotWithShape="1">
            <a:blip r:embed="rId5"/>
            <a:srcRect r="19644" b="95543"/>
            <a:stretch/>
          </p:blipFill>
          <p:spPr>
            <a:xfrm>
              <a:off x="435333" y="372252"/>
              <a:ext cx="4439122" cy="179777"/>
            </a:xfrm>
            <a:prstGeom prst="rect">
              <a:avLst/>
            </a:prstGeom>
          </p:spPr>
        </p:pic>
        <p:pic>
          <p:nvPicPr>
            <p:cNvPr id="29" name="Picture 28" descr="A picture containing chart&#10;&#10;Description automatically generated">
              <a:extLst>
                <a:ext uri="{FF2B5EF4-FFF2-40B4-BE49-F238E27FC236}">
                  <a16:creationId xmlns:a16="http://schemas.microsoft.com/office/drawing/2014/main" id="{DBF5B173-9B07-2C44-91A8-FECA396A2487}"/>
                </a:ext>
              </a:extLst>
            </p:cNvPr>
            <p:cNvPicPr>
              <a:picLocks noChangeAspect="1"/>
            </p:cNvPicPr>
            <p:nvPr/>
          </p:nvPicPr>
          <p:blipFill rotWithShape="1">
            <a:blip r:embed="rId5"/>
            <a:srcRect t="6313" r="19644"/>
            <a:stretch/>
          </p:blipFill>
          <p:spPr>
            <a:xfrm>
              <a:off x="435333" y="541825"/>
              <a:ext cx="4439122" cy="3778887"/>
            </a:xfrm>
            <a:prstGeom prst="rect">
              <a:avLst/>
            </a:prstGeom>
          </p:spPr>
        </p:pic>
      </p:grpSp>
      <p:pic>
        <p:nvPicPr>
          <p:cNvPr id="31" name="Picture 30">
            <a:extLst>
              <a:ext uri="{FF2B5EF4-FFF2-40B4-BE49-F238E27FC236}">
                <a16:creationId xmlns:a16="http://schemas.microsoft.com/office/drawing/2014/main" id="{D38AF18B-4129-9A4E-AD88-C5B547C1742C}"/>
              </a:ext>
            </a:extLst>
          </p:cNvPr>
          <p:cNvPicPr>
            <a:picLocks noChangeAspect="1"/>
          </p:cNvPicPr>
          <p:nvPr/>
        </p:nvPicPr>
        <p:blipFill rotWithShape="1">
          <a:blip r:embed="rId4"/>
          <a:srcRect t="38769" r="31808" b="57117"/>
          <a:stretch/>
        </p:blipFill>
        <p:spPr>
          <a:xfrm>
            <a:off x="4983963" y="2020402"/>
            <a:ext cx="1162194" cy="120649"/>
          </a:xfrm>
          <a:prstGeom prst="rect">
            <a:avLst/>
          </a:prstGeom>
        </p:spPr>
      </p:pic>
      <p:sp>
        <p:nvSpPr>
          <p:cNvPr id="30" name="TextBox 29">
            <a:extLst>
              <a:ext uri="{FF2B5EF4-FFF2-40B4-BE49-F238E27FC236}">
                <a16:creationId xmlns:a16="http://schemas.microsoft.com/office/drawing/2014/main" id="{C7CC49DF-E002-4E42-87BD-77AAAEA3220B}"/>
              </a:ext>
            </a:extLst>
          </p:cNvPr>
          <p:cNvSpPr txBox="1"/>
          <p:nvPr/>
        </p:nvSpPr>
        <p:spPr>
          <a:xfrm>
            <a:off x="196975" y="4130801"/>
            <a:ext cx="7261412" cy="120032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Supplementary Figure 6. Primary to recurrent tumor progression. </a:t>
            </a:r>
            <a:r>
              <a:rPr lang="en-US" sz="1200" dirty="0">
                <a:latin typeface="Arial" panose="020B0604020202020204" pitchFamily="34" charset="0"/>
                <a:cs typeface="Arial" panose="020B0604020202020204" pitchFamily="34" charset="0"/>
              </a:rPr>
              <a:t>Heatmap of differentially methylated regions (DMRs) from Primary vs Recurrent analysis, (plotted as the delta or change in methylation level between the primary and recurrent tumor) showed variable methylation in the same regions across our tumor sets. Other DMRs indicated relatively no change between primary and recurrent tumors (white regions on heatmap) indicating a stability in methylation profiles after chemotherapy.</a:t>
            </a:r>
            <a:endParaRPr lang="en-US" sz="120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1112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46F63C5-9300-544B-AAC1-1EB9917AE428}"/>
              </a:ext>
            </a:extLst>
          </p:cNvPr>
          <p:cNvSpPr/>
          <p:nvPr/>
        </p:nvSpPr>
        <p:spPr>
          <a:xfrm>
            <a:off x="457278" y="3076408"/>
            <a:ext cx="509510" cy="4124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E68C76A-710E-D046-A948-6B86E81EE1BB}"/>
              </a:ext>
            </a:extLst>
          </p:cNvPr>
          <p:cNvSpPr/>
          <p:nvPr/>
        </p:nvSpPr>
        <p:spPr>
          <a:xfrm>
            <a:off x="2124635" y="3076408"/>
            <a:ext cx="1089212" cy="3501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47532C7D-3A54-FE4D-8603-515AC261557C}"/>
              </a:ext>
            </a:extLst>
          </p:cNvPr>
          <p:cNvSpPr/>
          <p:nvPr/>
        </p:nvSpPr>
        <p:spPr>
          <a:xfrm>
            <a:off x="3482788" y="3138742"/>
            <a:ext cx="1311088" cy="2555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4D1E31DF-A783-F54B-8B9C-829E10073BD7}"/>
              </a:ext>
            </a:extLst>
          </p:cNvPr>
          <p:cNvGrpSpPr/>
          <p:nvPr/>
        </p:nvGrpSpPr>
        <p:grpSpPr>
          <a:xfrm>
            <a:off x="504271" y="25391"/>
            <a:ext cx="5084446" cy="3697765"/>
            <a:chOff x="134224" y="-120027"/>
            <a:chExt cx="4458252" cy="3134101"/>
          </a:xfrm>
        </p:grpSpPr>
        <p:grpSp>
          <p:nvGrpSpPr>
            <p:cNvPr id="3" name="Group 2">
              <a:extLst>
                <a:ext uri="{FF2B5EF4-FFF2-40B4-BE49-F238E27FC236}">
                  <a16:creationId xmlns:a16="http://schemas.microsoft.com/office/drawing/2014/main" id="{4A3294FB-C776-3E43-8401-BE66CE0D48BA}"/>
                </a:ext>
              </a:extLst>
            </p:cNvPr>
            <p:cNvGrpSpPr/>
            <p:nvPr/>
          </p:nvGrpSpPr>
          <p:grpSpPr>
            <a:xfrm>
              <a:off x="256972" y="0"/>
              <a:ext cx="3556421" cy="3014074"/>
              <a:chOff x="256972" y="11356"/>
              <a:chExt cx="3556421" cy="3014074"/>
            </a:xfrm>
          </p:grpSpPr>
          <p:pic>
            <p:nvPicPr>
              <p:cNvPr id="5" name="Graphic 4">
                <a:extLst>
                  <a:ext uri="{FF2B5EF4-FFF2-40B4-BE49-F238E27FC236}">
                    <a16:creationId xmlns:a16="http://schemas.microsoft.com/office/drawing/2014/main" id="{E2693C57-01FB-8A43-A0D0-6A423443A54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3533" r="22124" b="2702"/>
              <a:stretch/>
            </p:blipFill>
            <p:spPr>
              <a:xfrm>
                <a:off x="256972" y="175477"/>
                <a:ext cx="3556421" cy="2849953"/>
              </a:xfrm>
              <a:prstGeom prst="rect">
                <a:avLst/>
              </a:prstGeom>
            </p:spPr>
          </p:pic>
          <p:sp>
            <p:nvSpPr>
              <p:cNvPr id="17" name="TextBox 16">
                <a:extLst>
                  <a:ext uri="{FF2B5EF4-FFF2-40B4-BE49-F238E27FC236}">
                    <a16:creationId xmlns:a16="http://schemas.microsoft.com/office/drawing/2014/main" id="{0EB8A977-5C7A-0E49-A2C5-0FFC1A57BCD9}"/>
                  </a:ext>
                </a:extLst>
              </p:cNvPr>
              <p:cNvSpPr txBox="1"/>
              <p:nvPr/>
            </p:nvSpPr>
            <p:spPr>
              <a:xfrm>
                <a:off x="1834949" y="11356"/>
                <a:ext cx="233694" cy="260861"/>
              </a:xfrm>
              <a:prstGeom prst="rect">
                <a:avLst/>
              </a:prstGeom>
              <a:noFill/>
            </p:spPr>
            <p:txBody>
              <a:bodyPr wrap="square" rtlCol="0">
                <a:spAutoFit/>
              </a:bodyPr>
              <a:lstStyle/>
              <a:p>
                <a:r>
                  <a:rPr lang="en-US" sz="1400" dirty="0"/>
                  <a:t>*</a:t>
                </a:r>
              </a:p>
            </p:txBody>
          </p:sp>
          <p:sp>
            <p:nvSpPr>
              <p:cNvPr id="15" name="Left Bracket 14">
                <a:extLst>
                  <a:ext uri="{FF2B5EF4-FFF2-40B4-BE49-F238E27FC236}">
                    <a16:creationId xmlns:a16="http://schemas.microsoft.com/office/drawing/2014/main" id="{F9B009C3-26BF-3C41-A2E8-A3526BF4710D}"/>
                  </a:ext>
                </a:extLst>
              </p:cNvPr>
              <p:cNvSpPr/>
              <p:nvPr/>
            </p:nvSpPr>
            <p:spPr>
              <a:xfrm rot="16200000" flipH="1">
                <a:off x="1928937" y="-535238"/>
                <a:ext cx="45719" cy="1663022"/>
              </a:xfrm>
              <a:prstGeom prst="leftBracket">
                <a:avLst/>
              </a:prstGeom>
              <a:noFill/>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6" name="TextBox 15">
              <a:extLst>
                <a:ext uri="{FF2B5EF4-FFF2-40B4-BE49-F238E27FC236}">
                  <a16:creationId xmlns:a16="http://schemas.microsoft.com/office/drawing/2014/main" id="{D471FBB3-F20A-8A4F-86FE-2E8627E8108D}"/>
                </a:ext>
              </a:extLst>
            </p:cNvPr>
            <p:cNvSpPr txBox="1"/>
            <p:nvPr/>
          </p:nvSpPr>
          <p:spPr>
            <a:xfrm rot="16200000">
              <a:off x="-509862" y="1345515"/>
              <a:ext cx="1477081" cy="188910"/>
            </a:xfrm>
            <a:prstGeom prst="rect">
              <a:avLst/>
            </a:prstGeom>
            <a:solidFill>
              <a:schemeClr val="bg1"/>
            </a:solidFill>
          </p:spPr>
          <p:txBody>
            <a:bodyPr wrap="square" rtlCol="0">
              <a:spAutoFit/>
            </a:bodyPr>
            <a:lstStyle/>
            <a:p>
              <a:r>
                <a:rPr lang="en-US" sz="800" dirty="0" err="1">
                  <a:latin typeface="Arial" panose="020B0604020202020204" pitchFamily="34" charset="0"/>
                  <a:cs typeface="Arial" panose="020B0604020202020204" pitchFamily="34" charset="0"/>
                </a:rPr>
                <a:t>soloWCGW</a:t>
              </a:r>
              <a:r>
                <a:rPr lang="en-US" sz="800" dirty="0">
                  <a:latin typeface="Arial" panose="020B0604020202020204" pitchFamily="34" charset="0"/>
                  <a:cs typeface="Arial" panose="020B0604020202020204" pitchFamily="34" charset="0"/>
                </a:rPr>
                <a:t> (avg beta value)</a:t>
              </a:r>
            </a:p>
          </p:txBody>
        </p:sp>
        <p:sp>
          <p:nvSpPr>
            <p:cNvPr id="32" name="TextBox 31">
              <a:extLst>
                <a:ext uri="{FF2B5EF4-FFF2-40B4-BE49-F238E27FC236}">
                  <a16:creationId xmlns:a16="http://schemas.microsoft.com/office/drawing/2014/main" id="{37DCF050-E17D-4945-8E11-70CE369D4677}"/>
                </a:ext>
              </a:extLst>
            </p:cNvPr>
            <p:cNvSpPr txBox="1"/>
            <p:nvPr/>
          </p:nvSpPr>
          <p:spPr>
            <a:xfrm>
              <a:off x="801497" y="-115986"/>
              <a:ext cx="1150298" cy="208689"/>
            </a:xfrm>
            <a:prstGeom prst="rect">
              <a:avLst/>
            </a:prstGeom>
            <a:noFill/>
          </p:spPr>
          <p:txBody>
            <a:bodyPr wrap="square" rtlCol="0">
              <a:spAutoFit/>
            </a:bodyPr>
            <a:lstStyle/>
            <a:p>
              <a:r>
                <a:rPr lang="en-US" sz="1000" i="1" dirty="0">
                  <a:latin typeface="Arial" panose="020B0604020202020204" pitchFamily="34" charset="0"/>
                  <a:cs typeface="Arial" panose="020B0604020202020204" pitchFamily="34" charset="0"/>
                </a:rPr>
                <a:t>BRCA1/2 </a:t>
              </a:r>
              <a:r>
                <a:rPr lang="en-US" sz="1000" dirty="0">
                  <a:latin typeface="Arial" panose="020B0604020202020204" pitchFamily="34" charset="0"/>
                  <a:cs typeface="Arial" panose="020B0604020202020204" pitchFamily="34" charset="0"/>
                </a:rPr>
                <a:t>carrier</a:t>
              </a:r>
            </a:p>
          </p:txBody>
        </p:sp>
        <p:sp>
          <p:nvSpPr>
            <p:cNvPr id="33" name="TextBox 32">
              <a:extLst>
                <a:ext uri="{FF2B5EF4-FFF2-40B4-BE49-F238E27FC236}">
                  <a16:creationId xmlns:a16="http://schemas.microsoft.com/office/drawing/2014/main" id="{57B81723-B946-5B45-A52D-C3729066EDDD}"/>
                </a:ext>
              </a:extLst>
            </p:cNvPr>
            <p:cNvSpPr txBox="1"/>
            <p:nvPr/>
          </p:nvSpPr>
          <p:spPr>
            <a:xfrm>
              <a:off x="2467064" y="-120027"/>
              <a:ext cx="2125412" cy="208689"/>
            </a:xfrm>
            <a:prstGeom prst="rect">
              <a:avLst/>
            </a:prstGeom>
            <a:noFill/>
          </p:spPr>
          <p:txBody>
            <a:bodyPr wrap="square" rtlCol="0">
              <a:spAutoFit/>
            </a:bodyPr>
            <a:lstStyle/>
            <a:p>
              <a:r>
                <a:rPr lang="en-US" sz="1000" i="1" dirty="0">
                  <a:latin typeface="Arial" panose="020B0604020202020204" pitchFamily="34" charset="0"/>
                  <a:cs typeface="Arial" panose="020B0604020202020204" pitchFamily="34" charset="0"/>
                </a:rPr>
                <a:t>BRCA1/2 </a:t>
              </a:r>
              <a:r>
                <a:rPr lang="en-US" sz="1000" dirty="0">
                  <a:latin typeface="Arial" panose="020B0604020202020204" pitchFamily="34" charset="0"/>
                  <a:cs typeface="Arial" panose="020B0604020202020204" pitchFamily="34" charset="0"/>
                </a:rPr>
                <a:t>non-carrier</a:t>
              </a:r>
            </a:p>
          </p:txBody>
        </p:sp>
      </p:grpSp>
      <p:sp>
        <p:nvSpPr>
          <p:cNvPr id="35" name="TextBox 34">
            <a:extLst>
              <a:ext uri="{FF2B5EF4-FFF2-40B4-BE49-F238E27FC236}">
                <a16:creationId xmlns:a16="http://schemas.microsoft.com/office/drawing/2014/main" id="{804F7697-884F-9A4F-B382-F66CCA1CDBB1}"/>
              </a:ext>
            </a:extLst>
          </p:cNvPr>
          <p:cNvSpPr txBox="1"/>
          <p:nvPr/>
        </p:nvSpPr>
        <p:spPr>
          <a:xfrm>
            <a:off x="177031" y="3833060"/>
            <a:ext cx="7440173" cy="646331"/>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Supplementary Figure 7. Comparing tumors from </a:t>
            </a:r>
            <a:r>
              <a:rPr lang="en-US" sz="1200" b="1" i="1" dirty="0">
                <a:latin typeface="Arial" panose="020B0604020202020204" pitchFamily="34" charset="0"/>
                <a:cs typeface="Arial" panose="020B0604020202020204" pitchFamily="34" charset="0"/>
              </a:rPr>
              <a:t>BRCA1/2 </a:t>
            </a:r>
            <a:r>
              <a:rPr lang="en-US" sz="1200" b="1" dirty="0">
                <a:latin typeface="Arial" panose="020B0604020202020204" pitchFamily="34" charset="0"/>
                <a:cs typeface="Arial" panose="020B0604020202020204" pitchFamily="34" charset="0"/>
              </a:rPr>
              <a:t>carrier vs non-carriers: </a:t>
            </a:r>
            <a:r>
              <a:rPr lang="en-US" sz="1200" dirty="0">
                <a:latin typeface="Arial" panose="020B0604020202020204" pitchFamily="34" charset="0"/>
                <a:cs typeface="Arial" panose="020B0604020202020204" pitchFamily="34" charset="0"/>
              </a:rPr>
              <a:t>Tumors from </a:t>
            </a:r>
            <a:r>
              <a:rPr lang="en-US" sz="1200" i="1" dirty="0">
                <a:latin typeface="Arial" panose="020B0604020202020204" pitchFamily="34" charset="0"/>
                <a:cs typeface="Arial" panose="020B0604020202020204" pitchFamily="34" charset="0"/>
              </a:rPr>
              <a:t>BRCA1/2 </a:t>
            </a:r>
            <a:r>
              <a:rPr lang="en-US" sz="1200" dirty="0">
                <a:latin typeface="Arial" panose="020B0604020202020204" pitchFamily="34" charset="0"/>
                <a:cs typeface="Arial" panose="020B0604020202020204" pitchFamily="34" charset="0"/>
              </a:rPr>
              <a:t>non-carrier have significantly higher methylation at </a:t>
            </a:r>
            <a:r>
              <a:rPr lang="en-US" sz="1200" dirty="0" err="1">
                <a:latin typeface="Arial" panose="020B0604020202020204" pitchFamily="34" charset="0"/>
                <a:cs typeface="Arial" panose="020B0604020202020204" pitchFamily="34" charset="0"/>
              </a:rPr>
              <a:t>soloWCGW</a:t>
            </a:r>
            <a:r>
              <a:rPr lang="en-US" sz="1200" dirty="0">
                <a:latin typeface="Arial" panose="020B0604020202020204" pitchFamily="34" charset="0"/>
                <a:cs typeface="Arial" panose="020B0604020202020204" pitchFamily="34" charset="0"/>
              </a:rPr>
              <a:t> sites within partially methylated domains</a:t>
            </a:r>
          </a:p>
        </p:txBody>
      </p:sp>
    </p:spTree>
    <p:extLst>
      <p:ext uri="{BB962C8B-B14F-4D97-AF65-F5344CB8AC3E}">
        <p14:creationId xmlns:p14="http://schemas.microsoft.com/office/powerpoint/2010/main" val="1932222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10;&#10;Description automatically generated with medium confidence">
            <a:extLst>
              <a:ext uri="{FF2B5EF4-FFF2-40B4-BE49-F238E27FC236}">
                <a16:creationId xmlns:a16="http://schemas.microsoft.com/office/drawing/2014/main" id="{83F8EAA7-A463-DA47-903A-727359ACC400}"/>
              </a:ext>
            </a:extLst>
          </p:cNvPr>
          <p:cNvPicPr>
            <a:picLocks noChangeAspect="1"/>
          </p:cNvPicPr>
          <p:nvPr/>
        </p:nvPicPr>
        <p:blipFill rotWithShape="1">
          <a:blip r:embed="rId3"/>
          <a:srcRect b="1876"/>
          <a:stretch/>
        </p:blipFill>
        <p:spPr>
          <a:xfrm>
            <a:off x="228600" y="49577"/>
            <a:ext cx="7315200" cy="7413923"/>
          </a:xfrm>
          <a:prstGeom prst="rect">
            <a:avLst/>
          </a:prstGeom>
        </p:spPr>
      </p:pic>
      <p:sp>
        <p:nvSpPr>
          <p:cNvPr id="8" name="Rectangle 7">
            <a:extLst>
              <a:ext uri="{FF2B5EF4-FFF2-40B4-BE49-F238E27FC236}">
                <a16:creationId xmlns:a16="http://schemas.microsoft.com/office/drawing/2014/main" id="{D0C798B3-2CB3-C844-B9CB-2D533894FDC3}"/>
              </a:ext>
            </a:extLst>
          </p:cNvPr>
          <p:cNvSpPr/>
          <p:nvPr/>
        </p:nvSpPr>
        <p:spPr>
          <a:xfrm>
            <a:off x="1480530" y="270024"/>
            <a:ext cx="454132" cy="2577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E71960D1-37BB-A84A-8982-C072EF2B1EB9}"/>
              </a:ext>
            </a:extLst>
          </p:cNvPr>
          <p:cNvSpPr/>
          <p:nvPr/>
        </p:nvSpPr>
        <p:spPr>
          <a:xfrm>
            <a:off x="130030" y="7683947"/>
            <a:ext cx="7413770" cy="1754326"/>
          </a:xfrm>
          <a:prstGeom prst="rect">
            <a:avLst/>
          </a:prstGeom>
        </p:spPr>
        <p:txBody>
          <a:bodyPr wrap="square">
            <a:spAutoFit/>
          </a:bodyPr>
          <a:lstStyle/>
          <a:p>
            <a:r>
              <a:rPr lang="en-US" sz="1200" b="1" dirty="0">
                <a:latin typeface="Arial" panose="020B0604020202020204" pitchFamily="34" charset="0"/>
                <a:cs typeface="Arial" panose="020B0604020202020204" pitchFamily="34" charset="0"/>
              </a:rPr>
              <a:t>Supplementary Figure 8. Enrichment of differentially methylated regions (DMRs) in tumors from </a:t>
            </a:r>
            <a:r>
              <a:rPr lang="en-US" sz="1200" b="1" i="1" dirty="0">
                <a:latin typeface="Arial" panose="020B0604020202020204" pitchFamily="34" charset="0"/>
                <a:cs typeface="Arial" panose="020B0604020202020204" pitchFamily="34" charset="0"/>
              </a:rPr>
              <a:t>BRCA1/2 </a:t>
            </a:r>
            <a:r>
              <a:rPr lang="en-US" sz="1200" b="1" dirty="0">
                <a:latin typeface="Arial" panose="020B0604020202020204" pitchFamily="34" charset="0"/>
                <a:cs typeface="Arial" panose="020B0604020202020204" pitchFamily="34" charset="0"/>
              </a:rPr>
              <a:t>carriers vs non-carriers: </a:t>
            </a:r>
            <a:r>
              <a:rPr lang="en-US" sz="1200" dirty="0">
                <a:latin typeface="Arial" panose="020B0604020202020204" pitchFamily="34" charset="0"/>
                <a:cs typeface="Arial" panose="020B0604020202020204" pitchFamily="34" charset="0"/>
              </a:rPr>
              <a:t>Enrichment of differentially methylated regions between tumors from </a:t>
            </a:r>
            <a:r>
              <a:rPr lang="en-US" sz="1200" i="1" dirty="0">
                <a:latin typeface="Arial" panose="020B0604020202020204" pitchFamily="34" charset="0"/>
                <a:cs typeface="Arial" panose="020B0604020202020204" pitchFamily="34" charset="0"/>
              </a:rPr>
              <a:t>BRCA1/2 </a:t>
            </a:r>
            <a:r>
              <a:rPr lang="en-US" sz="1200" dirty="0">
                <a:latin typeface="Arial" panose="020B0604020202020204" pitchFamily="34" charset="0"/>
                <a:cs typeface="Arial" panose="020B0604020202020204" pitchFamily="34" charset="0"/>
              </a:rPr>
              <a:t>carriers and non-carriers were compared to a background set of genomic regions, matching DMR length and CpG content. DMRs were considered enriched at regions where the percent change from background was &gt;15%, indicated by dashed grey line. Regions hypermethylated in </a:t>
            </a:r>
            <a:r>
              <a:rPr lang="en-US" sz="1200" i="1" dirty="0">
                <a:latin typeface="Arial" panose="020B0604020202020204" pitchFamily="34" charset="0"/>
                <a:cs typeface="Arial" panose="020B0604020202020204" pitchFamily="34" charset="0"/>
              </a:rPr>
              <a:t>BRCA1/2 </a:t>
            </a:r>
            <a:r>
              <a:rPr lang="en-US" sz="1200" dirty="0">
                <a:latin typeface="Arial" panose="020B0604020202020204" pitchFamily="34" charset="0"/>
                <a:cs typeface="Arial" panose="020B0604020202020204" pitchFamily="34" charset="0"/>
              </a:rPr>
              <a:t>non-carriers were enriched in CpG islands associated with transcription start sites (</a:t>
            </a:r>
            <a:r>
              <a:rPr lang="en-US" sz="1200" dirty="0" err="1">
                <a:latin typeface="Arial" panose="020B0604020202020204" pitchFamily="34" charset="0"/>
                <a:cs typeface="Arial" panose="020B0604020202020204" pitchFamily="34" charset="0"/>
              </a:rPr>
              <a:t>CpG_TSS</a:t>
            </a:r>
            <a:r>
              <a:rPr lang="en-US" sz="1200" dirty="0">
                <a:latin typeface="Arial" panose="020B0604020202020204" pitchFamily="34" charset="0"/>
                <a:cs typeface="Arial" panose="020B0604020202020204" pitchFamily="34" charset="0"/>
              </a:rPr>
              <a:t>) and FT246 H3K27ac peaks. No enrichment was found for either hyper- or hypomethylated regions in 5’ untranslated regions (UTR), non-TSS CpG islands, non-TSS CpG shores, TSS CpG shores, DNA methylation valleys, </a:t>
            </a:r>
            <a:r>
              <a:rPr lang="en-US" sz="1200" dirty="0" err="1">
                <a:latin typeface="Arial" panose="020B0604020202020204" pitchFamily="34" charset="0"/>
                <a:cs typeface="Arial" panose="020B0604020202020204" pitchFamily="34" charset="0"/>
              </a:rPr>
              <a:t>Kuramochi</a:t>
            </a:r>
            <a:r>
              <a:rPr lang="en-US" sz="1200" dirty="0">
                <a:latin typeface="Arial" panose="020B0604020202020204" pitchFamily="34" charset="0"/>
                <a:cs typeface="Arial" panose="020B0604020202020204" pitchFamily="34" charset="0"/>
              </a:rPr>
              <a:t> H3K27ac peaks, PRC2 binding regions, or promoters 1-2kb upstream of TSS. </a:t>
            </a:r>
          </a:p>
        </p:txBody>
      </p:sp>
    </p:spTree>
    <p:extLst>
      <p:ext uri="{BB962C8B-B14F-4D97-AF65-F5344CB8AC3E}">
        <p14:creationId xmlns:p14="http://schemas.microsoft.com/office/powerpoint/2010/main" val="311703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5E591EF-1470-4E46-B891-937880D908E9}"/>
              </a:ext>
            </a:extLst>
          </p:cNvPr>
          <p:cNvPicPr>
            <a:picLocks noChangeAspect="1"/>
          </p:cNvPicPr>
          <p:nvPr/>
        </p:nvPicPr>
        <p:blipFill rotWithShape="1">
          <a:blip r:embed="rId3"/>
          <a:srcRect l="1662" b="33641"/>
          <a:stretch/>
        </p:blipFill>
        <p:spPr>
          <a:xfrm>
            <a:off x="228600" y="348052"/>
            <a:ext cx="7278100" cy="2104863"/>
          </a:xfrm>
          <a:prstGeom prst="rect">
            <a:avLst/>
          </a:prstGeom>
        </p:spPr>
      </p:pic>
      <p:sp>
        <p:nvSpPr>
          <p:cNvPr id="3" name="Rectangle 2">
            <a:extLst>
              <a:ext uri="{FF2B5EF4-FFF2-40B4-BE49-F238E27FC236}">
                <a16:creationId xmlns:a16="http://schemas.microsoft.com/office/drawing/2014/main" id="{5CDF355C-D893-AA4C-8D4B-83669B7BAEB6}"/>
              </a:ext>
            </a:extLst>
          </p:cNvPr>
          <p:cNvSpPr/>
          <p:nvPr/>
        </p:nvSpPr>
        <p:spPr>
          <a:xfrm>
            <a:off x="6790055" y="1458468"/>
            <a:ext cx="178308" cy="192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20E8AE8-7A0E-7343-BE92-DA8C1F76BF3D}"/>
              </a:ext>
            </a:extLst>
          </p:cNvPr>
          <p:cNvSpPr txBox="1"/>
          <p:nvPr/>
        </p:nvSpPr>
        <p:spPr>
          <a:xfrm>
            <a:off x="6707616" y="1391382"/>
            <a:ext cx="1755648" cy="176972"/>
          </a:xfrm>
          <a:prstGeom prst="rect">
            <a:avLst/>
          </a:prstGeom>
          <a:noFill/>
        </p:spPr>
        <p:txBody>
          <a:bodyPr wrap="square" rtlCol="0">
            <a:spAutoFit/>
          </a:bodyPr>
          <a:lstStyle/>
          <a:p>
            <a:r>
              <a:rPr lang="en-US" sz="550" i="1" dirty="0">
                <a:latin typeface="Arial" panose="020B0604020202020204" pitchFamily="34" charset="0"/>
                <a:cs typeface="Arial" panose="020B0604020202020204" pitchFamily="34" charset="0"/>
              </a:rPr>
              <a:t>BRCA1/2</a:t>
            </a:r>
            <a:r>
              <a:rPr lang="en-US" sz="550" dirty="0">
                <a:latin typeface="Arial" panose="020B0604020202020204" pitchFamily="34" charset="0"/>
                <a:cs typeface="Arial" panose="020B0604020202020204" pitchFamily="34" charset="0"/>
              </a:rPr>
              <a:t> carrier</a:t>
            </a:r>
          </a:p>
        </p:txBody>
      </p:sp>
      <p:sp>
        <p:nvSpPr>
          <p:cNvPr id="6" name="TextBox 5">
            <a:extLst>
              <a:ext uri="{FF2B5EF4-FFF2-40B4-BE49-F238E27FC236}">
                <a16:creationId xmlns:a16="http://schemas.microsoft.com/office/drawing/2014/main" id="{FA746D80-606C-384B-9EFC-2F2AE105C18D}"/>
              </a:ext>
            </a:extLst>
          </p:cNvPr>
          <p:cNvSpPr txBox="1"/>
          <p:nvPr/>
        </p:nvSpPr>
        <p:spPr>
          <a:xfrm>
            <a:off x="6707616" y="1501267"/>
            <a:ext cx="1755648" cy="176972"/>
          </a:xfrm>
          <a:prstGeom prst="rect">
            <a:avLst/>
          </a:prstGeom>
          <a:noFill/>
        </p:spPr>
        <p:txBody>
          <a:bodyPr wrap="square" rtlCol="0">
            <a:spAutoFit/>
          </a:bodyPr>
          <a:lstStyle/>
          <a:p>
            <a:r>
              <a:rPr lang="en-US" sz="550" i="1" dirty="0">
                <a:latin typeface="Arial" panose="020B0604020202020204" pitchFamily="34" charset="0"/>
                <a:cs typeface="Arial" panose="020B0604020202020204" pitchFamily="34" charset="0"/>
              </a:rPr>
              <a:t>BRCA1/2</a:t>
            </a:r>
            <a:r>
              <a:rPr lang="en-US" sz="550" dirty="0">
                <a:latin typeface="Arial" panose="020B0604020202020204" pitchFamily="34" charset="0"/>
                <a:cs typeface="Arial" panose="020B0604020202020204" pitchFamily="34" charset="0"/>
              </a:rPr>
              <a:t> non-carrier</a:t>
            </a:r>
          </a:p>
        </p:txBody>
      </p:sp>
      <p:sp>
        <p:nvSpPr>
          <p:cNvPr id="7" name="TextBox 6">
            <a:extLst>
              <a:ext uri="{FF2B5EF4-FFF2-40B4-BE49-F238E27FC236}">
                <a16:creationId xmlns:a16="http://schemas.microsoft.com/office/drawing/2014/main" id="{6A8EF76B-601B-F743-8ACA-994390E852E1}"/>
              </a:ext>
            </a:extLst>
          </p:cNvPr>
          <p:cNvSpPr txBox="1"/>
          <p:nvPr/>
        </p:nvSpPr>
        <p:spPr>
          <a:xfrm>
            <a:off x="274320" y="2790814"/>
            <a:ext cx="7393218" cy="830997"/>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Supplementary Figure 9. Purity estimates using RNA-Seq data. </a:t>
            </a:r>
            <a:r>
              <a:rPr lang="en-US" sz="1200" dirty="0" err="1">
                <a:latin typeface="Arial" panose="020B0604020202020204" pitchFamily="34" charset="0"/>
                <a:cs typeface="Arial" panose="020B0604020202020204" pitchFamily="34" charset="0"/>
              </a:rPr>
              <a:t>ConsensesTME</a:t>
            </a:r>
            <a:r>
              <a:rPr lang="en-US" sz="1200" dirty="0">
                <a:latin typeface="Arial" panose="020B0604020202020204" pitchFamily="34" charset="0"/>
                <a:cs typeface="Arial" panose="020B0604020202020204" pitchFamily="34" charset="0"/>
              </a:rPr>
              <a:t> cell type estimations identified four clusters of samples defined by a gradient of T cell, B cell Natural Killer cell composition. </a:t>
            </a:r>
            <a:r>
              <a:rPr lang="en-US" sz="1200" dirty="0" err="1">
                <a:latin typeface="Arial" panose="020B0604020202020204" pitchFamily="34" charset="0"/>
                <a:cs typeface="Arial" panose="020B0604020202020204" pitchFamily="34" charset="0"/>
              </a:rPr>
              <a:t>ConsensusTME</a:t>
            </a:r>
            <a:r>
              <a:rPr lang="en-US" sz="1200" dirty="0">
                <a:latin typeface="Arial" panose="020B0604020202020204" pitchFamily="34" charset="0"/>
                <a:cs typeface="Arial" panose="020B0604020202020204" pitchFamily="34" charset="0"/>
              </a:rPr>
              <a:t> clusters did not correlate with </a:t>
            </a:r>
            <a:r>
              <a:rPr lang="en-US" sz="1200" i="1" dirty="0">
                <a:latin typeface="Arial" panose="020B0604020202020204" pitchFamily="34" charset="0"/>
                <a:cs typeface="Arial" panose="020B0604020202020204" pitchFamily="34" charset="0"/>
              </a:rPr>
              <a:t>BRCA1/2 </a:t>
            </a:r>
            <a:r>
              <a:rPr lang="en-US" sz="1200" dirty="0">
                <a:latin typeface="Arial" panose="020B0604020202020204" pitchFamily="34" charset="0"/>
                <a:cs typeface="Arial" panose="020B0604020202020204" pitchFamily="34" charset="0"/>
              </a:rPr>
              <a:t>mutation status, primary/recurrent status, RNA-Seq library quality, or clinical parameters. </a:t>
            </a:r>
            <a:endParaRPr lang="en-US" sz="120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31424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TotalTime>
  <Words>835</Words>
  <Application>Microsoft Macintosh PowerPoint</Application>
  <PresentationFormat>Custom</PresentationFormat>
  <Paragraphs>64</Paragraphs>
  <Slides>10</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Gull, Nicole M</dc:creator>
  <cp:lastModifiedBy>Gull, Nicole M</cp:lastModifiedBy>
  <cp:revision>12</cp:revision>
  <dcterms:created xsi:type="dcterms:W3CDTF">2021-12-02T05:18:03Z</dcterms:created>
  <dcterms:modified xsi:type="dcterms:W3CDTF">2021-12-02T23:59:32Z</dcterms:modified>
</cp:coreProperties>
</file>