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9" r:id="rId3"/>
    <p:sldId id="262" r:id="rId4"/>
    <p:sldId id="263" r:id="rId5"/>
    <p:sldId id="261" r:id="rId6"/>
    <p:sldId id="257" r:id="rId7"/>
    <p:sldId id="258" r:id="rId8"/>
  </p:sldIdLst>
  <p:sldSz cx="9144000" cy="5143500" type="screen16x9"/>
  <p:notesSz cx="6858000" cy="9144000"/>
  <p:embeddedFontLst>
    <p:embeddedFont>
      <p:font typeface="Helvetica Neue" panose="020B0604020202020204" charset="0"/>
      <p:regular r:id="rId10"/>
      <p:bold r:id="rId11"/>
      <p:italic r:id="rId12"/>
      <p:boldItalic r:id="rId13"/>
    </p:embeddedFont>
    <p:embeddedFont>
      <p:font typeface="Helvetica Neue Light" panose="020B0604020202020204" charset="0"/>
      <p:regular r:id="rId14"/>
      <p:bold r:id="rId15"/>
      <p:italic r:id="rId16"/>
      <p:boldItalic r:id="rId17"/>
    </p:embeddedFont>
    <p:embeddedFont>
      <p:font typeface="Roboto" panose="02000000000000000000" pitchFamily="2" charset="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gRBGIQGLoLWAWBssZ+UCB+gXSbG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80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font" Target="fonts/font9.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2.fntdata"/><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6.fntdata"/><Relationship Id="rId23" Type="http://schemas.openxmlformats.org/officeDocument/2006/relationships/presProps" Target="presProps.xml"/><Relationship Id="rId10" Type="http://schemas.openxmlformats.org/officeDocument/2006/relationships/font" Target="fonts/font1.fntdata"/><Relationship Id="rId19"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a1eb29c5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ga1eb29c5d8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bd2881d2a7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bd2881d2a7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 name="Google Shape;68;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d3954bdec2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d3954bdec2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311700" y="16653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39"/>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pic>
        <p:nvPicPr>
          <p:cNvPr id="13" name="Google Shape;13;p39" descr="字节跳动ByteDance-PPT-0724-03.jpg"/>
          <p:cNvPicPr preferRelativeResize="0"/>
          <p:nvPr/>
        </p:nvPicPr>
        <p:blipFill rotWithShape="1">
          <a:blip r:embed="rId2">
            <a:alphaModFix/>
          </a:blip>
          <a:srcRect l="-2032" t="5150" r="95843" b="77239"/>
          <a:stretch/>
        </p:blipFill>
        <p:spPr>
          <a:xfrm>
            <a:off x="-165450" y="14"/>
            <a:ext cx="565202" cy="90577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4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8" name="Google Shape;48;p47"/>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48"/>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4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2" name="Google Shape;52;p48"/>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49"/>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与副标题">
  <p:cSld name="TITLE_1">
    <p:spTree>
      <p:nvGrpSpPr>
        <p:cNvPr id="1" name="Shape 14"/>
        <p:cNvGrpSpPr/>
        <p:nvPr/>
      </p:nvGrpSpPr>
      <p:grpSpPr>
        <a:xfrm>
          <a:off x="0" y="0"/>
          <a:ext cx="0" cy="0"/>
          <a:chOff x="0" y="0"/>
          <a:chExt cx="0" cy="0"/>
        </a:xfrm>
      </p:grpSpPr>
      <p:sp>
        <p:nvSpPr>
          <p:cNvPr id="15" name="Google Shape;15;p38"/>
          <p:cNvSpPr txBox="1">
            <a:spLocks noGrp="1"/>
          </p:cNvSpPr>
          <p:nvPr>
            <p:ph type="title"/>
          </p:nvPr>
        </p:nvSpPr>
        <p:spPr>
          <a:xfrm>
            <a:off x="666750" y="862013"/>
            <a:ext cx="7810500" cy="1743075"/>
          </a:xfrm>
          <a:prstGeom prst="rect">
            <a:avLst/>
          </a:prstGeom>
          <a:noFill/>
          <a:ln>
            <a:noFill/>
          </a:ln>
        </p:spPr>
        <p:txBody>
          <a:bodyPr spcFirstLastPara="1" wrap="square" lIns="19050" tIns="19050" rIns="19050" bIns="19050" anchor="b" anchorCtr="0">
            <a:noAutofit/>
          </a:bodyPr>
          <a:lstStyle>
            <a:lvl1pPr marR="0" lvl="0"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1pPr>
            <a:lvl2pPr marR="0" lvl="1"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2pPr>
            <a:lvl3pPr marR="0" lvl="2"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3pPr>
            <a:lvl4pPr marR="0" lvl="3"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4pPr>
            <a:lvl5pPr marR="0" lvl="4"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5pPr>
            <a:lvl6pPr marR="0" lvl="5"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6pPr>
            <a:lvl7pPr marR="0" lvl="6"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7pPr>
            <a:lvl8pPr marR="0" lvl="7"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8pPr>
            <a:lvl9pPr marR="0" lvl="8" algn="ctr">
              <a:lnSpc>
                <a:spcPct val="100000"/>
              </a:lnSpc>
              <a:spcBef>
                <a:spcPts val="0"/>
              </a:spcBef>
              <a:spcAft>
                <a:spcPts val="0"/>
              </a:spcAft>
              <a:buClr>
                <a:srgbClr val="000000"/>
              </a:buClr>
              <a:buSzPts val="4200"/>
              <a:buFont typeface="Helvetica Neue"/>
              <a:buNone/>
              <a:defRPr sz="4200" b="0" i="0" u="none" strike="noStrike" cap="none">
                <a:solidFill>
                  <a:srgbClr val="000000"/>
                </a:solidFill>
                <a:latin typeface="Helvetica Neue"/>
                <a:ea typeface="Helvetica Neue"/>
                <a:cs typeface="Helvetica Neue"/>
                <a:sym typeface="Helvetica Neue"/>
              </a:defRPr>
            </a:lvl9pPr>
          </a:lstStyle>
          <a:p>
            <a:endParaRPr/>
          </a:p>
        </p:txBody>
      </p:sp>
      <p:sp>
        <p:nvSpPr>
          <p:cNvPr id="16" name="Google Shape;16;p38"/>
          <p:cNvSpPr txBox="1">
            <a:spLocks noGrp="1"/>
          </p:cNvSpPr>
          <p:nvPr>
            <p:ph type="body" idx="1"/>
          </p:nvPr>
        </p:nvSpPr>
        <p:spPr>
          <a:xfrm>
            <a:off x="666750" y="2652713"/>
            <a:ext cx="7810500" cy="595312"/>
          </a:xfrm>
          <a:prstGeom prst="rect">
            <a:avLst/>
          </a:prstGeom>
          <a:noFill/>
          <a:ln>
            <a:noFill/>
          </a:ln>
        </p:spPr>
        <p:txBody>
          <a:bodyPr spcFirstLastPara="1" wrap="square" lIns="19050" tIns="19050" rIns="19050" bIns="19050" anchor="t" anchorCtr="0">
            <a:noAutofit/>
          </a:bodyPr>
          <a:lstStyle>
            <a:lvl1pPr marL="457200" marR="0" lvl="0" indent="-228600" algn="ctr">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1pPr>
            <a:lvl2pPr marL="914400" marR="0" lvl="1" indent="-228600" algn="ctr">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2pPr>
            <a:lvl3pPr marL="1371600" marR="0" lvl="2" indent="-228600" algn="ctr">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3pPr>
            <a:lvl4pPr marL="1828800" marR="0" lvl="3" indent="-228600" algn="ctr">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4pPr>
            <a:lvl5pPr marL="2286000" marR="0" lvl="4" indent="-228600" algn="ctr">
              <a:lnSpc>
                <a:spcPct val="100000"/>
              </a:lnSpc>
              <a:spcBef>
                <a:spcPts val="0"/>
              </a:spcBef>
              <a:spcAft>
                <a:spcPts val="0"/>
              </a:spcAft>
              <a:buClr>
                <a:srgbClr val="000000"/>
              </a:buClr>
              <a:buSzPts val="2000"/>
              <a:buFont typeface="Helvetica Neue"/>
              <a:buNone/>
              <a:defRPr sz="2000" b="0" i="0" u="none" strike="noStrike" cap="none">
                <a:solidFill>
                  <a:srgbClr val="000000"/>
                </a:solidFill>
                <a:latin typeface="Helvetica Neue"/>
                <a:ea typeface="Helvetica Neue"/>
                <a:cs typeface="Helvetica Neue"/>
                <a:sym typeface="Helvetica Neue"/>
              </a:defRPr>
            </a:lvl5pPr>
            <a:lvl6pPr marL="2743200" marR="0" lvl="5" indent="-381000" algn="l">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6pPr>
            <a:lvl7pPr marL="3200400" marR="0" lvl="6" indent="-381000" algn="l">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7pPr>
            <a:lvl8pPr marL="3657600" marR="0" lvl="7" indent="-381000" algn="l">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8pPr>
            <a:lvl9pPr marL="4114800" marR="0" lvl="8" indent="-381000" algn="l">
              <a:lnSpc>
                <a:spcPct val="100000"/>
              </a:lnSpc>
              <a:spcBef>
                <a:spcPts val="2200"/>
              </a:spcBef>
              <a:spcAft>
                <a:spcPts val="0"/>
              </a:spcAft>
              <a:buClr>
                <a:srgbClr val="000000"/>
              </a:buClr>
              <a:buSzPts val="2400"/>
              <a:buFont typeface="Helvetica Neue"/>
              <a:buChar char="•"/>
              <a:defRPr sz="2000" b="0" i="0" u="none" strike="noStrike" cap="none">
                <a:solidFill>
                  <a:srgbClr val="000000"/>
                </a:solidFill>
                <a:latin typeface="Helvetica Neue"/>
                <a:ea typeface="Helvetica Neue"/>
                <a:cs typeface="Helvetica Neue"/>
                <a:sym typeface="Helvetica Neue"/>
              </a:defRPr>
            </a:lvl9pPr>
          </a:lstStyle>
          <a:p>
            <a:endParaRPr/>
          </a:p>
        </p:txBody>
      </p:sp>
      <p:sp>
        <p:nvSpPr>
          <p:cNvPr id="17" name="Google Shape;17;p38"/>
          <p:cNvSpPr txBox="1">
            <a:spLocks noGrp="1"/>
          </p:cNvSpPr>
          <p:nvPr>
            <p:ph type="sldNum" idx="12"/>
          </p:nvPr>
        </p:nvSpPr>
        <p:spPr>
          <a:xfrm>
            <a:off x="4484637" y="4905375"/>
            <a:ext cx="169964" cy="172897"/>
          </a:xfrm>
          <a:prstGeom prst="rect">
            <a:avLst/>
          </a:prstGeom>
          <a:noFill/>
          <a:ln>
            <a:noFill/>
          </a:ln>
        </p:spPr>
        <p:txBody>
          <a:bodyPr spcFirstLastPara="1" wrap="square" lIns="19050" tIns="19050" rIns="19050" bIns="19050" anchor="t" anchorCtr="0">
            <a:noAutofit/>
          </a:bodyPr>
          <a:lstStyle>
            <a:lvl1pPr marL="0" marR="0" lvl="0"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900"/>
              <a:buFont typeface="Helvetica Neue Light"/>
              <a:buNone/>
              <a:defRPr sz="9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0" name="Google Shape;20;p40"/>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4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3" name="Google Shape;23;p41"/>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42"/>
          <p:cNvSpPr txBox="1">
            <a:spLocks noGrp="1"/>
          </p:cNvSpPr>
          <p:nvPr>
            <p:ph type="title"/>
          </p:nvPr>
        </p:nvSpPr>
        <p:spPr>
          <a:xfrm>
            <a:off x="311700" y="16653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p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7" name="Google Shape;27;p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pic>
        <p:nvPicPr>
          <p:cNvPr id="28" name="Google Shape;28;p42" descr="字节跳动ByteDance-PPT-0724-03.jpg"/>
          <p:cNvPicPr preferRelativeResize="0"/>
          <p:nvPr/>
        </p:nvPicPr>
        <p:blipFill rotWithShape="1">
          <a:blip r:embed="rId2">
            <a:alphaModFix/>
          </a:blip>
          <a:srcRect l="-2032" t="5150" r="95843" b="77239"/>
          <a:stretch/>
        </p:blipFill>
        <p:spPr>
          <a:xfrm>
            <a:off x="-195525" y="1"/>
            <a:ext cx="565202" cy="90577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43"/>
          <p:cNvSpPr txBox="1">
            <a:spLocks noGrp="1"/>
          </p:cNvSpPr>
          <p:nvPr>
            <p:ph type="title"/>
          </p:nvPr>
        </p:nvSpPr>
        <p:spPr>
          <a:xfrm>
            <a:off x="311700" y="166538"/>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43"/>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pic>
        <p:nvPicPr>
          <p:cNvPr id="32" name="Google Shape;32;p43" descr="字节跳动ByteDance-PPT-0724-03.jpg"/>
          <p:cNvPicPr preferRelativeResize="0"/>
          <p:nvPr/>
        </p:nvPicPr>
        <p:blipFill rotWithShape="1">
          <a:blip r:embed="rId2">
            <a:alphaModFix/>
          </a:blip>
          <a:srcRect l="-2032" t="5150" r="95843" b="77239"/>
          <a:stretch/>
        </p:blipFill>
        <p:spPr>
          <a:xfrm>
            <a:off x="-195525" y="1"/>
            <a:ext cx="565202" cy="90577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4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 name="Google Shape;36;p44"/>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45"/>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45"/>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4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46"/>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46"/>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4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5" name="Google Shape;45;p46"/>
          <p:cNvSpPr txBox="1">
            <a:spLocks noGrp="1"/>
          </p:cNvSpPr>
          <p:nvPr>
            <p:ph type="sldNum" idx="12"/>
          </p:nvPr>
        </p:nvSpPr>
        <p:spPr>
          <a:xfrm>
            <a:off x="8595308" y="477346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rgbClr val="B7B7B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7"/>
          <p:cNvSpPr txBox="1">
            <a:spLocks noGrp="1"/>
          </p:cNvSpPr>
          <p:nvPr>
            <p:ph type="title"/>
          </p:nvPr>
        </p:nvSpPr>
        <p:spPr>
          <a:xfrm>
            <a:off x="311700" y="166538"/>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666666"/>
              </a:buClr>
              <a:buSzPts val="2400"/>
              <a:buFont typeface="Arial"/>
              <a:buNone/>
              <a:defRPr sz="2400" b="1" i="0" u="none" strike="noStrike" cap="none">
                <a:solidFill>
                  <a:srgbClr val="666666"/>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pic>
        <p:nvPicPr>
          <p:cNvPr id="8" name="Google Shape;8;p37" descr="字节跳动ByteDance-PPT-0724-03.jpg"/>
          <p:cNvPicPr preferRelativeResize="0"/>
          <p:nvPr/>
        </p:nvPicPr>
        <p:blipFill rotWithShape="1">
          <a:blip r:embed="rId14">
            <a:alphaModFix/>
          </a:blip>
          <a:srcRect l="-2032" t="5150" r="95843" b="77239"/>
          <a:stretch/>
        </p:blipFill>
        <p:spPr>
          <a:xfrm>
            <a:off x="-187000" y="14"/>
            <a:ext cx="565202" cy="90577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ga1eb29c5d8_0_0"/>
          <p:cNvSpPr txBox="1"/>
          <p:nvPr/>
        </p:nvSpPr>
        <p:spPr>
          <a:xfrm>
            <a:off x="211795" y="2019102"/>
            <a:ext cx="8409000" cy="5868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3A5BAE"/>
              </a:buClr>
              <a:buSzPts val="3600"/>
              <a:buFont typeface="Helvetica Neue"/>
              <a:buNone/>
            </a:pPr>
            <a:r>
              <a:rPr lang="en-US" sz="2800" b="1" i="0" u="none" strike="noStrike" cap="none" dirty="0">
                <a:solidFill>
                  <a:srgbClr val="000000"/>
                </a:solidFill>
                <a:latin typeface="Helvetica Neue"/>
                <a:ea typeface="Helvetica Neue"/>
                <a:cs typeface="Helvetica Neue"/>
                <a:sym typeface="Helvetica Neue"/>
              </a:rPr>
              <a:t>Robust Walking Control of a Lower Limb Rehabilitation Exoskeleton Coupled with a Musculoskeletal Model via Deep Reinforcement Learning</a:t>
            </a:r>
            <a:endParaRPr sz="2800" b="1" i="0" u="none" strike="noStrike" cap="none" dirty="0">
              <a:solidFill>
                <a:srgbClr val="000000"/>
              </a:solidFill>
              <a:latin typeface="Helvetica Neue"/>
              <a:ea typeface="Helvetica Neue"/>
              <a:cs typeface="Helvetica Neue"/>
              <a:sym typeface="Helvetica Neue"/>
            </a:endParaRPr>
          </a:p>
        </p:txBody>
      </p:sp>
      <p:pic>
        <p:nvPicPr>
          <p:cNvPr id="61" name="Google Shape;61;ga1eb29c5d8_0_0"/>
          <p:cNvPicPr preferRelativeResize="0"/>
          <p:nvPr/>
        </p:nvPicPr>
        <p:blipFill rotWithShape="1">
          <a:blip r:embed="rId3">
            <a:alphaModFix/>
          </a:blip>
          <a:srcRect l="6645" t="26557" r="3567" b="25996"/>
          <a:stretch/>
        </p:blipFill>
        <p:spPr>
          <a:xfrm>
            <a:off x="5966416" y="93048"/>
            <a:ext cx="2902701" cy="1042283"/>
          </a:xfrm>
          <a:prstGeom prst="rect">
            <a:avLst/>
          </a:prstGeom>
          <a:noFill/>
          <a:ln>
            <a:noFill/>
          </a:ln>
        </p:spPr>
      </p:pic>
      <p:pic>
        <p:nvPicPr>
          <p:cNvPr id="62" name="Google Shape;62;ga1eb29c5d8_0_0"/>
          <p:cNvPicPr preferRelativeResize="0"/>
          <p:nvPr/>
        </p:nvPicPr>
        <p:blipFill rotWithShape="1">
          <a:blip r:embed="rId4">
            <a:alphaModFix/>
          </a:blip>
          <a:srcRect/>
          <a:stretch/>
        </p:blipFill>
        <p:spPr>
          <a:xfrm>
            <a:off x="20197613" y="2900150"/>
            <a:ext cx="4383831" cy="1819300"/>
          </a:xfrm>
          <a:prstGeom prst="rect">
            <a:avLst/>
          </a:prstGeom>
          <a:noFill/>
          <a:ln>
            <a:noFill/>
          </a:ln>
        </p:spPr>
      </p:pic>
      <p:pic>
        <p:nvPicPr>
          <p:cNvPr id="63" name="Google Shape;63;ga1eb29c5d8_0_0"/>
          <p:cNvPicPr preferRelativeResize="0"/>
          <p:nvPr/>
        </p:nvPicPr>
        <p:blipFill rotWithShape="1">
          <a:blip r:embed="rId5">
            <a:alphaModFix/>
          </a:blip>
          <a:srcRect/>
          <a:stretch/>
        </p:blipFill>
        <p:spPr>
          <a:xfrm>
            <a:off x="406625" y="154000"/>
            <a:ext cx="2208371" cy="909952"/>
          </a:xfrm>
          <a:prstGeom prst="rect">
            <a:avLst/>
          </a:prstGeom>
          <a:noFill/>
          <a:ln>
            <a:noFill/>
          </a:ln>
        </p:spPr>
      </p:pic>
      <p:pic>
        <p:nvPicPr>
          <p:cNvPr id="1026" name="Picture 2" descr="Downloads :: NC State Brand">
            <a:extLst>
              <a:ext uri="{FF2B5EF4-FFF2-40B4-BE49-F238E27FC236}">
                <a16:creationId xmlns:a16="http://schemas.microsoft.com/office/drawing/2014/main" id="{98DE66D3-07D6-4EBE-8729-736AB59DE26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51" t="12369" r="9580" b="13046"/>
          <a:stretch/>
        </p:blipFill>
        <p:spPr bwMode="auto">
          <a:xfrm>
            <a:off x="3244075" y="83107"/>
            <a:ext cx="2344439" cy="10422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4E10DA-8514-4CE8-9CFE-2A643A3AE36C}"/>
              </a:ext>
            </a:extLst>
          </p:cNvPr>
          <p:cNvSpPr txBox="1"/>
          <p:nvPr/>
        </p:nvSpPr>
        <p:spPr>
          <a:xfrm>
            <a:off x="576470" y="3489673"/>
            <a:ext cx="8044325" cy="307777"/>
          </a:xfrm>
          <a:prstGeom prst="rect">
            <a:avLst/>
          </a:prstGeom>
          <a:noFill/>
        </p:spPr>
        <p:txBody>
          <a:bodyPr wrap="square" rtlCol="0">
            <a:spAutoFit/>
          </a:bodyPr>
          <a:lstStyle/>
          <a:p>
            <a:r>
              <a:rPr lang="en-US" dirty="0"/>
              <a:t>Shuzhen Luo</a:t>
            </a:r>
            <a:r>
              <a:rPr lang="en-US" baseline="30000" dirty="0"/>
              <a:t>1,3</a:t>
            </a:r>
            <a:r>
              <a:rPr lang="en-US" dirty="0"/>
              <a:t>, </a:t>
            </a:r>
            <a:r>
              <a:rPr lang="en-US" dirty="0" err="1"/>
              <a:t>Ghaith</a:t>
            </a:r>
            <a:r>
              <a:rPr lang="en-US" dirty="0"/>
              <a:t> Androwis</a:t>
            </a:r>
            <a:r>
              <a:rPr lang="en-US" baseline="30000" dirty="0"/>
              <a:t>1,2</a:t>
            </a:r>
            <a:r>
              <a:rPr lang="en-US" dirty="0"/>
              <a:t>, Sergei Adamovich</a:t>
            </a:r>
            <a:r>
              <a:rPr lang="en-US" baseline="30000" dirty="0"/>
              <a:t>1</a:t>
            </a:r>
            <a:r>
              <a:rPr lang="en-US" dirty="0"/>
              <a:t>, Erick Nunez</a:t>
            </a:r>
            <a:r>
              <a:rPr lang="en-US" baseline="30000" dirty="0"/>
              <a:t>1</a:t>
            </a:r>
            <a:r>
              <a:rPr lang="en-US" dirty="0"/>
              <a:t>, Hao Su</a:t>
            </a:r>
            <a:r>
              <a:rPr lang="en-US" baseline="30000" dirty="0"/>
              <a:t>3</a:t>
            </a:r>
            <a:r>
              <a:rPr lang="en-US" dirty="0"/>
              <a:t>, </a:t>
            </a:r>
            <a:r>
              <a:rPr lang="en-US" dirty="0" err="1"/>
              <a:t>Xianlian</a:t>
            </a:r>
            <a:r>
              <a:rPr lang="en-US" dirty="0"/>
              <a:t> Zhou</a:t>
            </a:r>
            <a:r>
              <a:rPr lang="en-US" baseline="30000" dirty="0"/>
              <a:t>1*</a:t>
            </a:r>
          </a:p>
        </p:txBody>
      </p:sp>
      <p:sp>
        <p:nvSpPr>
          <p:cNvPr id="3" name="TextBox 2">
            <a:extLst>
              <a:ext uri="{FF2B5EF4-FFF2-40B4-BE49-F238E27FC236}">
                <a16:creationId xmlns:a16="http://schemas.microsoft.com/office/drawing/2014/main" id="{B45CED20-8063-49FB-806F-151FB8E1F5DE}"/>
              </a:ext>
            </a:extLst>
          </p:cNvPr>
          <p:cNvSpPr txBox="1"/>
          <p:nvPr/>
        </p:nvSpPr>
        <p:spPr>
          <a:xfrm>
            <a:off x="1222514" y="4158001"/>
            <a:ext cx="7056783" cy="523220"/>
          </a:xfrm>
          <a:prstGeom prst="rect">
            <a:avLst/>
          </a:prstGeom>
          <a:noFill/>
        </p:spPr>
        <p:txBody>
          <a:bodyPr wrap="square" rtlCol="0">
            <a:spAutoFit/>
          </a:bodyPr>
          <a:lstStyle/>
          <a:p>
            <a:r>
              <a:rPr lang="en-US" baseline="30000" dirty="0"/>
              <a:t>1</a:t>
            </a:r>
            <a:r>
              <a:rPr lang="en-US" dirty="0"/>
              <a:t> New Jersey Institute of Technology, USA. </a:t>
            </a:r>
            <a:r>
              <a:rPr lang="en-US" baseline="30000" dirty="0"/>
              <a:t>2</a:t>
            </a:r>
            <a:r>
              <a:rPr lang="en-US" dirty="0"/>
              <a:t>Kessler Foundation, West Orange, USA.</a:t>
            </a:r>
          </a:p>
          <a:p>
            <a:r>
              <a:rPr lang="en-US" baseline="30000" dirty="0"/>
              <a:t>3 </a:t>
            </a:r>
            <a:r>
              <a:rPr lang="en-US" dirty="0"/>
              <a:t>North Carolina State University, USA.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gbd2881d2a7_0_39"/>
          <p:cNvSpPr txBox="1">
            <a:spLocks noGrp="1"/>
          </p:cNvSpPr>
          <p:nvPr>
            <p:ph type="title"/>
          </p:nvPr>
        </p:nvSpPr>
        <p:spPr>
          <a:xfrm>
            <a:off x="373022" y="-53027"/>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altLang="zh-CN" dirty="0">
                <a:solidFill>
                  <a:srgbClr val="000000"/>
                </a:solidFill>
              </a:rPr>
              <a:t>Exoskeleton and Human-Interaction Modeling</a:t>
            </a:r>
            <a:endParaRPr lang="en-US" dirty="0">
              <a:solidFill>
                <a:srgbClr val="000000"/>
              </a:solidFill>
            </a:endParaRPr>
          </a:p>
        </p:txBody>
      </p:sp>
      <p:sp>
        <p:nvSpPr>
          <p:cNvPr id="90" name="Google Shape;90;gbd2881d2a7_0_39"/>
          <p:cNvSpPr txBox="1"/>
          <p:nvPr/>
        </p:nvSpPr>
        <p:spPr>
          <a:xfrm>
            <a:off x="373022" y="562534"/>
            <a:ext cx="7833900" cy="5727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1400"/>
              <a:buFont typeface="Arial"/>
              <a:buNone/>
            </a:pPr>
            <a:r>
              <a:rPr lang="en-US" altLang="zh-CN" sz="1800" b="0" i="0" u="none" strike="noStrike" cap="none" dirty="0">
                <a:solidFill>
                  <a:schemeClr val="dk1"/>
                </a:solidFill>
                <a:latin typeface="Arial"/>
                <a:ea typeface="Arial"/>
                <a:cs typeface="Arial"/>
                <a:sym typeface="Arial"/>
              </a:rPr>
              <a:t>T</a:t>
            </a:r>
            <a:r>
              <a:rPr lang="zh-CN" sz="1800" b="0" i="0" u="none" strike="noStrike" cap="none" dirty="0">
                <a:solidFill>
                  <a:schemeClr val="dk1"/>
                </a:solidFill>
                <a:latin typeface="Arial"/>
                <a:ea typeface="Arial"/>
                <a:cs typeface="Arial"/>
                <a:sym typeface="Arial"/>
              </a:rPr>
              <a:t>he </a:t>
            </a:r>
            <a:r>
              <a:rPr lang="zh-CN" sz="1800" b="1" i="0" u="none" strike="noStrike" cap="none" dirty="0">
                <a:solidFill>
                  <a:srgbClr val="0000FF"/>
                </a:solidFill>
                <a:latin typeface="Arial"/>
                <a:ea typeface="Arial"/>
                <a:cs typeface="Arial"/>
                <a:sym typeface="Arial"/>
              </a:rPr>
              <a:t>human musculoskeletal model</a:t>
            </a:r>
            <a:r>
              <a:rPr lang="zh-CN" sz="1800" b="0" i="0" u="none" strike="noStrike" cap="none" dirty="0">
                <a:solidFill>
                  <a:schemeClr val="dk1"/>
                </a:solidFill>
                <a:latin typeface="Arial"/>
                <a:ea typeface="Arial"/>
                <a:cs typeface="Arial"/>
                <a:sym typeface="Arial"/>
              </a:rPr>
              <a:t> is integrated with the exoskeleton to simulate more realistic</a:t>
            </a:r>
            <a:r>
              <a:rPr lang="en-US" altLang="zh-CN" sz="1800" dirty="0">
                <a:solidFill>
                  <a:schemeClr val="dk1"/>
                </a:solidFill>
              </a:rPr>
              <a:t> interaction forces.</a:t>
            </a:r>
            <a:endParaRPr sz="1800" b="0" i="0" u="none" strike="noStrike" cap="none" dirty="0">
              <a:solidFill>
                <a:schemeClr val="dk1"/>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700"/>
              <a:buFont typeface="Arial"/>
              <a:buNone/>
            </a:pPr>
            <a:endParaRPr sz="17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4B6FC3BF-B56D-48C1-B3FF-666617ED93B1}"/>
              </a:ext>
            </a:extLst>
          </p:cNvPr>
          <p:cNvPicPr>
            <a:picLocks noChangeAspect="1"/>
          </p:cNvPicPr>
          <p:nvPr/>
        </p:nvPicPr>
        <p:blipFill rotWithShape="1">
          <a:blip r:embed="rId3"/>
          <a:srcRect l="8737" t="1627" r="51778" b="17034"/>
          <a:stretch/>
        </p:blipFill>
        <p:spPr>
          <a:xfrm>
            <a:off x="1318371" y="1429568"/>
            <a:ext cx="1443847" cy="2920952"/>
          </a:xfrm>
          <a:prstGeom prst="rect">
            <a:avLst/>
          </a:prstGeom>
        </p:spPr>
      </p:pic>
      <p:pic>
        <p:nvPicPr>
          <p:cNvPr id="18" name="Picture 17">
            <a:extLst>
              <a:ext uri="{FF2B5EF4-FFF2-40B4-BE49-F238E27FC236}">
                <a16:creationId xmlns:a16="http://schemas.microsoft.com/office/drawing/2014/main" id="{4C8EE7F9-5524-4B51-B76D-B58AB2D22E8E}"/>
              </a:ext>
            </a:extLst>
          </p:cNvPr>
          <p:cNvPicPr>
            <a:picLocks noChangeAspect="1"/>
          </p:cNvPicPr>
          <p:nvPr/>
        </p:nvPicPr>
        <p:blipFill rotWithShape="1">
          <a:blip r:embed="rId3"/>
          <a:srcRect l="53126" t="-2315" r="595" b="22071"/>
          <a:stretch/>
        </p:blipFill>
        <p:spPr>
          <a:xfrm>
            <a:off x="6312799" y="1227506"/>
            <a:ext cx="1735791" cy="2955770"/>
          </a:xfrm>
          <a:prstGeom prst="rect">
            <a:avLst/>
          </a:prstGeom>
        </p:spPr>
      </p:pic>
      <p:sp>
        <p:nvSpPr>
          <p:cNvPr id="5" name="TextBox 4">
            <a:extLst>
              <a:ext uri="{FF2B5EF4-FFF2-40B4-BE49-F238E27FC236}">
                <a16:creationId xmlns:a16="http://schemas.microsoft.com/office/drawing/2014/main" id="{95C7F106-372A-44AA-A2E2-89E4A73A934E}"/>
              </a:ext>
            </a:extLst>
          </p:cNvPr>
          <p:cNvSpPr txBox="1"/>
          <p:nvPr/>
        </p:nvSpPr>
        <p:spPr>
          <a:xfrm>
            <a:off x="1364876" y="4434558"/>
            <a:ext cx="6212541" cy="600164"/>
          </a:xfrm>
          <a:prstGeom prst="rect">
            <a:avLst/>
          </a:prstGeom>
          <a:noFill/>
        </p:spPr>
        <p:txBody>
          <a:bodyPr wrap="square" rtlCol="0">
            <a:spAutoFit/>
          </a:bodyPr>
          <a:lstStyle/>
          <a:p>
            <a:pPr algn="just"/>
            <a:r>
              <a:rPr lang="en-US" sz="1100" dirty="0"/>
              <a:t>Fig.1. Integrated human and exoskeleton model. (a) The physical prototype of the LLRE. (b) The integrated musculoskeletal and exoskeleton model. The yellow coordination frames show the bushing frames coincidentally fixed on the LLRE and the human. </a:t>
            </a:r>
          </a:p>
        </p:txBody>
      </p:sp>
      <p:pic>
        <p:nvPicPr>
          <p:cNvPr id="20" name="Picture 19">
            <a:extLst>
              <a:ext uri="{FF2B5EF4-FFF2-40B4-BE49-F238E27FC236}">
                <a16:creationId xmlns:a16="http://schemas.microsoft.com/office/drawing/2014/main" id="{6A70784F-867D-4419-B7ED-B2A6B29D8DE5}"/>
              </a:ext>
            </a:extLst>
          </p:cNvPr>
          <p:cNvPicPr>
            <a:picLocks noChangeAspect="1"/>
          </p:cNvPicPr>
          <p:nvPr/>
        </p:nvPicPr>
        <p:blipFill rotWithShape="1">
          <a:blip r:embed="rId4"/>
          <a:srcRect t="3894" r="46903" b="8424"/>
          <a:stretch/>
        </p:blipFill>
        <p:spPr>
          <a:xfrm>
            <a:off x="4958373" y="1303310"/>
            <a:ext cx="1603391" cy="2796760"/>
          </a:xfrm>
          <a:prstGeom prst="rect">
            <a:avLst/>
          </a:prstGeom>
        </p:spPr>
      </p:pic>
      <p:pic>
        <p:nvPicPr>
          <p:cNvPr id="21" name="Picture 20">
            <a:extLst>
              <a:ext uri="{FF2B5EF4-FFF2-40B4-BE49-F238E27FC236}">
                <a16:creationId xmlns:a16="http://schemas.microsoft.com/office/drawing/2014/main" id="{8CCCC3D8-4D72-4680-A1F1-7E258DA28DBE}"/>
              </a:ext>
            </a:extLst>
          </p:cNvPr>
          <p:cNvPicPr>
            <a:picLocks noChangeAspect="1"/>
          </p:cNvPicPr>
          <p:nvPr/>
        </p:nvPicPr>
        <p:blipFill rotWithShape="1">
          <a:blip r:embed="rId5"/>
          <a:srcRect l="10720" t="3252" b="6141"/>
          <a:stretch/>
        </p:blipFill>
        <p:spPr>
          <a:xfrm>
            <a:off x="3494243" y="1302478"/>
            <a:ext cx="1464130" cy="2963171"/>
          </a:xfrm>
          <a:prstGeom prst="rect">
            <a:avLst/>
          </a:prstGeom>
        </p:spPr>
      </p:pic>
      <p:pic>
        <p:nvPicPr>
          <p:cNvPr id="7" name="Picture 6">
            <a:extLst>
              <a:ext uri="{FF2B5EF4-FFF2-40B4-BE49-F238E27FC236}">
                <a16:creationId xmlns:a16="http://schemas.microsoft.com/office/drawing/2014/main" id="{D97A2919-DEA7-4A8B-9F22-326594A55FB3}"/>
              </a:ext>
            </a:extLst>
          </p:cNvPr>
          <p:cNvPicPr>
            <a:picLocks noChangeAspect="1"/>
          </p:cNvPicPr>
          <p:nvPr/>
        </p:nvPicPr>
        <p:blipFill>
          <a:blip r:embed="rId6"/>
          <a:stretch>
            <a:fillRect/>
          </a:stretch>
        </p:blipFill>
        <p:spPr>
          <a:xfrm>
            <a:off x="5527674" y="4184524"/>
            <a:ext cx="247840" cy="2076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89;gbd2881d2a7_0_39">
            <a:extLst>
              <a:ext uri="{FF2B5EF4-FFF2-40B4-BE49-F238E27FC236}">
                <a16:creationId xmlns:a16="http://schemas.microsoft.com/office/drawing/2014/main" id="{52871EFD-33D3-475E-A31E-311E40F7877A}"/>
              </a:ext>
            </a:extLst>
          </p:cNvPr>
          <p:cNvSpPr txBox="1">
            <a:spLocks noGrp="1"/>
          </p:cNvSpPr>
          <p:nvPr>
            <p:ph type="title"/>
          </p:nvPr>
        </p:nvSpPr>
        <p:spPr>
          <a:xfrm>
            <a:off x="392375" y="45871"/>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en-US" altLang="zh-CN" sz="2400" dirty="0">
                <a:solidFill>
                  <a:srgbClr val="000000"/>
                </a:solidFill>
              </a:rPr>
              <a:t>Overview of the modular, hierarchical RL-based walking control framework </a:t>
            </a:r>
            <a:endParaRPr lang="en-US" sz="2400" dirty="0">
              <a:solidFill>
                <a:srgbClr val="000000"/>
              </a:solidFill>
            </a:endParaRPr>
          </a:p>
        </p:txBody>
      </p:sp>
      <p:pic>
        <p:nvPicPr>
          <p:cNvPr id="3" name="Picture 2">
            <a:extLst>
              <a:ext uri="{FF2B5EF4-FFF2-40B4-BE49-F238E27FC236}">
                <a16:creationId xmlns:a16="http://schemas.microsoft.com/office/drawing/2014/main" id="{049C5A71-579C-4F20-BDCC-9BC3DF19CFEE}"/>
              </a:ext>
            </a:extLst>
          </p:cNvPr>
          <p:cNvPicPr>
            <a:picLocks noChangeAspect="1"/>
          </p:cNvPicPr>
          <p:nvPr/>
        </p:nvPicPr>
        <p:blipFill>
          <a:blip r:embed="rId2"/>
          <a:stretch>
            <a:fillRect/>
          </a:stretch>
        </p:blipFill>
        <p:spPr>
          <a:xfrm>
            <a:off x="673768" y="929365"/>
            <a:ext cx="7796463" cy="3937893"/>
          </a:xfrm>
          <a:prstGeom prst="rect">
            <a:avLst/>
          </a:prstGeom>
        </p:spPr>
      </p:pic>
    </p:spTree>
    <p:extLst>
      <p:ext uri="{BB962C8B-B14F-4D97-AF65-F5344CB8AC3E}">
        <p14:creationId xmlns:p14="http://schemas.microsoft.com/office/powerpoint/2010/main" val="3561807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401;p42">
            <a:extLst>
              <a:ext uri="{FF2B5EF4-FFF2-40B4-BE49-F238E27FC236}">
                <a16:creationId xmlns:a16="http://schemas.microsoft.com/office/drawing/2014/main" id="{3BBDE8D8-E451-4AD2-8A7E-9CA6379962C5}"/>
              </a:ext>
            </a:extLst>
          </p:cNvPr>
          <p:cNvSpPr txBox="1"/>
          <p:nvPr/>
        </p:nvSpPr>
        <p:spPr>
          <a:xfrm>
            <a:off x="6361687" y="1343122"/>
            <a:ext cx="2138100" cy="55396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tLang="zh-CN" sz="1200" dirty="0"/>
              <a:t>F</a:t>
            </a:r>
            <a:r>
              <a:rPr lang="zh-CN" sz="1200" dirty="0"/>
              <a:t>ully muscle-actuated</a:t>
            </a:r>
            <a:r>
              <a:rPr lang="en-US" altLang="zh-CN" sz="1200" dirty="0"/>
              <a:t> (healthy)</a:t>
            </a:r>
            <a:endParaRPr sz="1200" dirty="0"/>
          </a:p>
        </p:txBody>
      </p:sp>
      <p:sp>
        <p:nvSpPr>
          <p:cNvPr id="7" name="Google Shape;402;p42">
            <a:extLst>
              <a:ext uri="{FF2B5EF4-FFF2-40B4-BE49-F238E27FC236}">
                <a16:creationId xmlns:a16="http://schemas.microsoft.com/office/drawing/2014/main" id="{B6BE6D16-F19B-4010-A9E8-B90B8D69F201}"/>
              </a:ext>
            </a:extLst>
          </p:cNvPr>
          <p:cNvSpPr txBox="1"/>
          <p:nvPr/>
        </p:nvSpPr>
        <p:spPr>
          <a:xfrm>
            <a:off x="6332842" y="2408462"/>
            <a:ext cx="2003400"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dirty="0"/>
              <a:t>Human </a:t>
            </a:r>
            <a:r>
              <a:rPr lang="en-US" altLang="zh-CN" sz="1100" dirty="0"/>
              <a:t>with muscle weakness (half strength)</a:t>
            </a:r>
            <a:endParaRPr sz="1100" dirty="0"/>
          </a:p>
        </p:txBody>
      </p:sp>
      <p:sp>
        <p:nvSpPr>
          <p:cNvPr id="8" name="Google Shape;403;p42">
            <a:extLst>
              <a:ext uri="{FF2B5EF4-FFF2-40B4-BE49-F238E27FC236}">
                <a16:creationId xmlns:a16="http://schemas.microsoft.com/office/drawing/2014/main" id="{813324B0-9576-44B9-9F45-D4FC651357C2}"/>
              </a:ext>
            </a:extLst>
          </p:cNvPr>
          <p:cNvSpPr txBox="1"/>
          <p:nvPr/>
        </p:nvSpPr>
        <p:spPr>
          <a:xfrm>
            <a:off x="6358199" y="3453977"/>
            <a:ext cx="2165700" cy="6693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tLang="zh-CN" sz="1050" dirty="0">
                <a:solidFill>
                  <a:schemeClr val="dk1"/>
                </a:solidFill>
                <a:highlight>
                  <a:srgbClr val="FFFFFF"/>
                </a:highlight>
                <a:latin typeface="Roboto"/>
                <a:ea typeface="Roboto"/>
                <a:sym typeface="Roboto"/>
              </a:rPr>
              <a:t>Only right side of the human can produce muscle activations (</a:t>
            </a:r>
            <a:r>
              <a:rPr lang="en-US" altLang="zh-CN" sz="1050" dirty="0">
                <a:solidFill>
                  <a:schemeClr val="dk1"/>
                </a:solidFill>
                <a:highlight>
                  <a:srgbClr val="FFFFFF"/>
                </a:highlight>
                <a:latin typeface="Roboto"/>
                <a:ea typeface="Roboto"/>
              </a:rPr>
              <a:t>hemiplegic)</a:t>
            </a:r>
            <a:endParaRPr sz="1050" dirty="0">
              <a:solidFill>
                <a:schemeClr val="dk1"/>
              </a:solidFill>
              <a:highlight>
                <a:srgbClr val="FFFFFF"/>
              </a:highlight>
              <a:latin typeface="Roboto"/>
              <a:ea typeface="Roboto"/>
            </a:endParaRPr>
          </a:p>
        </p:txBody>
      </p:sp>
      <p:sp>
        <p:nvSpPr>
          <p:cNvPr id="11" name="TextBox 10">
            <a:extLst>
              <a:ext uri="{FF2B5EF4-FFF2-40B4-BE49-F238E27FC236}">
                <a16:creationId xmlns:a16="http://schemas.microsoft.com/office/drawing/2014/main" id="{52CE3CEE-EF98-4C71-AD1F-00A0E150726E}"/>
              </a:ext>
            </a:extLst>
          </p:cNvPr>
          <p:cNvSpPr txBox="1"/>
          <p:nvPr/>
        </p:nvSpPr>
        <p:spPr>
          <a:xfrm>
            <a:off x="948505" y="4336184"/>
            <a:ext cx="8071741" cy="461665"/>
          </a:xfrm>
          <a:prstGeom prst="rect">
            <a:avLst/>
          </a:prstGeom>
          <a:noFill/>
        </p:spPr>
        <p:txBody>
          <a:bodyPr wrap="square">
            <a:spAutoFit/>
          </a:bodyPr>
          <a:lstStyle/>
          <a:p>
            <a:r>
              <a:rPr lang="en-US" sz="1200" dirty="0"/>
              <a:t>The learned controller trained from the RL-based control structure enables the exoskeleton to perform the walking motion under varying human-exoskeleton interactions from human subjects with different neuromuscular disorders. </a:t>
            </a:r>
          </a:p>
        </p:txBody>
      </p:sp>
      <p:pic>
        <p:nvPicPr>
          <p:cNvPr id="3" name="Picture 2">
            <a:extLst>
              <a:ext uri="{FF2B5EF4-FFF2-40B4-BE49-F238E27FC236}">
                <a16:creationId xmlns:a16="http://schemas.microsoft.com/office/drawing/2014/main" id="{D7B8578F-0014-4002-A135-77AE9F97E1D1}"/>
              </a:ext>
            </a:extLst>
          </p:cNvPr>
          <p:cNvPicPr>
            <a:picLocks noChangeAspect="1"/>
          </p:cNvPicPr>
          <p:nvPr/>
        </p:nvPicPr>
        <p:blipFill>
          <a:blip r:embed="rId2"/>
          <a:stretch>
            <a:fillRect/>
          </a:stretch>
        </p:blipFill>
        <p:spPr>
          <a:xfrm>
            <a:off x="1225610" y="117295"/>
            <a:ext cx="5132589" cy="4132943"/>
          </a:xfrm>
          <a:prstGeom prst="rect">
            <a:avLst/>
          </a:prstGeom>
        </p:spPr>
      </p:pic>
    </p:spTree>
    <p:extLst>
      <p:ext uri="{BB962C8B-B14F-4D97-AF65-F5344CB8AC3E}">
        <p14:creationId xmlns:p14="http://schemas.microsoft.com/office/powerpoint/2010/main" val="2642303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1A1D37E-283F-4622-B199-7D3054A67AFC}"/>
              </a:ext>
            </a:extLst>
          </p:cNvPr>
          <p:cNvSpPr>
            <a:spLocks noGrp="1"/>
          </p:cNvSpPr>
          <p:nvPr>
            <p:ph type="body" idx="1"/>
          </p:nvPr>
        </p:nvSpPr>
        <p:spPr>
          <a:xfrm>
            <a:off x="0" y="113313"/>
            <a:ext cx="7543800" cy="547687"/>
          </a:xfrm>
        </p:spPr>
        <p:txBody>
          <a:bodyPr/>
          <a:lstStyle/>
          <a:p>
            <a:pPr algn="l"/>
            <a:r>
              <a:rPr lang="en-US" altLang="zh-CN" sz="2000" b="1" i="0" u="none" strike="noStrike" cap="none" dirty="0">
                <a:solidFill>
                  <a:srgbClr val="000000"/>
                </a:solidFill>
                <a:latin typeface="Arial"/>
                <a:ea typeface="Arial"/>
                <a:cs typeface="Arial"/>
                <a:sym typeface="Arial"/>
              </a:rPr>
              <a:t>Walking with a Passive/Quadriplegic Human: </a:t>
            </a:r>
            <a:endParaRPr lang="en-US" sz="2000" b="1" i="0" u="none" strike="noStrike" cap="none" dirty="0">
              <a:solidFill>
                <a:srgbClr val="000000"/>
              </a:solidFill>
              <a:latin typeface="Arial"/>
              <a:ea typeface="Arial"/>
              <a:cs typeface="Arial"/>
              <a:sym typeface="Arial"/>
            </a:endParaRPr>
          </a:p>
          <a:p>
            <a:endParaRPr lang="en-US" dirty="0"/>
          </a:p>
        </p:txBody>
      </p:sp>
      <p:sp>
        <p:nvSpPr>
          <p:cNvPr id="9" name="Google Shape;411;p43">
            <a:extLst>
              <a:ext uri="{FF2B5EF4-FFF2-40B4-BE49-F238E27FC236}">
                <a16:creationId xmlns:a16="http://schemas.microsoft.com/office/drawing/2014/main" id="{A723553B-4C08-4C13-8841-A82D920322B4}"/>
              </a:ext>
            </a:extLst>
          </p:cNvPr>
          <p:cNvSpPr txBox="1"/>
          <p:nvPr/>
        </p:nvSpPr>
        <p:spPr>
          <a:xfrm>
            <a:off x="0" y="2259162"/>
            <a:ext cx="22431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a:solidFill>
                  <a:srgbClr val="FF0000"/>
                </a:solidFill>
                <a:latin typeface="Arial"/>
                <a:ea typeface="Arial"/>
                <a:cs typeface="Arial"/>
                <a:sym typeface="Arial"/>
              </a:rPr>
              <a:t>Red arrow</a:t>
            </a:r>
            <a:r>
              <a:rPr lang="zh-C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ground contact force of left foot</a:t>
            </a:r>
            <a:endParaRPr sz="1100" b="0" i="0" u="none" strike="noStrike" cap="none">
              <a:solidFill>
                <a:srgbClr val="000000"/>
              </a:solidFill>
              <a:latin typeface="Arial"/>
              <a:ea typeface="Arial"/>
              <a:cs typeface="Arial"/>
              <a:sym typeface="Arial"/>
            </a:endParaRPr>
          </a:p>
        </p:txBody>
      </p:sp>
      <p:sp>
        <p:nvSpPr>
          <p:cNvPr id="10" name="Google Shape;412;p43">
            <a:extLst>
              <a:ext uri="{FF2B5EF4-FFF2-40B4-BE49-F238E27FC236}">
                <a16:creationId xmlns:a16="http://schemas.microsoft.com/office/drawing/2014/main" id="{EB6CC368-C460-4788-BB52-D3731DE2A8A5}"/>
              </a:ext>
            </a:extLst>
          </p:cNvPr>
          <p:cNvSpPr txBox="1"/>
          <p:nvPr/>
        </p:nvSpPr>
        <p:spPr>
          <a:xfrm>
            <a:off x="0" y="1563400"/>
            <a:ext cx="25212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FF00"/>
                </a:solidFill>
                <a:latin typeface="Arial"/>
                <a:ea typeface="Arial"/>
                <a:cs typeface="Arial"/>
                <a:sym typeface="Arial"/>
              </a:rPr>
              <a:t>Green arrow</a:t>
            </a:r>
            <a:r>
              <a:rPr lang="zh-C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ground contact force of right foot</a:t>
            </a:r>
            <a:endParaRPr sz="1100" b="0" i="0" u="none" strike="noStrike" cap="none" dirty="0">
              <a:solidFill>
                <a:srgbClr val="000000"/>
              </a:solidFill>
              <a:latin typeface="Arial"/>
              <a:ea typeface="Arial"/>
              <a:cs typeface="Arial"/>
              <a:sym typeface="Arial"/>
            </a:endParaRPr>
          </a:p>
        </p:txBody>
      </p:sp>
      <p:sp>
        <p:nvSpPr>
          <p:cNvPr id="11" name="Google Shape;413;p43">
            <a:extLst>
              <a:ext uri="{FF2B5EF4-FFF2-40B4-BE49-F238E27FC236}">
                <a16:creationId xmlns:a16="http://schemas.microsoft.com/office/drawing/2014/main" id="{8A9BC032-ED05-44DF-A03A-CC0636BBDA35}"/>
              </a:ext>
            </a:extLst>
          </p:cNvPr>
          <p:cNvSpPr txBox="1"/>
          <p:nvPr/>
        </p:nvSpPr>
        <p:spPr>
          <a:xfrm>
            <a:off x="39575" y="4130087"/>
            <a:ext cx="2082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0000"/>
                </a:solidFill>
                <a:latin typeface="Arial"/>
                <a:ea typeface="Arial"/>
                <a:cs typeface="Arial"/>
                <a:sym typeface="Arial"/>
              </a:rPr>
              <a:t>Human </a:t>
            </a:r>
            <a:r>
              <a:rPr lang="zh-CN" sz="1100" b="1" dirty="0"/>
              <a:t>interaction </a:t>
            </a:r>
            <a:r>
              <a:rPr lang="zh-CN" sz="1100" b="1" i="0" u="none" strike="noStrike" cap="none" dirty="0">
                <a:solidFill>
                  <a:srgbClr val="000000"/>
                </a:solidFill>
                <a:latin typeface="Arial"/>
                <a:ea typeface="Arial"/>
                <a:cs typeface="Arial"/>
                <a:sym typeface="Arial"/>
              </a:rPr>
              <a:t>force</a:t>
            </a:r>
            <a:r>
              <a:rPr lang="zh-CN"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human strap force</a:t>
            </a:r>
            <a:endParaRPr sz="1100" b="0" i="0" u="none" strike="noStrike" cap="none" dirty="0">
              <a:solidFill>
                <a:srgbClr val="000000"/>
              </a:solidFill>
              <a:latin typeface="Arial"/>
              <a:ea typeface="Arial"/>
              <a:cs typeface="Arial"/>
              <a:sym typeface="Arial"/>
            </a:endParaRPr>
          </a:p>
        </p:txBody>
      </p:sp>
      <p:sp>
        <p:nvSpPr>
          <p:cNvPr id="12" name="Google Shape;414;p43">
            <a:extLst>
              <a:ext uri="{FF2B5EF4-FFF2-40B4-BE49-F238E27FC236}">
                <a16:creationId xmlns:a16="http://schemas.microsoft.com/office/drawing/2014/main" id="{7574CEA2-0BD2-46BF-82F3-28D7608383E4}"/>
              </a:ext>
            </a:extLst>
          </p:cNvPr>
          <p:cNvSpPr txBox="1"/>
          <p:nvPr/>
        </p:nvSpPr>
        <p:spPr>
          <a:xfrm>
            <a:off x="39575" y="3141387"/>
            <a:ext cx="1800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chemeClr val="dk1"/>
                </a:solidFill>
                <a:latin typeface="Arial"/>
                <a:ea typeface="Arial"/>
                <a:cs typeface="Arial"/>
                <a:sym typeface="Arial"/>
              </a:rPr>
              <a:t>Action from NN:</a:t>
            </a: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dirty="0">
                <a:solidFill>
                  <a:srgbClr val="000000"/>
                </a:solidFill>
                <a:latin typeface="Arial"/>
                <a:ea typeface="Arial"/>
                <a:cs typeface="Arial"/>
                <a:sym typeface="Arial"/>
              </a:rPr>
              <a:t>predicted joint targets</a:t>
            </a:r>
            <a:endParaRPr sz="1200" b="0" i="0" u="none" strike="noStrike" cap="none" dirty="0">
              <a:solidFill>
                <a:srgbClr val="000000"/>
              </a:solidFill>
              <a:latin typeface="Arial"/>
              <a:ea typeface="Arial"/>
              <a:cs typeface="Arial"/>
              <a:sym typeface="Arial"/>
            </a:endParaRPr>
          </a:p>
        </p:txBody>
      </p:sp>
      <p:pic>
        <p:nvPicPr>
          <p:cNvPr id="4" name="passive2">
            <a:hlinkClick r:id="" action="ppaction://media"/>
            <a:extLst>
              <a:ext uri="{FF2B5EF4-FFF2-40B4-BE49-F238E27FC236}">
                <a16:creationId xmlns:a16="http://schemas.microsoft.com/office/drawing/2014/main" id="{1C9EE4AE-84FD-43A1-9C8A-76CBB1B3BA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74639" y="1412407"/>
            <a:ext cx="6826517" cy="3658587"/>
          </a:xfrm>
          <a:prstGeom prst="rect">
            <a:avLst/>
          </a:prstGeom>
        </p:spPr>
      </p:pic>
      <p:sp>
        <p:nvSpPr>
          <p:cNvPr id="13" name="TextBox 12">
            <a:extLst>
              <a:ext uri="{FF2B5EF4-FFF2-40B4-BE49-F238E27FC236}">
                <a16:creationId xmlns:a16="http://schemas.microsoft.com/office/drawing/2014/main" id="{E6223742-7627-4AC8-93C3-D876AFB7DF0F}"/>
              </a:ext>
            </a:extLst>
          </p:cNvPr>
          <p:cNvSpPr txBox="1"/>
          <p:nvPr/>
        </p:nvSpPr>
        <p:spPr>
          <a:xfrm>
            <a:off x="315239" y="545786"/>
            <a:ext cx="8102619" cy="738664"/>
          </a:xfrm>
          <a:prstGeom prst="rect">
            <a:avLst/>
          </a:prstGeom>
          <a:noFill/>
        </p:spPr>
        <p:txBody>
          <a:bodyPr wrap="square">
            <a:spAutoFit/>
          </a:bodyPr>
          <a:lstStyle/>
          <a:p>
            <a:r>
              <a:rPr lang="en-US" dirty="0"/>
              <a:t>In this case, we do not consider the active muscle contraction of the human operator or actuation torques produced from human joints, assuming the operator could be a patient suffering from SCI or severe stroke, with very limited or no control of his or her own body.</a:t>
            </a:r>
          </a:p>
        </p:txBody>
      </p:sp>
    </p:spTree>
    <p:extLst>
      <p:ext uri="{BB962C8B-B14F-4D97-AF65-F5344CB8AC3E}">
        <p14:creationId xmlns:p14="http://schemas.microsoft.com/office/powerpoint/2010/main" val="54086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27"/>
          <p:cNvSpPr txBox="1"/>
          <p:nvPr/>
        </p:nvSpPr>
        <p:spPr>
          <a:xfrm>
            <a:off x="222900" y="27550"/>
            <a:ext cx="9144000" cy="26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rgbClr val="000000"/>
                </a:solidFill>
              </a:rPr>
              <a:t>Walking with a Human with Muscle Weakness</a:t>
            </a:r>
          </a:p>
        </p:txBody>
      </p:sp>
      <p:sp>
        <p:nvSpPr>
          <p:cNvPr id="11" name="Google Shape;411;p43">
            <a:extLst>
              <a:ext uri="{FF2B5EF4-FFF2-40B4-BE49-F238E27FC236}">
                <a16:creationId xmlns:a16="http://schemas.microsoft.com/office/drawing/2014/main" id="{89E58FC3-1AB9-47B6-961E-899923203E48}"/>
              </a:ext>
            </a:extLst>
          </p:cNvPr>
          <p:cNvSpPr txBox="1"/>
          <p:nvPr/>
        </p:nvSpPr>
        <p:spPr>
          <a:xfrm>
            <a:off x="-67237" y="2091074"/>
            <a:ext cx="22431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a:solidFill>
                  <a:srgbClr val="FF0000"/>
                </a:solidFill>
                <a:latin typeface="Arial"/>
                <a:ea typeface="Arial"/>
                <a:cs typeface="Arial"/>
                <a:sym typeface="Arial"/>
              </a:rPr>
              <a:t>Red arrow</a:t>
            </a:r>
            <a:r>
              <a:rPr lang="zh-CN" sz="11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a:solidFill>
                  <a:srgbClr val="000000"/>
                </a:solidFill>
                <a:latin typeface="Arial"/>
                <a:ea typeface="Arial"/>
                <a:cs typeface="Arial"/>
                <a:sym typeface="Arial"/>
              </a:rPr>
              <a:t>ground contact force of left foot</a:t>
            </a:r>
            <a:endParaRPr sz="1100" b="0" i="0" u="none" strike="noStrike" cap="none">
              <a:solidFill>
                <a:srgbClr val="000000"/>
              </a:solidFill>
              <a:latin typeface="Arial"/>
              <a:ea typeface="Arial"/>
              <a:cs typeface="Arial"/>
              <a:sym typeface="Arial"/>
            </a:endParaRPr>
          </a:p>
        </p:txBody>
      </p:sp>
      <p:sp>
        <p:nvSpPr>
          <p:cNvPr id="12" name="Google Shape;412;p43">
            <a:extLst>
              <a:ext uri="{FF2B5EF4-FFF2-40B4-BE49-F238E27FC236}">
                <a16:creationId xmlns:a16="http://schemas.microsoft.com/office/drawing/2014/main" id="{B063603E-308A-462C-9B32-A3E6C0AA84A5}"/>
              </a:ext>
            </a:extLst>
          </p:cNvPr>
          <p:cNvSpPr txBox="1"/>
          <p:nvPr/>
        </p:nvSpPr>
        <p:spPr>
          <a:xfrm>
            <a:off x="-67237" y="1395312"/>
            <a:ext cx="25212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FF00"/>
                </a:solidFill>
                <a:latin typeface="Arial"/>
                <a:ea typeface="Arial"/>
                <a:cs typeface="Arial"/>
                <a:sym typeface="Arial"/>
              </a:rPr>
              <a:t>Green arrow</a:t>
            </a:r>
            <a:r>
              <a:rPr lang="zh-C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ground contact force of right foot</a:t>
            </a:r>
            <a:endParaRPr sz="1100" b="0" i="0" u="none" strike="noStrike" cap="none" dirty="0">
              <a:solidFill>
                <a:srgbClr val="000000"/>
              </a:solidFill>
              <a:latin typeface="Arial"/>
              <a:ea typeface="Arial"/>
              <a:cs typeface="Arial"/>
              <a:sym typeface="Arial"/>
            </a:endParaRPr>
          </a:p>
        </p:txBody>
      </p:sp>
      <p:sp>
        <p:nvSpPr>
          <p:cNvPr id="13" name="Google Shape;413;p43">
            <a:extLst>
              <a:ext uri="{FF2B5EF4-FFF2-40B4-BE49-F238E27FC236}">
                <a16:creationId xmlns:a16="http://schemas.microsoft.com/office/drawing/2014/main" id="{003C8BD9-EC1D-4024-938B-9E41300F9908}"/>
              </a:ext>
            </a:extLst>
          </p:cNvPr>
          <p:cNvSpPr txBox="1"/>
          <p:nvPr/>
        </p:nvSpPr>
        <p:spPr>
          <a:xfrm>
            <a:off x="-27662" y="3961999"/>
            <a:ext cx="2082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0000"/>
                </a:solidFill>
                <a:latin typeface="Arial"/>
                <a:ea typeface="Arial"/>
                <a:cs typeface="Arial"/>
                <a:sym typeface="Arial"/>
              </a:rPr>
              <a:t>Human </a:t>
            </a:r>
            <a:r>
              <a:rPr lang="zh-CN" sz="1100" b="1" dirty="0"/>
              <a:t>interaction </a:t>
            </a:r>
            <a:r>
              <a:rPr lang="zh-CN" sz="1100" b="1" i="0" u="none" strike="noStrike" cap="none" dirty="0">
                <a:solidFill>
                  <a:srgbClr val="000000"/>
                </a:solidFill>
                <a:latin typeface="Arial"/>
                <a:ea typeface="Arial"/>
                <a:cs typeface="Arial"/>
                <a:sym typeface="Arial"/>
              </a:rPr>
              <a:t>force</a:t>
            </a:r>
            <a:r>
              <a:rPr lang="zh-CN"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human strap force</a:t>
            </a:r>
            <a:endParaRPr sz="1100" b="0" i="0" u="none" strike="noStrike" cap="none" dirty="0">
              <a:solidFill>
                <a:srgbClr val="000000"/>
              </a:solidFill>
              <a:latin typeface="Arial"/>
              <a:ea typeface="Arial"/>
              <a:cs typeface="Arial"/>
              <a:sym typeface="Arial"/>
            </a:endParaRPr>
          </a:p>
        </p:txBody>
      </p:sp>
      <p:sp>
        <p:nvSpPr>
          <p:cNvPr id="14" name="Google Shape;414;p43">
            <a:extLst>
              <a:ext uri="{FF2B5EF4-FFF2-40B4-BE49-F238E27FC236}">
                <a16:creationId xmlns:a16="http://schemas.microsoft.com/office/drawing/2014/main" id="{4E2344BB-996A-47B1-834F-61F6E2D5EF70}"/>
              </a:ext>
            </a:extLst>
          </p:cNvPr>
          <p:cNvSpPr txBox="1"/>
          <p:nvPr/>
        </p:nvSpPr>
        <p:spPr>
          <a:xfrm>
            <a:off x="-27662" y="2973299"/>
            <a:ext cx="1800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chemeClr val="dk1"/>
                </a:solidFill>
                <a:latin typeface="Arial"/>
                <a:ea typeface="Arial"/>
                <a:cs typeface="Arial"/>
                <a:sym typeface="Arial"/>
              </a:rPr>
              <a:t>Action from NN:</a:t>
            </a: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dirty="0">
                <a:solidFill>
                  <a:srgbClr val="000000"/>
                </a:solidFill>
                <a:latin typeface="Arial"/>
                <a:ea typeface="Arial"/>
                <a:cs typeface="Arial"/>
                <a:sym typeface="Arial"/>
              </a:rPr>
              <a:t>predicted joint targets</a:t>
            </a:r>
            <a:endParaRPr sz="1200" b="0" i="0" u="none" strike="noStrike" cap="none" dirty="0">
              <a:solidFill>
                <a:srgbClr val="000000"/>
              </a:solidFill>
              <a:latin typeface="Arial"/>
              <a:ea typeface="Arial"/>
              <a:cs typeface="Arial"/>
              <a:sym typeface="Arial"/>
            </a:endParaRPr>
          </a:p>
        </p:txBody>
      </p:sp>
      <p:pic>
        <p:nvPicPr>
          <p:cNvPr id="6" name="ezgif.com-gif-maker (1)">
            <a:hlinkClick r:id="" action="ppaction://media"/>
            <a:extLst>
              <a:ext uri="{FF2B5EF4-FFF2-40B4-BE49-F238E27FC236}">
                <a16:creationId xmlns:a16="http://schemas.microsoft.com/office/drawing/2014/main" id="{5ACCF101-E1FF-46AC-811A-CC0ACF978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5863" y="1213776"/>
            <a:ext cx="6907143" cy="3679013"/>
          </a:xfrm>
          <a:prstGeom prst="rect">
            <a:avLst/>
          </a:prstGeom>
        </p:spPr>
      </p:pic>
      <p:sp>
        <p:nvSpPr>
          <p:cNvPr id="17" name="TextBox 16">
            <a:extLst>
              <a:ext uri="{FF2B5EF4-FFF2-40B4-BE49-F238E27FC236}">
                <a16:creationId xmlns:a16="http://schemas.microsoft.com/office/drawing/2014/main" id="{7E30BAE2-E1AB-4A56-9CE9-007E7B2B669B}"/>
              </a:ext>
            </a:extLst>
          </p:cNvPr>
          <p:cNvSpPr txBox="1"/>
          <p:nvPr/>
        </p:nvSpPr>
        <p:spPr>
          <a:xfrm>
            <a:off x="222900" y="586148"/>
            <a:ext cx="8228576" cy="523220"/>
          </a:xfrm>
          <a:prstGeom prst="rect">
            <a:avLst/>
          </a:prstGeom>
          <a:noFill/>
        </p:spPr>
        <p:txBody>
          <a:bodyPr wrap="square">
            <a:spAutoFit/>
          </a:bodyPr>
          <a:lstStyle/>
          <a:p>
            <a:r>
              <a:rPr lang="en-US" dirty="0"/>
              <a:t>In this case, muscle weakness is incorporated into our human model by reducing all muscles' force generation capability by half.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gd3954bdec2_1_3"/>
          <p:cNvSpPr txBox="1"/>
          <p:nvPr/>
        </p:nvSpPr>
        <p:spPr>
          <a:xfrm>
            <a:off x="228664" y="56700"/>
            <a:ext cx="9144000" cy="26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altLang="zh-CN" sz="2000" b="1" dirty="0"/>
              <a:t>Walking with a Hemiplegic Patient</a:t>
            </a:r>
            <a:r>
              <a:rPr lang="zh-CN" altLang="en-US" sz="2000" b="1" dirty="0"/>
              <a:t>： </a:t>
            </a:r>
            <a:endParaRPr lang="en-US" sz="2000" b="1" i="0" u="none" strike="noStrike" cap="none" dirty="0">
              <a:solidFill>
                <a:srgbClr val="000000"/>
              </a:solidFill>
            </a:endParaRPr>
          </a:p>
        </p:txBody>
      </p:sp>
      <p:pic>
        <p:nvPicPr>
          <p:cNvPr id="8" name="ezgif.com-gif-maker (2).mp4" descr="ezgif.com-gif-maker (2).mp4">
            <a:hlinkClick r:id="" action="ppaction://media"/>
            <a:extLst>
              <a:ext uri="{FF2B5EF4-FFF2-40B4-BE49-F238E27FC236}">
                <a16:creationId xmlns:a16="http://schemas.microsoft.com/office/drawing/2014/main" id="{424EAFCC-E33F-4DFD-A3EE-74A0D8452A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87897" y="1291376"/>
            <a:ext cx="6164183" cy="3318867"/>
          </a:xfrm>
          <a:prstGeom prst="rect">
            <a:avLst/>
          </a:prstGeom>
        </p:spPr>
      </p:pic>
      <p:sp>
        <p:nvSpPr>
          <p:cNvPr id="9" name="Google Shape;411;p43">
            <a:extLst>
              <a:ext uri="{FF2B5EF4-FFF2-40B4-BE49-F238E27FC236}">
                <a16:creationId xmlns:a16="http://schemas.microsoft.com/office/drawing/2014/main" id="{8078E7F9-2967-4E24-8102-DAFECA8B1A79}"/>
              </a:ext>
            </a:extLst>
          </p:cNvPr>
          <p:cNvSpPr txBox="1"/>
          <p:nvPr/>
        </p:nvSpPr>
        <p:spPr>
          <a:xfrm>
            <a:off x="66697" y="2245710"/>
            <a:ext cx="22431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FF0000"/>
                </a:solidFill>
                <a:latin typeface="Arial"/>
                <a:ea typeface="Arial"/>
                <a:cs typeface="Arial"/>
                <a:sym typeface="Arial"/>
              </a:rPr>
              <a:t>Red arrow</a:t>
            </a:r>
            <a:r>
              <a:rPr lang="zh-C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ground contact force of left foot</a:t>
            </a:r>
            <a:endParaRPr sz="1100" b="0" i="0" u="none" strike="noStrike" cap="none" dirty="0">
              <a:solidFill>
                <a:srgbClr val="000000"/>
              </a:solidFill>
              <a:latin typeface="Arial"/>
              <a:ea typeface="Arial"/>
              <a:cs typeface="Arial"/>
              <a:sym typeface="Arial"/>
            </a:endParaRPr>
          </a:p>
        </p:txBody>
      </p:sp>
      <p:sp>
        <p:nvSpPr>
          <p:cNvPr id="10" name="Google Shape;412;p43">
            <a:extLst>
              <a:ext uri="{FF2B5EF4-FFF2-40B4-BE49-F238E27FC236}">
                <a16:creationId xmlns:a16="http://schemas.microsoft.com/office/drawing/2014/main" id="{3A71EC33-53FC-4F06-A6AF-19486F9F0AEE}"/>
              </a:ext>
            </a:extLst>
          </p:cNvPr>
          <p:cNvSpPr txBox="1"/>
          <p:nvPr/>
        </p:nvSpPr>
        <p:spPr>
          <a:xfrm>
            <a:off x="66697" y="1549948"/>
            <a:ext cx="2521200" cy="338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FF00"/>
                </a:solidFill>
                <a:latin typeface="Arial"/>
                <a:ea typeface="Arial"/>
                <a:cs typeface="Arial"/>
                <a:sym typeface="Arial"/>
              </a:rPr>
              <a:t>Green arrow</a:t>
            </a:r>
            <a:r>
              <a:rPr lang="zh-CN" sz="1100" b="0" i="0" u="none" strike="noStrike" cap="none" dirty="0">
                <a:solidFill>
                  <a:srgbClr val="000000"/>
                </a:solidFill>
                <a:latin typeface="Arial"/>
                <a:ea typeface="Arial"/>
                <a:cs typeface="Arial"/>
                <a:sym typeface="Arial"/>
              </a:rPr>
              <a:t>:  </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ground contact force of right foot</a:t>
            </a:r>
            <a:endParaRPr sz="1100" b="0" i="0" u="none" strike="noStrike" cap="none" dirty="0">
              <a:solidFill>
                <a:srgbClr val="000000"/>
              </a:solidFill>
              <a:latin typeface="Arial"/>
              <a:ea typeface="Arial"/>
              <a:cs typeface="Arial"/>
              <a:sym typeface="Arial"/>
            </a:endParaRPr>
          </a:p>
        </p:txBody>
      </p:sp>
      <p:sp>
        <p:nvSpPr>
          <p:cNvPr id="11" name="Google Shape;413;p43">
            <a:extLst>
              <a:ext uri="{FF2B5EF4-FFF2-40B4-BE49-F238E27FC236}">
                <a16:creationId xmlns:a16="http://schemas.microsoft.com/office/drawing/2014/main" id="{083E70BC-D007-4445-A514-9D51EFE8FA22}"/>
              </a:ext>
            </a:extLst>
          </p:cNvPr>
          <p:cNvSpPr txBox="1"/>
          <p:nvPr/>
        </p:nvSpPr>
        <p:spPr>
          <a:xfrm>
            <a:off x="66697" y="3996036"/>
            <a:ext cx="20829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rgbClr val="000000"/>
                </a:solidFill>
                <a:latin typeface="Arial"/>
                <a:ea typeface="Arial"/>
                <a:cs typeface="Arial"/>
                <a:sym typeface="Arial"/>
              </a:rPr>
              <a:t>Human </a:t>
            </a:r>
            <a:r>
              <a:rPr lang="zh-CN" sz="1100" b="1" dirty="0"/>
              <a:t>interaction </a:t>
            </a:r>
            <a:r>
              <a:rPr lang="zh-CN" sz="1100" b="1" i="0" u="none" strike="noStrike" cap="none" dirty="0">
                <a:solidFill>
                  <a:srgbClr val="000000"/>
                </a:solidFill>
                <a:latin typeface="Arial"/>
                <a:ea typeface="Arial"/>
                <a:cs typeface="Arial"/>
                <a:sym typeface="Arial"/>
              </a:rPr>
              <a:t>force</a:t>
            </a:r>
            <a:r>
              <a:rPr lang="zh-CN" sz="1100" b="0" i="0" u="none" strike="noStrike" cap="none" dirty="0">
                <a:solidFill>
                  <a:srgbClr val="000000"/>
                </a:solidFill>
                <a:latin typeface="Arial"/>
                <a:ea typeface="Arial"/>
                <a:cs typeface="Arial"/>
                <a:sym typeface="Arial"/>
              </a:rPr>
              <a:t>:</a:t>
            </a:r>
            <a:endParaRPr sz="11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zh-CN" sz="1100" b="0" i="0" u="none" strike="noStrike" cap="none" dirty="0">
                <a:solidFill>
                  <a:srgbClr val="000000"/>
                </a:solidFill>
                <a:latin typeface="Arial"/>
                <a:ea typeface="Arial"/>
                <a:cs typeface="Arial"/>
                <a:sym typeface="Arial"/>
              </a:rPr>
              <a:t>human strap force</a:t>
            </a:r>
            <a:endParaRPr sz="1100" b="0" i="0" u="none" strike="noStrike" cap="none" dirty="0">
              <a:solidFill>
                <a:srgbClr val="000000"/>
              </a:solidFill>
              <a:latin typeface="Arial"/>
              <a:ea typeface="Arial"/>
              <a:cs typeface="Arial"/>
              <a:sym typeface="Arial"/>
            </a:endParaRPr>
          </a:p>
        </p:txBody>
      </p:sp>
      <p:sp>
        <p:nvSpPr>
          <p:cNvPr id="12" name="Google Shape;414;p43">
            <a:extLst>
              <a:ext uri="{FF2B5EF4-FFF2-40B4-BE49-F238E27FC236}">
                <a16:creationId xmlns:a16="http://schemas.microsoft.com/office/drawing/2014/main" id="{19267F6D-E559-446D-A575-CA5D03E0228B}"/>
              </a:ext>
            </a:extLst>
          </p:cNvPr>
          <p:cNvSpPr txBox="1"/>
          <p:nvPr/>
        </p:nvSpPr>
        <p:spPr>
          <a:xfrm>
            <a:off x="66697" y="3151473"/>
            <a:ext cx="1800300" cy="538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zh-CN" sz="1100" b="1" i="0" u="none" strike="noStrike" cap="none" dirty="0">
                <a:solidFill>
                  <a:schemeClr val="dk1"/>
                </a:solidFill>
                <a:latin typeface="Arial"/>
                <a:ea typeface="Arial"/>
                <a:cs typeface="Arial"/>
                <a:sym typeface="Arial"/>
              </a:rPr>
              <a:t>Action from NN:</a:t>
            </a:r>
            <a:endParaRPr sz="11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zh-CN" sz="1200" b="0" i="0" u="none" strike="noStrike" cap="none" dirty="0">
                <a:solidFill>
                  <a:srgbClr val="000000"/>
                </a:solidFill>
                <a:latin typeface="Arial"/>
                <a:ea typeface="Arial"/>
                <a:cs typeface="Arial"/>
                <a:sym typeface="Arial"/>
              </a:rPr>
              <a:t>predicted joint targets</a:t>
            </a:r>
            <a:endParaRPr sz="1200" b="0" i="0" u="none" strike="noStrike" cap="none" dirty="0">
              <a:solidFill>
                <a:srgbClr val="000000"/>
              </a:solidFill>
              <a:latin typeface="Arial"/>
              <a:ea typeface="Arial"/>
              <a:cs typeface="Arial"/>
              <a:sym typeface="Arial"/>
            </a:endParaRPr>
          </a:p>
        </p:txBody>
      </p:sp>
      <p:sp>
        <p:nvSpPr>
          <p:cNvPr id="14" name="TextBox 13">
            <a:extLst>
              <a:ext uri="{FF2B5EF4-FFF2-40B4-BE49-F238E27FC236}">
                <a16:creationId xmlns:a16="http://schemas.microsoft.com/office/drawing/2014/main" id="{57921689-2E50-40B0-9D88-A55678BDE443}"/>
              </a:ext>
            </a:extLst>
          </p:cNvPr>
          <p:cNvSpPr txBox="1"/>
          <p:nvPr/>
        </p:nvSpPr>
        <p:spPr>
          <a:xfrm>
            <a:off x="3163146" y="4716547"/>
            <a:ext cx="5588934" cy="307777"/>
          </a:xfrm>
          <a:prstGeom prst="rect">
            <a:avLst/>
          </a:prstGeom>
          <a:noFill/>
        </p:spPr>
        <p:txBody>
          <a:bodyPr wrap="square">
            <a:spAutoFit/>
          </a:bodyPr>
          <a:lstStyle/>
          <a:p>
            <a:pPr marL="0" lvl="0" indent="0" algn="l" rtl="0">
              <a:spcBef>
                <a:spcPts val="0"/>
              </a:spcBef>
              <a:spcAft>
                <a:spcPts val="0"/>
              </a:spcAft>
              <a:buNone/>
            </a:pPr>
            <a:r>
              <a:rPr lang="en-US" altLang="zh-CN" sz="1400" dirty="0">
                <a:solidFill>
                  <a:schemeClr val="dk1"/>
                </a:solidFill>
                <a:highlight>
                  <a:srgbClr val="FFFFFF"/>
                </a:highlight>
                <a:latin typeface="Roboto"/>
                <a:ea typeface="Roboto"/>
                <a:cs typeface="Roboto"/>
                <a:sym typeface="Roboto"/>
              </a:rPr>
              <a:t>Only right side of the human can produce muscle activations</a:t>
            </a:r>
            <a:endParaRPr lang="en-US" dirty="0">
              <a:solidFill>
                <a:schemeClr val="dk1"/>
              </a:solidFill>
            </a:endParaRPr>
          </a:p>
        </p:txBody>
      </p:sp>
      <p:sp>
        <p:nvSpPr>
          <p:cNvPr id="13" name="TextBox 12">
            <a:extLst>
              <a:ext uri="{FF2B5EF4-FFF2-40B4-BE49-F238E27FC236}">
                <a16:creationId xmlns:a16="http://schemas.microsoft.com/office/drawing/2014/main" id="{5A7A2AF8-BB67-4D49-B350-0F101CFD059E}"/>
              </a:ext>
            </a:extLst>
          </p:cNvPr>
          <p:cNvSpPr txBox="1"/>
          <p:nvPr/>
        </p:nvSpPr>
        <p:spPr>
          <a:xfrm>
            <a:off x="228664" y="661852"/>
            <a:ext cx="8256430" cy="523220"/>
          </a:xfrm>
          <a:prstGeom prst="rect">
            <a:avLst/>
          </a:prstGeom>
          <a:noFill/>
        </p:spPr>
        <p:txBody>
          <a:bodyPr wrap="square">
            <a:spAutoFit/>
          </a:bodyPr>
          <a:lstStyle/>
          <a:p>
            <a:r>
              <a:rPr lang="en-US" dirty="0"/>
              <a:t> In this case, we will demonstrate that the learned controller is capable of providing the assistance to help a hemiplegic patient (on the left side) perform robust walking motion.</a:t>
            </a:r>
            <a:r>
              <a:rPr lang="zh-CN" altLang="en-US" dirty="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5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TotalTime>
  <Words>866</Words>
  <Application>Microsoft Office PowerPoint</Application>
  <PresentationFormat>On-screen Show (16:9)</PresentationFormat>
  <Paragraphs>43</Paragraphs>
  <Slides>7</Slides>
  <Notes>4</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Helvetica Neue</vt:lpstr>
      <vt:lpstr>Roboto</vt:lpstr>
      <vt:lpstr>Helvetica Neue Light</vt:lpstr>
      <vt:lpstr>Simple Light</vt:lpstr>
      <vt:lpstr>PowerPoint Presentation</vt:lpstr>
      <vt:lpstr>Exoskeleton and Human-Interaction Modeling</vt:lpstr>
      <vt:lpstr>Overview of the modular, hierarchical RL-based walking control framework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alexzhou_nj18@outlook.com</cp:lastModifiedBy>
  <cp:revision>22</cp:revision>
  <dcterms:modified xsi:type="dcterms:W3CDTF">2021-12-29T04:16:26Z</dcterms:modified>
</cp:coreProperties>
</file>