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856" autoAdjust="0"/>
  </p:normalViewPr>
  <p:slideViewPr>
    <p:cSldViewPr snapToGrid="0">
      <p:cViewPr varScale="1">
        <p:scale>
          <a:sx n="73" d="100"/>
          <a:sy n="73" d="100"/>
        </p:scale>
        <p:origin x="107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38DE6-537A-43AD-89AF-ED3E7D5266A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8CA75-5ABF-42E7-9359-E96CE2722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715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Figure 3A:</a:t>
            </a:r>
            <a:r>
              <a:rPr lang="zh-CN" altLang="en-US" dirty="0"/>
              <a:t> </a:t>
            </a:r>
            <a:r>
              <a:rPr lang="en-US" altLang="zh-CN" b="0" i="0" dirty="0">
                <a:solidFill>
                  <a:srgbClr val="4E4E4E"/>
                </a:solidFill>
                <a:effectLst/>
                <a:latin typeface="Segoe UI" panose="020B0502040204020203" pitchFamily="34" charset="0"/>
              </a:rPr>
              <a:t>Western blotting </a:t>
            </a:r>
            <a:r>
              <a:rPr lang="en-US" altLang="zh-CN" b="0" i="0" dirty="0">
                <a:solidFill>
                  <a:srgbClr val="525252"/>
                </a:solidFill>
                <a:effectLst/>
                <a:latin typeface="Segoe UI" panose="020B0502040204020203" pitchFamily="34" charset="0"/>
              </a:rPr>
              <a:t>verified the protein expression of MCM6 in 5 neuroblastoma cell lines.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8CA75-5ABF-42E7-9359-E96CE2722A6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845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Figure 6E:</a:t>
            </a:r>
            <a:r>
              <a:rPr lang="zh-CN" altLang="en-US" dirty="0"/>
              <a:t> </a:t>
            </a:r>
            <a:r>
              <a:rPr lang="en-US" altLang="zh-CN" b="0" i="0" dirty="0">
                <a:solidFill>
                  <a:srgbClr val="525252"/>
                </a:solidFill>
                <a:effectLst/>
                <a:latin typeface="Segoe UI" panose="020B0502040204020203" pitchFamily="34" charset="0"/>
              </a:rPr>
              <a:t> Verify the expression of cell cycle regulation related proteins by WB. The expression of CDK4 and CyclinD1 was down-regulated after MCM6 silence in SK-N-SH cell line.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8CA75-5ABF-42E7-9359-E96CE2722A6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46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Figure 6E:</a:t>
            </a:r>
            <a:r>
              <a:rPr lang="zh-CN" altLang="en-US" dirty="0"/>
              <a:t> </a:t>
            </a:r>
            <a:r>
              <a:rPr lang="en-US" altLang="zh-CN" b="0" i="0" dirty="0">
                <a:solidFill>
                  <a:srgbClr val="525252"/>
                </a:solidFill>
                <a:effectLst/>
                <a:latin typeface="Segoe UI" panose="020B0502040204020203" pitchFamily="34" charset="0"/>
              </a:rPr>
              <a:t> Verify the expression of cell cycle regulation related proteins by WB. The expression of CDK4 and CyclinD1 was down-regulated after MCM6 silence in SK-N-BE(2) cell line.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8CA75-5ABF-42E7-9359-E96CE2722A6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30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113640-410E-4CC4-AF28-2AD2E4CD0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A4FCB92-9D1E-4B5A-B7DC-A25B5AB19D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C2C9F2-0ED9-4A16-A841-84EE95F28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91D372-998B-4169-899B-8D926385C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805F21-47E7-453A-9745-AACEF1A2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29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B2EB0-7121-4C89-A51F-C140F1A64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01E4BA-A707-4A69-A364-91C97438B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DA945C-5B09-497C-AB8E-E22BB29D1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33BE2E-2B6E-4659-8638-E05D07176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AFB7D8-CCC2-442C-95A2-E183E65F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080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8A504B-8279-46DE-BBA3-195A0799E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159287-7364-447D-BC67-76D39B645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5D0E5D-893A-4A3B-A5A5-3A0DEABB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0FE31D-DB7F-4478-BAFB-D26C7ACAE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0E2ACC-20EC-4101-B29A-574E37DE1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89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D51FA7-504D-419E-9E50-1385004A1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B80C0A-48EE-4850-94C1-E3BB6EBB4F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1A-795D-4138-AA85-1D82347DB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27B580-A0D5-4F01-822B-52E39026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E52805-1E14-46AD-866B-75D2279D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DF5C76C-619A-4320-9E10-F84D3DBB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17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82D500-4586-4AA3-8DFE-E99EFF21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0B51D6-388B-4CEA-A5B4-41BCE915D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EF3DF6-44B9-47BC-B793-9A599132D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165868A-F7E5-4761-B786-BE912E955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FFE936A-DC14-4338-9336-4DF93AD39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1CE77EC-DA9C-4864-B8F0-749C6F688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DA3D3EF-DBC5-43B9-A053-66A729AA9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77D3460-F477-4C46-8F1A-390560E3E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00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3AD80A-CB80-4D3D-AA5F-E203E466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EA5923A-8BB9-44DB-9614-E4FA792D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4FA5008-4282-4C14-9D35-8C20DC9C8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720816B-58A9-4788-B877-D81A31F9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55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B63DA20-F8B2-4C1D-8303-47F12E4C7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81575EA-25F9-47B9-B848-1B19B8CC3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D2B64E-0622-43AE-9EE3-75FFC695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85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78572B-E664-4D79-9F38-8E14F2933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A075DD-FA67-4095-BC0B-837113AA4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5F1218-E6A7-4981-ADDF-72455E372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7484BF-2FAA-40D4-8A81-5ACCE75F3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AAD69F-0139-42ED-8427-E18C7176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EAEEE56-8D9F-4EDB-9078-8077942D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737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88F6F1-339B-4392-BA9D-3157BC09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06153DF-2B22-46F1-8E7F-DFED2E3144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40207EB-CCB6-4531-8ABE-39B574499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D58444-2A62-4AE8-B9A8-C3FAB9BC4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FF2C766-079B-47C3-9FD5-5E8287D8A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16299E-0EDB-44B4-BEFD-D863DE222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25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EEA11-9E03-4291-B0CC-E42A66AB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75BE46-C98D-495E-A07D-FD2E793B8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2C4BB8-41D0-4694-8C05-1DD9957B2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E20046-BDCB-4E02-8194-A45F98B3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4D4CF6-B61C-4D9C-B864-68C5DEE0C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7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FE670F1-7645-44E2-AFBA-F8E202F13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CE7CE5E-2D65-47D3-8622-2B27E2E73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F89898-ADEB-4642-9842-731F69E74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E21BF1-6B62-4138-A70A-34975D732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92BBC3-CE45-4833-9DE8-F6FF33F7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92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31DA9D5-1936-44DC-8E7A-938C9126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AD06E9-8DBC-411B-BCB8-B42077BD6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0A1FDB-BDB3-4046-82DB-87884F7C4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C8FF2-A621-445A-976A-B8A58D1C646D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FCDC51-3EA0-4E9B-B8D8-6EB7D53E1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64CA47-7F2D-4BE2-A5ED-A093B2062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38656-BBE4-4BF8-BAEE-138D0B0CF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1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522595-FE9B-4917-90DC-E030FABD61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 The original blot images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E7B9604-D2DC-4FBE-AFAB-ED1C6BA370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845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9E01DE-4706-4C0B-BE65-42C320CB8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NB cell lines MCM6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E907F19-6E52-4FD3-ACE3-DF35B41E1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4" t="13466" r="23197" b="16238"/>
          <a:stretch/>
        </p:blipFill>
        <p:spPr>
          <a:xfrm>
            <a:off x="3477721" y="1925918"/>
            <a:ext cx="4940776" cy="4637442"/>
          </a:xfr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5C36832-4DB2-4469-B0CF-EFB707921E63}"/>
              </a:ext>
            </a:extLst>
          </p:cNvPr>
          <p:cNvSpPr/>
          <p:nvPr/>
        </p:nvSpPr>
        <p:spPr>
          <a:xfrm>
            <a:off x="5416612" y="2903434"/>
            <a:ext cx="2334827" cy="446324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58D549EE-30C0-40AB-8C7F-56072AE4D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063220"/>
              </p:ext>
            </p:extLst>
          </p:nvPr>
        </p:nvGraphicFramePr>
        <p:xfrm>
          <a:off x="5416612" y="2271964"/>
          <a:ext cx="233482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965">
                  <a:extLst>
                    <a:ext uri="{9D8B030D-6E8A-4147-A177-3AD203B41FA5}">
                      <a16:colId xmlns:a16="http://schemas.microsoft.com/office/drawing/2014/main" val="1087565875"/>
                    </a:ext>
                  </a:extLst>
                </a:gridCol>
                <a:gridCol w="466965">
                  <a:extLst>
                    <a:ext uri="{9D8B030D-6E8A-4147-A177-3AD203B41FA5}">
                      <a16:colId xmlns:a16="http://schemas.microsoft.com/office/drawing/2014/main" val="3903219810"/>
                    </a:ext>
                  </a:extLst>
                </a:gridCol>
                <a:gridCol w="466965">
                  <a:extLst>
                    <a:ext uri="{9D8B030D-6E8A-4147-A177-3AD203B41FA5}">
                      <a16:colId xmlns:a16="http://schemas.microsoft.com/office/drawing/2014/main" val="2512506432"/>
                    </a:ext>
                  </a:extLst>
                </a:gridCol>
                <a:gridCol w="466965">
                  <a:extLst>
                    <a:ext uri="{9D8B030D-6E8A-4147-A177-3AD203B41FA5}">
                      <a16:colId xmlns:a16="http://schemas.microsoft.com/office/drawing/2014/main" val="4241446091"/>
                    </a:ext>
                  </a:extLst>
                </a:gridCol>
                <a:gridCol w="466965">
                  <a:extLst>
                    <a:ext uri="{9D8B030D-6E8A-4147-A177-3AD203B41FA5}">
                      <a16:colId xmlns:a16="http://schemas.microsoft.com/office/drawing/2014/main" val="3575042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IMR32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SK-N-BE(2)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SK-N-SH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SK-N-AS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SH-SY5Y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178383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86DC730F-9036-4B55-9E76-F5F4229E7461}"/>
              </a:ext>
            </a:extLst>
          </p:cNvPr>
          <p:cNvSpPr/>
          <p:nvPr/>
        </p:nvSpPr>
        <p:spPr>
          <a:xfrm>
            <a:off x="5329315" y="3793598"/>
            <a:ext cx="2334827" cy="446324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0737193-BD4D-4BD8-9F84-C02C27886983}"/>
              </a:ext>
            </a:extLst>
          </p:cNvPr>
          <p:cNvSpPr txBox="1"/>
          <p:nvPr/>
        </p:nvSpPr>
        <p:spPr>
          <a:xfrm>
            <a:off x="4787914" y="2872427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</a:rPr>
              <a:t>MCM6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847CB93-9B9E-4BFB-AA1E-4F04383873F3}"/>
              </a:ext>
            </a:extLst>
          </p:cNvPr>
          <p:cNvSpPr txBox="1"/>
          <p:nvPr/>
        </p:nvSpPr>
        <p:spPr>
          <a:xfrm>
            <a:off x="4561156" y="3956659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200" dirty="0">
                <a:solidFill>
                  <a:srgbClr val="C00000"/>
                </a:solidFill>
              </a:rPr>
              <a:t>β</a:t>
            </a:r>
            <a:r>
              <a:rPr lang="en-US" altLang="zh-CN" sz="1200" dirty="0">
                <a:solidFill>
                  <a:srgbClr val="C00000"/>
                </a:solidFill>
              </a:rPr>
              <a:t>-ACTIN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84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1F9F3F-9A3E-409D-A571-CFFEBE3A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SK-N-SH: MCM6 CDK4 CyclinD1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7B7F99B-2AEE-492C-B717-AE30C52AD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0" t="21802" r="3135" b="23547"/>
          <a:stretch/>
        </p:blipFill>
        <p:spPr>
          <a:xfrm>
            <a:off x="838200" y="2222829"/>
            <a:ext cx="6484799" cy="3020318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BF8DF9E-DB78-42B4-831F-5F24BEC71B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8" t="23167" r="23533" b="20475"/>
          <a:stretch/>
        </p:blipFill>
        <p:spPr>
          <a:xfrm flipH="1">
            <a:off x="7792223" y="3190597"/>
            <a:ext cx="2863241" cy="20525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E44B415-2DB0-4DA6-897C-E35FC81523F4}"/>
              </a:ext>
            </a:extLst>
          </p:cNvPr>
          <p:cNvSpPr txBox="1"/>
          <p:nvPr/>
        </p:nvSpPr>
        <p:spPr>
          <a:xfrm>
            <a:off x="1944912" y="2551656"/>
            <a:ext cx="628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</a:rPr>
              <a:t>MCM6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C701F1F-E518-4C01-BC1F-6FAF68EE3014}"/>
              </a:ext>
            </a:extLst>
          </p:cNvPr>
          <p:cNvSpPr txBox="1"/>
          <p:nvPr/>
        </p:nvSpPr>
        <p:spPr>
          <a:xfrm>
            <a:off x="1852447" y="3366332"/>
            <a:ext cx="788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200" dirty="0">
                <a:solidFill>
                  <a:srgbClr val="C00000"/>
                </a:solidFill>
              </a:rPr>
              <a:t>β</a:t>
            </a:r>
            <a:r>
              <a:rPr lang="en-US" altLang="zh-CN" sz="1200" dirty="0">
                <a:solidFill>
                  <a:srgbClr val="C00000"/>
                </a:solidFill>
              </a:rPr>
              <a:t>-ACTIN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0062BE2-7BA8-4290-831B-1F4F44BF3305}"/>
              </a:ext>
            </a:extLst>
          </p:cNvPr>
          <p:cNvSpPr txBox="1"/>
          <p:nvPr/>
        </p:nvSpPr>
        <p:spPr>
          <a:xfrm>
            <a:off x="8404310" y="4479207"/>
            <a:ext cx="819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</a:rPr>
              <a:t>Cyclin D1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BEACBEF-9730-4CC8-BF45-FFA6757DC961}"/>
              </a:ext>
            </a:extLst>
          </p:cNvPr>
          <p:cNvSpPr txBox="1"/>
          <p:nvPr/>
        </p:nvSpPr>
        <p:spPr>
          <a:xfrm>
            <a:off x="2048146" y="4232377"/>
            <a:ext cx="788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</a:rPr>
              <a:t>CDK4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96B6680-0B3A-4865-A361-A952776B2B9A}"/>
              </a:ext>
            </a:extLst>
          </p:cNvPr>
          <p:cNvSpPr/>
          <p:nvPr/>
        </p:nvSpPr>
        <p:spPr>
          <a:xfrm>
            <a:off x="2601502" y="4232914"/>
            <a:ext cx="919807" cy="43599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249E48A-5438-4EA5-BC7F-D17BE2F52A23}"/>
              </a:ext>
            </a:extLst>
          </p:cNvPr>
          <p:cNvSpPr/>
          <p:nvPr/>
        </p:nvSpPr>
        <p:spPr>
          <a:xfrm>
            <a:off x="2601502" y="2434401"/>
            <a:ext cx="919807" cy="43599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22108A6-7BD9-4454-B83E-8C51CDE48B0C}"/>
              </a:ext>
            </a:extLst>
          </p:cNvPr>
          <p:cNvSpPr/>
          <p:nvPr/>
        </p:nvSpPr>
        <p:spPr>
          <a:xfrm>
            <a:off x="2563356" y="3478564"/>
            <a:ext cx="1021013" cy="43599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F0C0914-B123-4E3B-8DDA-790CB07C9121}"/>
              </a:ext>
            </a:extLst>
          </p:cNvPr>
          <p:cNvSpPr/>
          <p:nvPr/>
        </p:nvSpPr>
        <p:spPr>
          <a:xfrm>
            <a:off x="8535286" y="4110273"/>
            <a:ext cx="1021013" cy="43599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0992B3C9-24CD-41B6-A02E-8DC7A744C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370833"/>
              </p:ext>
            </p:extLst>
          </p:nvPr>
        </p:nvGraphicFramePr>
        <p:xfrm>
          <a:off x="2563355" y="1826229"/>
          <a:ext cx="95795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977">
                  <a:extLst>
                    <a:ext uri="{9D8B030D-6E8A-4147-A177-3AD203B41FA5}">
                      <a16:colId xmlns:a16="http://schemas.microsoft.com/office/drawing/2014/main" val="3972255466"/>
                    </a:ext>
                  </a:extLst>
                </a:gridCol>
                <a:gridCol w="478977">
                  <a:extLst>
                    <a:ext uri="{9D8B030D-6E8A-4147-A177-3AD203B41FA5}">
                      <a16:colId xmlns:a16="http://schemas.microsoft.com/office/drawing/2014/main" val="3851354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000" dirty="0" err="1">
                          <a:solidFill>
                            <a:srgbClr val="C00000"/>
                          </a:solidFill>
                        </a:rPr>
                        <a:t>siNC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siMCM6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802067"/>
                  </a:ext>
                </a:extLst>
              </a:tr>
            </a:tbl>
          </a:graphicData>
        </a:graphic>
      </p:graphicFrame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1B9372E4-15BE-4224-AB51-3A790ECDE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059231"/>
              </p:ext>
            </p:extLst>
          </p:nvPr>
        </p:nvGraphicFramePr>
        <p:xfrm>
          <a:off x="8404310" y="3438662"/>
          <a:ext cx="95795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977">
                  <a:extLst>
                    <a:ext uri="{9D8B030D-6E8A-4147-A177-3AD203B41FA5}">
                      <a16:colId xmlns:a16="http://schemas.microsoft.com/office/drawing/2014/main" val="3972255466"/>
                    </a:ext>
                  </a:extLst>
                </a:gridCol>
                <a:gridCol w="478977">
                  <a:extLst>
                    <a:ext uri="{9D8B030D-6E8A-4147-A177-3AD203B41FA5}">
                      <a16:colId xmlns:a16="http://schemas.microsoft.com/office/drawing/2014/main" val="3851354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000" dirty="0" err="1">
                          <a:solidFill>
                            <a:srgbClr val="C00000"/>
                          </a:solidFill>
                        </a:rPr>
                        <a:t>siNC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siMCM6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802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90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54F50-2BF2-4491-ACC6-933FAB36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SK-N-BE(2): MCM6 CDK4 CyclinD1</a:t>
            </a:r>
            <a:endParaRPr lang="zh-CN" altLang="en-US" dirty="0"/>
          </a:p>
        </p:txBody>
      </p:sp>
      <p:pic>
        <p:nvPicPr>
          <p:cNvPr id="9" name="内容占位符 4">
            <a:extLst>
              <a:ext uri="{FF2B5EF4-FFF2-40B4-BE49-F238E27FC236}">
                <a16:creationId xmlns:a16="http://schemas.microsoft.com/office/drawing/2014/main" id="{BC925D62-FD51-41DB-96D0-20370164F0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" t="4336" r="12580" b="55126"/>
          <a:stretch/>
        </p:blipFill>
        <p:spPr>
          <a:xfrm>
            <a:off x="1116696" y="3147902"/>
            <a:ext cx="4979304" cy="18046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7C2EDA2-D642-4F1A-81D4-55583D9284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12392" r="9707" b="29026"/>
          <a:stretch/>
        </p:blipFill>
        <p:spPr>
          <a:xfrm>
            <a:off x="6678675" y="2392823"/>
            <a:ext cx="4596408" cy="260789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FEAEA1A-5671-4006-820F-1F0C57500C7B}"/>
              </a:ext>
            </a:extLst>
          </p:cNvPr>
          <p:cNvSpPr txBox="1"/>
          <p:nvPr/>
        </p:nvSpPr>
        <p:spPr>
          <a:xfrm>
            <a:off x="2847638" y="4481738"/>
            <a:ext cx="658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</a:rPr>
              <a:t>CDK4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3CAA2D1-6E0A-4555-BCF3-995D7D98C46C}"/>
              </a:ext>
            </a:extLst>
          </p:cNvPr>
          <p:cNvSpPr txBox="1"/>
          <p:nvPr/>
        </p:nvSpPr>
        <p:spPr>
          <a:xfrm>
            <a:off x="2750522" y="3397031"/>
            <a:ext cx="914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200" dirty="0">
                <a:solidFill>
                  <a:srgbClr val="C00000"/>
                </a:solidFill>
              </a:rPr>
              <a:t>β</a:t>
            </a:r>
            <a:r>
              <a:rPr lang="en-US" altLang="zh-CN" sz="1200" dirty="0">
                <a:solidFill>
                  <a:srgbClr val="C00000"/>
                </a:solidFill>
              </a:rPr>
              <a:t>-ACTIN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67FCD23-FCF7-4652-9A3D-B9FBD22A0565}"/>
              </a:ext>
            </a:extLst>
          </p:cNvPr>
          <p:cNvSpPr/>
          <p:nvPr/>
        </p:nvSpPr>
        <p:spPr>
          <a:xfrm>
            <a:off x="2750522" y="3685976"/>
            <a:ext cx="853010" cy="36425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D39E353-1C81-47A9-A60A-3A8BE2F6CE11}"/>
              </a:ext>
            </a:extLst>
          </p:cNvPr>
          <p:cNvSpPr/>
          <p:nvPr/>
        </p:nvSpPr>
        <p:spPr>
          <a:xfrm>
            <a:off x="2750522" y="4200672"/>
            <a:ext cx="853010" cy="36425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F91A3E4-693F-4EDD-B76D-8557C18BF172}"/>
              </a:ext>
            </a:extLst>
          </p:cNvPr>
          <p:cNvSpPr/>
          <p:nvPr/>
        </p:nvSpPr>
        <p:spPr>
          <a:xfrm>
            <a:off x="7372828" y="3064749"/>
            <a:ext cx="803467" cy="36425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CE8F489-8618-4F52-A93B-21E695F8217D}"/>
              </a:ext>
            </a:extLst>
          </p:cNvPr>
          <p:cNvSpPr/>
          <p:nvPr/>
        </p:nvSpPr>
        <p:spPr>
          <a:xfrm>
            <a:off x="7401821" y="4002800"/>
            <a:ext cx="803467" cy="36425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44851E6-A956-42BA-9399-00A263118D3F}"/>
              </a:ext>
            </a:extLst>
          </p:cNvPr>
          <p:cNvSpPr txBox="1"/>
          <p:nvPr/>
        </p:nvSpPr>
        <p:spPr>
          <a:xfrm>
            <a:off x="7273289" y="4287924"/>
            <a:ext cx="956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</a:rPr>
              <a:t>Cyclin D1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929EC30-BD09-4B1B-B87D-8EB9237FA22C}"/>
              </a:ext>
            </a:extLst>
          </p:cNvPr>
          <p:cNvSpPr txBox="1"/>
          <p:nvPr/>
        </p:nvSpPr>
        <p:spPr>
          <a:xfrm>
            <a:off x="7244294" y="2787751"/>
            <a:ext cx="748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</a:rPr>
              <a:t>MCM6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graphicFrame>
        <p:nvGraphicFramePr>
          <p:cNvPr id="30" name="表格 29">
            <a:extLst>
              <a:ext uri="{FF2B5EF4-FFF2-40B4-BE49-F238E27FC236}">
                <a16:creationId xmlns:a16="http://schemas.microsoft.com/office/drawing/2014/main" id="{DD832004-2A74-4C3E-9A39-6299DFB92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340461"/>
              </p:ext>
            </p:extLst>
          </p:nvPr>
        </p:nvGraphicFramePr>
        <p:xfrm>
          <a:off x="2750522" y="2662138"/>
          <a:ext cx="95795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977">
                  <a:extLst>
                    <a:ext uri="{9D8B030D-6E8A-4147-A177-3AD203B41FA5}">
                      <a16:colId xmlns:a16="http://schemas.microsoft.com/office/drawing/2014/main" val="3972255466"/>
                    </a:ext>
                  </a:extLst>
                </a:gridCol>
                <a:gridCol w="478977">
                  <a:extLst>
                    <a:ext uri="{9D8B030D-6E8A-4147-A177-3AD203B41FA5}">
                      <a16:colId xmlns:a16="http://schemas.microsoft.com/office/drawing/2014/main" val="3851354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000" dirty="0" err="1">
                          <a:solidFill>
                            <a:srgbClr val="C00000"/>
                          </a:solidFill>
                        </a:rPr>
                        <a:t>siNC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siMCM6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802067"/>
                  </a:ext>
                </a:extLst>
              </a:tr>
            </a:tbl>
          </a:graphicData>
        </a:graphic>
      </p:graphicFrame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3BDAAEC1-B849-46BA-83F0-0EE4BE68F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07832"/>
              </p:ext>
            </p:extLst>
          </p:nvPr>
        </p:nvGraphicFramePr>
        <p:xfrm>
          <a:off x="7139552" y="2007705"/>
          <a:ext cx="95795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977">
                  <a:extLst>
                    <a:ext uri="{9D8B030D-6E8A-4147-A177-3AD203B41FA5}">
                      <a16:colId xmlns:a16="http://schemas.microsoft.com/office/drawing/2014/main" val="3972255466"/>
                    </a:ext>
                  </a:extLst>
                </a:gridCol>
                <a:gridCol w="478977">
                  <a:extLst>
                    <a:ext uri="{9D8B030D-6E8A-4147-A177-3AD203B41FA5}">
                      <a16:colId xmlns:a16="http://schemas.microsoft.com/office/drawing/2014/main" val="3851354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000" dirty="0" err="1">
                          <a:solidFill>
                            <a:srgbClr val="C00000"/>
                          </a:solidFill>
                        </a:rPr>
                        <a:t>siNC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siMCM6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802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715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137</Words>
  <Application>Microsoft Office PowerPoint</Application>
  <PresentationFormat>宽屏</PresentationFormat>
  <Paragraphs>33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等线 Light</vt:lpstr>
      <vt:lpstr>Arial</vt:lpstr>
      <vt:lpstr>Segoe UI</vt:lpstr>
      <vt:lpstr>Office 主题​​</vt:lpstr>
      <vt:lpstr> The original blot images</vt:lpstr>
      <vt:lpstr>NB cell lines MCM6</vt:lpstr>
      <vt:lpstr>SK-N-SH: MCM6 CDK4 CyclinD1</vt:lpstr>
      <vt:lpstr>SK-N-BE(2): MCM6 CDK4 CyclinD1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瑶瑶 顾</dc:creator>
  <cp:lastModifiedBy>瑶瑶 顾</cp:lastModifiedBy>
  <cp:revision>9</cp:revision>
  <dcterms:created xsi:type="dcterms:W3CDTF">2020-11-03T06:23:24Z</dcterms:created>
  <dcterms:modified xsi:type="dcterms:W3CDTF">2020-11-03T08:18:12Z</dcterms:modified>
</cp:coreProperties>
</file>