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271" r:id="rId3"/>
    <p:sldId id="284" r:id="rId4"/>
    <p:sldId id="285" r:id="rId5"/>
    <p:sldId id="270" r:id="rId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5CBD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474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image" Target="../media/image6.emf"/><Relationship Id="rId4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11D4D-CF0E-4C3F-A186-DBC44F075BDB}" type="datetimeFigureOut">
              <a:rPr lang="ko-KR" altLang="en-US" smtClean="0"/>
              <a:t>2020-11-13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1D2F2-695F-4E97-9E4F-240DBB5351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1232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11D4D-CF0E-4C3F-A186-DBC44F075BDB}" type="datetimeFigureOut">
              <a:rPr lang="ko-KR" altLang="en-US" smtClean="0"/>
              <a:t>2020-11-13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1D2F2-695F-4E97-9E4F-240DBB5351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7184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11D4D-CF0E-4C3F-A186-DBC44F075BDB}" type="datetimeFigureOut">
              <a:rPr lang="ko-KR" altLang="en-US" smtClean="0"/>
              <a:t>2020-11-13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1D2F2-695F-4E97-9E4F-240DBB5351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8265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11D4D-CF0E-4C3F-A186-DBC44F075BDB}" type="datetimeFigureOut">
              <a:rPr lang="ko-KR" altLang="en-US" smtClean="0"/>
              <a:t>2020-11-13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1D2F2-695F-4E97-9E4F-240DBB5351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1041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11D4D-CF0E-4C3F-A186-DBC44F075BDB}" type="datetimeFigureOut">
              <a:rPr lang="ko-KR" altLang="en-US" smtClean="0"/>
              <a:t>2020-11-13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1D2F2-695F-4E97-9E4F-240DBB5351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8688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11D4D-CF0E-4C3F-A186-DBC44F075BDB}" type="datetimeFigureOut">
              <a:rPr lang="ko-KR" altLang="en-US" smtClean="0"/>
              <a:t>2020-11-13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1D2F2-695F-4E97-9E4F-240DBB5351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2948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11D4D-CF0E-4C3F-A186-DBC44F075BDB}" type="datetimeFigureOut">
              <a:rPr lang="ko-KR" altLang="en-US" smtClean="0"/>
              <a:t>2020-11-13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1D2F2-695F-4E97-9E4F-240DBB5351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646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11D4D-CF0E-4C3F-A186-DBC44F075BDB}" type="datetimeFigureOut">
              <a:rPr lang="ko-KR" altLang="en-US" smtClean="0"/>
              <a:t>2020-11-13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1D2F2-695F-4E97-9E4F-240DBB5351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1583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11D4D-CF0E-4C3F-A186-DBC44F075BDB}" type="datetimeFigureOut">
              <a:rPr lang="ko-KR" altLang="en-US" smtClean="0"/>
              <a:t>2020-11-13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1D2F2-695F-4E97-9E4F-240DBB5351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9198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11D4D-CF0E-4C3F-A186-DBC44F075BDB}" type="datetimeFigureOut">
              <a:rPr lang="ko-KR" altLang="en-US" smtClean="0"/>
              <a:t>2020-11-13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1D2F2-695F-4E97-9E4F-240DBB5351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6303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11D4D-CF0E-4C3F-A186-DBC44F075BDB}" type="datetimeFigureOut">
              <a:rPr lang="ko-KR" altLang="en-US" smtClean="0"/>
              <a:t>2020-11-13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1D2F2-695F-4E97-9E4F-240DBB5351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863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311D4D-CF0E-4C3F-A186-DBC44F075BDB}" type="datetimeFigureOut">
              <a:rPr lang="ko-KR" altLang="en-US" smtClean="0"/>
              <a:t>2020-11-13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F1D2F2-695F-4E97-9E4F-240DBB5351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2026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7.bin"/><Relationship Id="rId10" Type="http://schemas.openxmlformats.org/officeDocument/2006/relationships/image" Target="../media/image9.emf"/><Relationship Id="rId4" Type="http://schemas.openxmlformats.org/officeDocument/2006/relationships/image" Target="../media/image6.emf"/><Relationship Id="rId9" Type="http://schemas.openxmlformats.org/officeDocument/2006/relationships/oleObject" Target="../embeddings/oleObject9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70332" y="948721"/>
            <a:ext cx="38352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/>
              <a:t>Median PFS: 2.6 months (95% CI, 1.7-3.5)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99601" y="920135"/>
            <a:ext cx="37991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/>
              <a:t>Median PFS: 1.4 months (95% CI, 1.2-1.6) </a:t>
            </a:r>
            <a:endParaRPr lang="ko-KR" altLang="en-US" sz="1000" dirty="0"/>
          </a:p>
        </p:txBody>
      </p:sp>
      <p:sp>
        <p:nvSpPr>
          <p:cNvPr id="9" name="TextBox 8"/>
          <p:cNvSpPr txBox="1"/>
          <p:nvPr/>
        </p:nvSpPr>
        <p:spPr>
          <a:xfrm>
            <a:off x="9377371" y="948720"/>
            <a:ext cx="44799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/>
              <a:t>Median PFS: 1.2 months (95% CI, 0-4.7) </a:t>
            </a:r>
            <a:endParaRPr lang="ko-KR" altLang="en-US" sz="1000" dirty="0"/>
          </a:p>
        </p:txBody>
      </p:sp>
      <p:graphicFrame>
        <p:nvGraphicFramePr>
          <p:cNvPr id="2" name="개체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0480380"/>
              </p:ext>
            </p:extLst>
          </p:nvPr>
        </p:nvGraphicFramePr>
        <p:xfrm>
          <a:off x="296863" y="130175"/>
          <a:ext cx="3856037" cy="2713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0" name="Prism 9" r:id="rId3" imgW="3855613" imgH="2712320" progId="Prism9.Document">
                  <p:embed/>
                </p:oleObj>
              </mc:Choice>
              <mc:Fallback>
                <p:oleObj name="Prism 9" r:id="rId3" imgW="3855613" imgH="2712320" progId="Prism9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6863" y="130175"/>
                        <a:ext cx="3856037" cy="2713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개체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5950354"/>
              </p:ext>
            </p:extLst>
          </p:nvPr>
        </p:nvGraphicFramePr>
        <p:xfrm>
          <a:off x="3986213" y="180975"/>
          <a:ext cx="3856037" cy="288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1" name="Prism 9" r:id="rId5" imgW="3855613" imgH="2886274" progId="Prism9.Document">
                  <p:embed/>
                </p:oleObj>
              </mc:Choice>
              <mc:Fallback>
                <p:oleObj name="Prism 9" r:id="rId5" imgW="3855613" imgH="2886274" progId="Prism9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86213" y="180975"/>
                        <a:ext cx="3856037" cy="2886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개체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6103769"/>
              </p:ext>
            </p:extLst>
          </p:nvPr>
        </p:nvGraphicFramePr>
        <p:xfrm>
          <a:off x="8274050" y="130175"/>
          <a:ext cx="3856038" cy="288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2" name="Prism 9" r:id="rId7" imgW="3855613" imgH="2886274" progId="Prism9.Document">
                  <p:embed/>
                </p:oleObj>
              </mc:Choice>
              <mc:Fallback>
                <p:oleObj name="Prism 9" r:id="rId7" imgW="3855613" imgH="2886274" progId="Prism9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274050" y="130175"/>
                        <a:ext cx="3856038" cy="2886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5279" y="35572"/>
            <a:ext cx="478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A.</a:t>
            </a: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554189" y="35572"/>
            <a:ext cx="478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B.</a:t>
            </a:r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534953" y="0"/>
            <a:ext cx="478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C.</a:t>
            </a:r>
            <a:endParaRPr lang="ko-KR" altLang="en-US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6364011"/>
              </p:ext>
            </p:extLst>
          </p:nvPr>
        </p:nvGraphicFramePr>
        <p:xfrm>
          <a:off x="114244" y="2866014"/>
          <a:ext cx="11640039" cy="2782633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1777843">
                  <a:extLst>
                    <a:ext uri="{9D8B030D-6E8A-4147-A177-3AD203B41FA5}">
                      <a16:colId xmlns:a16="http://schemas.microsoft.com/office/drawing/2014/main" val="943262230"/>
                    </a:ext>
                  </a:extLst>
                </a:gridCol>
                <a:gridCol w="2438025">
                  <a:extLst>
                    <a:ext uri="{9D8B030D-6E8A-4147-A177-3AD203B41FA5}">
                      <a16:colId xmlns:a16="http://schemas.microsoft.com/office/drawing/2014/main" val="2378824923"/>
                    </a:ext>
                  </a:extLst>
                </a:gridCol>
                <a:gridCol w="3229146">
                  <a:extLst>
                    <a:ext uri="{9D8B030D-6E8A-4147-A177-3AD203B41FA5}">
                      <a16:colId xmlns:a16="http://schemas.microsoft.com/office/drawing/2014/main" val="1732846040"/>
                    </a:ext>
                  </a:extLst>
                </a:gridCol>
                <a:gridCol w="4195025">
                  <a:extLst>
                    <a:ext uri="{9D8B030D-6E8A-4147-A177-3AD203B41FA5}">
                      <a16:colId xmlns:a16="http://schemas.microsoft.com/office/drawing/2014/main" val="3470326414"/>
                    </a:ext>
                  </a:extLst>
                </a:gridCol>
              </a:tblGrid>
              <a:tr h="17227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Cancer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Prior to TAS-117 (n=13)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TAS-117 (n=13)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Subsequent line of treatment (n=6)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98888612"/>
                  </a:ext>
                </a:extLst>
              </a:tr>
              <a:tr h="12733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Breast cancer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378952721"/>
                  </a:ext>
                </a:extLst>
              </a:tr>
              <a:tr h="12733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Breast cancer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97423984"/>
                  </a:ext>
                </a:extLst>
              </a:tr>
              <a:tr h="12733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Breast cancer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altLang="ko-K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none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81954257"/>
                  </a:ext>
                </a:extLst>
              </a:tr>
              <a:tr h="12733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Breast cancer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altLang="ko-K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60435258"/>
                  </a:ext>
                </a:extLst>
              </a:tr>
              <a:tr h="12733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Ovarian cancer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altLang="ko-K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90208566"/>
                  </a:ext>
                </a:extLst>
              </a:tr>
              <a:tr h="12733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Ovarian cancer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50231254"/>
                  </a:ext>
                </a:extLst>
              </a:tr>
              <a:tr h="25467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Endometrial cancer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none (expired)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77748110"/>
                  </a:ext>
                </a:extLst>
              </a:tr>
              <a:tr h="18981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Colon cancer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altLang="ko-K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none (expired)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39715453"/>
                  </a:ext>
                </a:extLst>
              </a:tr>
              <a:tr h="14928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Colon cancer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altLang="ko-K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none (expired)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8140047"/>
                  </a:ext>
                </a:extLst>
              </a:tr>
              <a:tr h="8489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Rectal cancer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altLang="ko-K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04292876"/>
                  </a:ext>
                </a:extLst>
              </a:tr>
              <a:tr h="25467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Gastric cancer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none (expired)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30063483"/>
                  </a:ext>
                </a:extLst>
              </a:tr>
              <a:tr h="16978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Gallbladder cancer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altLang="ko-K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altLang="ko-K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85954850"/>
                  </a:ext>
                </a:extLst>
              </a:tr>
              <a:tr h="25467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Non-small cell lung cancer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altLang="ko-K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altLang="ko-K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none (expired)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25690599"/>
                  </a:ext>
                </a:extLst>
              </a:tr>
            </a:tbl>
          </a:graphicData>
        </a:graphic>
      </p:graphicFrame>
      <p:sp>
        <p:nvSpPr>
          <p:cNvPr id="14" name="제목 1"/>
          <p:cNvSpPr txBox="1">
            <a:spLocks/>
          </p:cNvSpPr>
          <p:nvPr/>
        </p:nvSpPr>
        <p:spPr>
          <a:xfrm>
            <a:off x="203125" y="6086101"/>
            <a:ext cx="10515600" cy="39505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S1. 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of progression-free survival by A) PFS 1 (prior to TAS 117), B) PFS 2 (TAS 117), and C) PFS 3 (after TAS 117)</a:t>
            </a:r>
          </a:p>
          <a:p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Table depicts the line of treatments received.</a:t>
            </a:r>
            <a:r>
              <a:rPr lang="en-US" altLang="ko-K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ko-K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Abbreviations: PFS, progression-free survival; CI, confidence interval.</a:t>
            </a:r>
            <a:endParaRPr lang="ko-KR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5191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/>
          <p:cNvCxnSpPr/>
          <p:nvPr/>
        </p:nvCxnSpPr>
        <p:spPr>
          <a:xfrm>
            <a:off x="2527300" y="1905000"/>
            <a:ext cx="0" cy="1143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3149600" y="1905000"/>
            <a:ext cx="0" cy="1143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>
            <a:off x="2527300" y="1905000"/>
            <a:ext cx="6223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383038" y="1646104"/>
            <a:ext cx="18383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/>
              <a:t>p= 0.107</a:t>
            </a:r>
            <a:endParaRPr lang="ko-KR" altLang="en-US" sz="900" dirty="0"/>
          </a:p>
        </p:txBody>
      </p:sp>
      <p:graphicFrame>
        <p:nvGraphicFramePr>
          <p:cNvPr id="7" name="개체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8782267"/>
              </p:ext>
            </p:extLst>
          </p:nvPr>
        </p:nvGraphicFramePr>
        <p:xfrm>
          <a:off x="1812330" y="1761520"/>
          <a:ext cx="4818063" cy="294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0" name="Prism 8" r:id="rId3" imgW="4817535" imgH="2939577" progId="Prism8.Document">
                  <p:embed/>
                </p:oleObj>
              </mc:Choice>
              <mc:Fallback>
                <p:oleObj name="Prism 8" r:id="rId3" imgW="4817535" imgH="2939577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12330" y="1761520"/>
                        <a:ext cx="4818063" cy="2940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제목 1"/>
          <p:cNvSpPr txBox="1">
            <a:spLocks/>
          </p:cNvSpPr>
          <p:nvPr/>
        </p:nvSpPr>
        <p:spPr>
          <a:xfrm>
            <a:off x="862239" y="5233612"/>
            <a:ext cx="10096565" cy="86624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S2. 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of responses per metastatic organs by one-way analysis of variance (ANOVA)</a:t>
            </a:r>
          </a:p>
          <a:p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was no significant difference in</a:t>
            </a:r>
            <a:r>
              <a:rPr lang="ko-KR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progression in all organs (p = 0.076) and in the lymph nodes and liver (p = 0.107). Other metastatic organs included: 1) soft tissue around the peri-aortic area, 2) inguinal mass, 3) pelvic cavity mass, 4) seeding nodule in the anterior renal fascia, and 5) spleen.</a:t>
            </a:r>
          </a:p>
          <a:p>
            <a:endParaRPr lang="en-US" altLang="ko-K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Abbreviations: LN, lymph nodes. </a:t>
            </a:r>
            <a:endParaRPr lang="ko-KR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ko-KR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797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graphicFrame>
        <p:nvGraphicFramePr>
          <p:cNvPr id="6" name="개체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0010072"/>
              </p:ext>
            </p:extLst>
          </p:nvPr>
        </p:nvGraphicFramePr>
        <p:xfrm>
          <a:off x="1329710" y="1756002"/>
          <a:ext cx="9710737" cy="3367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0" name="Prism 9" r:id="rId3" imgW="7631996" imgH="2646772" progId="Prism9.Document">
                  <p:embed/>
                </p:oleObj>
              </mc:Choice>
              <mc:Fallback>
                <p:oleObj name="Prism 9" r:id="rId3" imgW="7631996" imgH="2646772" progId="Prism9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29710" y="1756002"/>
                        <a:ext cx="9710737" cy="3367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제목 1"/>
          <p:cNvSpPr txBox="1">
            <a:spLocks/>
          </p:cNvSpPr>
          <p:nvPr/>
        </p:nvSpPr>
        <p:spPr>
          <a:xfrm>
            <a:off x="838200" y="5317056"/>
            <a:ext cx="10817468" cy="122225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S3. 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Co-existing mutations identified in patients treated with TAS-117</a:t>
            </a:r>
          </a:p>
          <a:p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total of 22 mutations were identified in 13 patients. TP53 mutations (n = 7) were the most common.</a:t>
            </a:r>
          </a:p>
          <a:p>
            <a:endParaRPr lang="en-US" altLang="ko-K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Abbreviations: 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TP-53, tumor protein 53; APC, adenomatous polyposis coli; KRAS, Kirsten rat sarcoma viral oncogene homolog; ERBB2, Erb-B2 receptor tyrosine kinase 2; CDH1, Cadherin 1; BRAF, B-</a:t>
            </a:r>
            <a:r>
              <a:rPr lang="en-US" altLang="ko-K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Raf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proto-oncogene; FGFR, fibroblast growth factor receptors; TERT, telomerase reverse transcriptase; ARID-1A, AT-rich interactive domain-containing protein 1A; NRAS, </a:t>
            </a:r>
            <a:r>
              <a:rPr lang="en-US" altLang="ko-K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neuroblastoma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viral oncogene homolog.</a:t>
            </a:r>
            <a:endParaRPr lang="ko-KR" altLang="ko-K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o-KR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5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개체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8869581"/>
              </p:ext>
            </p:extLst>
          </p:nvPr>
        </p:nvGraphicFramePr>
        <p:xfrm>
          <a:off x="153922" y="299105"/>
          <a:ext cx="5561013" cy="269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57" name="Prism 8" r:id="rId3" imgW="5561576" imgH="2698634" progId="Prism8.Document">
                  <p:embed/>
                </p:oleObj>
              </mc:Choice>
              <mc:Fallback>
                <p:oleObj name="Prism 8" r:id="rId3" imgW="5561576" imgH="2698634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3922" y="299105"/>
                        <a:ext cx="5561013" cy="269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개체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8426954"/>
              </p:ext>
            </p:extLst>
          </p:nvPr>
        </p:nvGraphicFramePr>
        <p:xfrm>
          <a:off x="153922" y="2984900"/>
          <a:ext cx="5973763" cy="269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58" name="Prism 8" r:id="rId5" imgW="5973211" imgH="2698634" progId="Prism8.Document">
                  <p:embed/>
                </p:oleObj>
              </mc:Choice>
              <mc:Fallback>
                <p:oleObj name="Prism 8" r:id="rId5" imgW="5973211" imgH="2698634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3922" y="2984900"/>
                        <a:ext cx="5973763" cy="269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개체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7703062"/>
              </p:ext>
            </p:extLst>
          </p:nvPr>
        </p:nvGraphicFramePr>
        <p:xfrm>
          <a:off x="5714935" y="460062"/>
          <a:ext cx="5095875" cy="269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59" name="Prism 8" r:id="rId7" imgW="5095200" imgH="2698634" progId="Prism8.Document">
                  <p:embed/>
                </p:oleObj>
              </mc:Choice>
              <mc:Fallback>
                <p:oleObj name="Prism 8" r:id="rId7" imgW="5095200" imgH="2698634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714935" y="460062"/>
                        <a:ext cx="5095875" cy="269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42596" y="317241"/>
            <a:ext cx="39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A.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42596" y="3015991"/>
            <a:ext cx="39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B.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127685" y="313349"/>
            <a:ext cx="39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C.</a:t>
            </a: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179037" y="2988670"/>
            <a:ext cx="39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D.</a:t>
            </a:r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499903" y="1879870"/>
            <a:ext cx="1838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p= 0.526</a:t>
            </a:r>
            <a:endParaRPr lang="ko-KR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23076" y="4429561"/>
            <a:ext cx="1838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p= 0.512</a:t>
            </a:r>
            <a:endParaRPr lang="ko-KR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148923" y="1801796"/>
            <a:ext cx="1838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p=0.978 </a:t>
            </a:r>
            <a:endParaRPr lang="ko-KR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" name="개체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5311186"/>
              </p:ext>
            </p:extLst>
          </p:nvPr>
        </p:nvGraphicFramePr>
        <p:xfrm>
          <a:off x="6374980" y="3017521"/>
          <a:ext cx="5368925" cy="3179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60" name="Prism 9" r:id="rId9" imgW="5368183" imgH="3179080" progId="Prism9.Document">
                  <p:embed/>
                </p:oleObj>
              </mc:Choice>
              <mc:Fallback>
                <p:oleObj name="Prism 9" r:id="rId9" imgW="5368183" imgH="3179080" progId="Prism9.Document">
                  <p:embed/>
                  <p:pic>
                    <p:nvPicPr>
                      <p:cNvPr id="8" name="개체 7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374980" y="3017521"/>
                        <a:ext cx="5368925" cy="3179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8820409" y="4452678"/>
            <a:ext cx="1838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p= 0.68</a:t>
            </a:r>
            <a:endParaRPr lang="ko-KR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제목 1"/>
          <p:cNvSpPr txBox="1">
            <a:spLocks/>
          </p:cNvSpPr>
          <p:nvPr/>
        </p:nvSpPr>
        <p:spPr>
          <a:xfrm>
            <a:off x="242596" y="5915461"/>
            <a:ext cx="11588620" cy="122225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S4. 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Co-existing mutations categorized according to A) primary or metastatic biopsy site, B) biopsy time period (at initial cancer diagnosis or prior to TAS-117 treatment), C) response evaluation by RECIST criteria (PR, SD, PD), and D) tumor types</a:t>
            </a:r>
          </a:p>
          <a:p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no correlations between co-existing mutations.</a:t>
            </a:r>
          </a:p>
          <a:p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Abbreviations: RTK, receptor tyrosine kinase; RAS-RAF-MAPK, Ras-Raf-Mitogen-activated protein kinase; PR, partial response; SD, stable disease; PD, progressive disease; RECIST, r</a:t>
            </a:r>
            <a:r>
              <a:rPr lang="ko-KR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esponse evaluation criteria in solid tumors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NSCLC, non-small cell lung cancer</a:t>
            </a:r>
            <a:r>
              <a:rPr lang="ko-KR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ko-KR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2579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개체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6644279"/>
              </p:ext>
            </p:extLst>
          </p:nvPr>
        </p:nvGraphicFramePr>
        <p:xfrm>
          <a:off x="1165225" y="1265238"/>
          <a:ext cx="6459538" cy="431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69" name="Prism 9" r:id="rId3" imgW="4043244" imgH="2698634" progId="Prism9.Document">
                  <p:embed/>
                </p:oleObj>
              </mc:Choice>
              <mc:Fallback>
                <p:oleObj name="Prism 9" r:id="rId3" imgW="4043244" imgH="2698634" progId="Prism9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65225" y="1265238"/>
                        <a:ext cx="6459538" cy="4311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제목 1"/>
          <p:cNvSpPr txBox="1">
            <a:spLocks/>
          </p:cNvSpPr>
          <p:nvPr/>
        </p:nvSpPr>
        <p:spPr>
          <a:xfrm>
            <a:off x="1268865" y="5848366"/>
            <a:ext cx="10651067" cy="29843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ko-K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S5. 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Relative dose intensity of TAS-117</a:t>
            </a:r>
          </a:p>
          <a:p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ko-KR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3385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5349</TotalTime>
  <Words>530</Words>
  <Application>Microsoft Office PowerPoint</Application>
  <PresentationFormat>와이드스크린</PresentationFormat>
  <Paragraphs>89</Paragraphs>
  <Slides>5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2</vt:i4>
      </vt:variant>
      <vt:variant>
        <vt:lpstr>슬라이드 제목</vt:lpstr>
      </vt:variant>
      <vt:variant>
        <vt:i4>5</vt:i4>
      </vt:variant>
    </vt:vector>
  </HeadingPairs>
  <TitlesOfParts>
    <vt:vector size="11" baseType="lpstr">
      <vt:lpstr>맑은 고딕</vt:lpstr>
      <vt:lpstr>Arial</vt:lpstr>
      <vt:lpstr>Times New Roman</vt:lpstr>
      <vt:lpstr>Office 테마</vt:lpstr>
      <vt:lpstr>GraphPad Prism 9 Project</vt:lpstr>
      <vt:lpstr>Prism 8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 117</dc:title>
  <dc:creator>이기쁨(강남)종양내과)</dc:creator>
  <cp:lastModifiedBy>이기쁨(강남)종양내과)</cp:lastModifiedBy>
  <cp:revision>526</cp:revision>
  <dcterms:created xsi:type="dcterms:W3CDTF">2020-01-18T09:53:02Z</dcterms:created>
  <dcterms:modified xsi:type="dcterms:W3CDTF">2020-11-13T05:58:34Z</dcterms:modified>
</cp:coreProperties>
</file>