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1DF-A237-4AD3-A337-8E2A88DE2DD6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BB80-5CA8-44B8-8692-B93D50BA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474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1DF-A237-4AD3-A337-8E2A88DE2DD6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BB80-5CA8-44B8-8692-B93D50BA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753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1DF-A237-4AD3-A337-8E2A88DE2DD6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BB80-5CA8-44B8-8692-B93D50BA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704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1DF-A237-4AD3-A337-8E2A88DE2DD6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BB80-5CA8-44B8-8692-B93D50BA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476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1DF-A237-4AD3-A337-8E2A88DE2DD6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BB80-5CA8-44B8-8692-B93D50BA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3447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1DF-A237-4AD3-A337-8E2A88DE2DD6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BB80-5CA8-44B8-8692-B93D50BA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200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1DF-A237-4AD3-A337-8E2A88DE2DD6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BB80-5CA8-44B8-8692-B93D50BA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133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1DF-A237-4AD3-A337-8E2A88DE2DD6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BB80-5CA8-44B8-8692-B93D50BA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5878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1DF-A237-4AD3-A337-8E2A88DE2DD6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BB80-5CA8-44B8-8692-B93D50BA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6981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1DF-A237-4AD3-A337-8E2A88DE2DD6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BB80-5CA8-44B8-8692-B93D50BA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286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D1DF-A237-4AD3-A337-8E2A88DE2DD6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DBB80-5CA8-44B8-8692-B93D50BA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8882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8D1DF-A237-4AD3-A337-8E2A88DE2DD6}" type="datetimeFigureOut">
              <a:rPr lang="ko-KR" altLang="en-US" smtClean="0"/>
              <a:t>2021-12-17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DBB80-5CA8-44B8-8692-B93D50BA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930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771646" y="142875"/>
            <a:ext cx="8677278" cy="6507926"/>
            <a:chOff x="1771646" y="142875"/>
            <a:chExt cx="8677278" cy="6507926"/>
          </a:xfrm>
        </p:grpSpPr>
        <p:grpSp>
          <p:nvGrpSpPr>
            <p:cNvPr id="25" name="그룹 24"/>
            <p:cNvGrpSpPr/>
            <p:nvPr/>
          </p:nvGrpSpPr>
          <p:grpSpPr>
            <a:xfrm>
              <a:off x="1771646" y="142875"/>
              <a:ext cx="8677278" cy="5402761"/>
              <a:chOff x="1400171" y="276225"/>
              <a:chExt cx="8677278" cy="5402761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1400174" y="276225"/>
                <a:ext cx="8677275" cy="5232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1.</a:t>
                </a: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Discussion for controversial issues and key questions about infection control during the management of COVID-19 patients in hospitals via four infectious diseases specialists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400172" y="3126715"/>
                <a:ext cx="8677275" cy="5232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4.</a:t>
                </a: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Questionnaire consisted of closed questions was developed through discussion of ten investigators based on the review of guidelines and information about real-world practices</a:t>
                </a:r>
                <a:endPara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400173" y="1227267"/>
                <a:ext cx="8677275" cy="5232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2.</a:t>
                </a: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Investigation of </a:t>
                </a:r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infection prevention and control guidelines on hospital settings published from January 1 to September 30, 2020, from the official websites of WHO, CDC, ECDC, and </a:t>
                </a: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KDCA</a:t>
                </a:r>
                <a:endPara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400172" y="2176991"/>
                <a:ext cx="8677275" cy="5232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3.</a:t>
                </a: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Open survey about real-world practices for controversial topics from six ID specialists who were working at the different hospitals from August 11 to 25, 2020</a:t>
                </a:r>
              </a:p>
            </p:txBody>
          </p:sp>
          <p:cxnSp>
            <p:nvCxnSpPr>
              <p:cNvPr id="10" name="직선 화살표 연결선 9"/>
              <p:cNvCxnSpPr>
                <a:stCxn id="4" idx="2"/>
                <a:endCxn id="6" idx="0"/>
              </p:cNvCxnSpPr>
              <p:nvPr/>
            </p:nvCxnSpPr>
            <p:spPr>
              <a:xfrm flipH="1">
                <a:off x="5738811" y="799445"/>
                <a:ext cx="1" cy="42782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직선 화살표 연결선 11"/>
              <p:cNvCxnSpPr>
                <a:stCxn id="6" idx="2"/>
                <a:endCxn id="8" idx="0"/>
              </p:cNvCxnSpPr>
              <p:nvPr/>
            </p:nvCxnSpPr>
            <p:spPr>
              <a:xfrm flipH="1">
                <a:off x="5738810" y="1750487"/>
                <a:ext cx="1" cy="42650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>
                <a:stCxn id="8" idx="2"/>
                <a:endCxn id="5" idx="0"/>
              </p:cNvCxnSpPr>
              <p:nvPr/>
            </p:nvCxnSpPr>
            <p:spPr>
              <a:xfrm>
                <a:off x="5738810" y="2700211"/>
                <a:ext cx="0" cy="42650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1400171" y="4078548"/>
                <a:ext cx="8677275" cy="160043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5.</a:t>
                </a: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 </a:t>
                </a:r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survey was performed using </a:t>
                </a:r>
                <a:r>
                  <a:rPr lang="en-US" altLang="ko-KR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SurveyMonkey</a:t>
                </a:r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platform </a:t>
                </a: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targeting </a:t>
                </a:r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physicians or </a:t>
                </a: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nurses </a:t>
                </a:r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 the infection control </a:t>
                </a: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team of 46 hospitals in South Korea between January 31 to February 20, 2021</a:t>
                </a:r>
              </a:p>
              <a:p>
                <a:pPr algn="ctr"/>
                <a:endPara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3"/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• </a:t>
                </a: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 </a:t>
                </a:r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hospitals designated as state-designated isolation beds </a:t>
                </a:r>
                <a:b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• </a:t>
                </a:r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 hospitals with 500 beds or more that do not operate state-designated  isolation </a:t>
                </a: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beds</a:t>
                </a:r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• </a:t>
                </a:r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hospitals with less than 500 beds</a:t>
                </a:r>
                <a:b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altLang="ko-KR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• </a:t>
                </a:r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hospitals where no ID specialists work</a:t>
                </a:r>
              </a:p>
            </p:txBody>
          </p:sp>
          <p:cxnSp>
            <p:nvCxnSpPr>
              <p:cNvPr id="22" name="직선 화살표 연결선 21"/>
              <p:cNvCxnSpPr>
                <a:stCxn id="5" idx="2"/>
                <a:endCxn id="21" idx="0"/>
              </p:cNvCxnSpPr>
              <p:nvPr/>
            </p:nvCxnSpPr>
            <p:spPr>
              <a:xfrm flipH="1">
                <a:off x="5738809" y="3649935"/>
                <a:ext cx="1" cy="42861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/>
            <p:cNvSpPr txBox="1"/>
            <p:nvPr/>
          </p:nvSpPr>
          <p:spPr>
            <a:xfrm>
              <a:off x="1771648" y="5619750"/>
              <a:ext cx="8677274" cy="1031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Bef>
                  <a:spcPts val="600"/>
                </a:spcBef>
              </a:pPr>
              <a:r>
                <a:rPr lang="en-US" altLang="ko-KR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Supplementary Fig</a:t>
              </a:r>
              <a:r>
                <a:rPr lang="en-US" altLang="ko-KR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1.</a:t>
              </a:r>
              <a:r>
                <a:rPr lang="en-US" altLang="ko-KR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Flowchart of the study procedure</a:t>
              </a:r>
            </a:p>
            <a:p>
              <a:pPr algn="just">
                <a:spcBef>
                  <a:spcPts val="600"/>
                </a:spcBef>
              </a:pPr>
              <a:r>
                <a:rPr lang="en-US" altLang="ko-KR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COVID-19, coronavirus disease 2019; WHO</a:t>
              </a:r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World Health Organization; CDC, Centers for Disease Control and Prevention; ECDC, European Centre for Disease Prevention and Control; </a:t>
              </a:r>
              <a:r>
                <a:rPr lang="en-US" altLang="ko-KR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KDCA, </a:t>
              </a:r>
              <a:r>
                <a: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Korea </a:t>
              </a:r>
              <a:r>
                <a:rPr lang="en-US" altLang="ko-KR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Disease Control and Prevention Agency; ID, infectious diseases</a:t>
              </a:r>
              <a:endPara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3952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32952</TotalTime>
  <Words>212</Words>
  <Application>Microsoft Office PowerPoint</Application>
  <PresentationFormat>와이드스크린</PresentationFormat>
  <Paragraphs>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U20S02E20R</dc:creator>
  <cp:lastModifiedBy>U20S02E20R</cp:lastModifiedBy>
  <cp:revision>28</cp:revision>
  <dcterms:created xsi:type="dcterms:W3CDTF">2021-07-22T06:11:14Z</dcterms:created>
  <dcterms:modified xsi:type="dcterms:W3CDTF">2021-12-17T06:25:02Z</dcterms:modified>
</cp:coreProperties>
</file>