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643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E6A702-2C2F-49E5-9CAD-121A56D8AF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A7417C-36CA-413F-BAE3-4FE061E638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D374E4-7B82-4F1B-8DFF-772100D752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17277-0CE9-4F98-BB57-D43D2550E113}" type="datetimeFigureOut">
              <a:rPr lang="en-IN" smtClean="0"/>
              <a:t>11-12-2021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CDCBE9-5FC5-4533-B236-6077D57994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BA7049-F82F-4AB1-BDC9-6E9A4AE9F5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56579-41E5-4F5B-B95B-AFC11904739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481123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2990B7-F529-4F30-97BD-C3AC3DCD77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B73856-6AED-4C76-A971-FA9242C381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9B4B18-FB9E-4354-9753-387EDF4F8D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17277-0CE9-4F98-BB57-D43D2550E113}" type="datetimeFigureOut">
              <a:rPr lang="en-IN" smtClean="0"/>
              <a:t>11-12-2021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FF5BE1-6FA1-495B-8B2B-E129DF4348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2308FC-A06E-4453-8091-F613679D52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56579-41E5-4F5B-B95B-AFC11904739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526668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6C3A9-E3D7-4D27-A237-382DC3D025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E25570-F02D-4537-B011-641CB20FD1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2A27FB-B3C9-41AC-BE13-922031F34F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17277-0CE9-4F98-BB57-D43D2550E113}" type="datetimeFigureOut">
              <a:rPr lang="en-IN" smtClean="0"/>
              <a:t>11-12-2021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C05AB4-D6D7-4F48-A0A5-78E2DB4BC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041BEC-0548-4BD2-BBDF-ABA90B1EFF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56579-41E5-4F5B-B95B-AFC11904739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623408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B9C98B-3918-4856-9275-E2CF1E8CF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2F48F6-0336-4AAC-9205-9A7EF99F54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AE65FA-560D-457B-B636-502F7AB880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3B9735-F7DC-4474-AF73-F8F9983558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17277-0CE9-4F98-BB57-D43D2550E113}" type="datetimeFigureOut">
              <a:rPr lang="en-IN" smtClean="0"/>
              <a:t>11-12-2021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6AD44D-35C8-4ECD-BA07-235555DC9C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4FE9CE-9818-4513-9160-5BF47F25F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56579-41E5-4F5B-B95B-AFC11904739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106427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56F9C7-9911-4EE3-A62A-58FC3854E9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8FD047-B8B5-4A39-91F3-CC08820F2F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F80D4D-E102-424B-9E2E-7302F31E17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D420171-15BC-49DF-A8B6-480745E1E60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AF0C03F-CF2B-4F91-A24A-8E18D6C41E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09AF324-8BCA-4CB0-85B2-1EC1D6E5F1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17277-0CE9-4F98-BB57-D43D2550E113}" type="datetimeFigureOut">
              <a:rPr lang="en-IN" smtClean="0"/>
              <a:t>11-12-2021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7083020-E85F-400B-96CD-72781A2E2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C240B16-06CE-4CDA-B907-CF30A98689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56579-41E5-4F5B-B95B-AFC11904739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563185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0DB845-A5AA-4C92-AF54-A8509B3979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890EB45-7CCE-433A-8029-1320245C02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17277-0CE9-4F98-BB57-D43D2550E113}" type="datetimeFigureOut">
              <a:rPr lang="en-IN" smtClean="0"/>
              <a:t>11-12-2021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0DDF038-9A43-4C4D-91B0-D640A308BE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279708-81F7-41D4-B1D6-85C6430B1F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56579-41E5-4F5B-B95B-AFC11904739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374794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FA2704F-CD67-4C9A-AF43-DE4C64937C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17277-0CE9-4F98-BB57-D43D2550E113}" type="datetimeFigureOut">
              <a:rPr lang="en-IN" smtClean="0"/>
              <a:t>11-12-2021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E3999A-62A1-40BD-A687-154AD1C662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1A7C5D-F838-4BA7-AC98-DA4CA0154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56579-41E5-4F5B-B95B-AFC11904739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77160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9B57B3-A17D-4C97-A2A4-4CFED3A56B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D53BB1-FD9B-4123-970A-09A41001D8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C699A9-1232-48EB-AE55-FC1217C2AE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1AC57D-0BA4-4EE7-859F-CEC0FA0799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17277-0CE9-4F98-BB57-D43D2550E113}" type="datetimeFigureOut">
              <a:rPr lang="en-IN" smtClean="0"/>
              <a:t>11-12-2021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AD604C-7AE9-47B5-9412-C8EFF2455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04CBEA-CABD-4390-8E82-88B20938CA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56579-41E5-4F5B-B95B-AFC11904739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506453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A19FCC-DB30-4CEA-99B1-BFE9F1080A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E93FE2B-FFAB-4968-8199-B76D66600D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16BD75-E686-4BCB-ABF6-0EDC24357B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B3BF80-3726-40C3-BC71-C162E33F8C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17277-0CE9-4F98-BB57-D43D2550E113}" type="datetimeFigureOut">
              <a:rPr lang="en-IN" smtClean="0"/>
              <a:t>11-12-2021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C00B47-4D5F-43C2-8C15-6CEC9E94F1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B53E9F-5C62-45BA-804A-9EF80896B2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56579-41E5-4F5B-B95B-AFC11904739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96563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A5B177-13D2-46BE-84CF-277B28BB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DFD880-3020-4ECD-B8A6-16A5BF4944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BD0B04-F08C-43D3-B987-6A711DE1CE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17277-0CE9-4F98-BB57-D43D2550E113}" type="datetimeFigureOut">
              <a:rPr lang="en-IN" smtClean="0"/>
              <a:t>11-12-2021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0719ED-60FC-402C-BF25-69AC623C2F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99C998-97DF-4F57-A003-3AA1C4D47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56579-41E5-4F5B-B95B-AFC11904739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741962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DE948E8-CCFD-4819-B20E-7CAC00C326C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8DBF6DB-5521-412A-B350-4B787960FA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0C9D93-CC87-441E-A4C0-9F9D7F239E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17277-0CE9-4F98-BB57-D43D2550E113}" type="datetimeFigureOut">
              <a:rPr lang="en-IN" smtClean="0"/>
              <a:t>11-12-2021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76211C-2E4D-4F6D-BFB0-2D0FE3699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584512-B574-425A-A9B1-8730C09577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56579-41E5-4F5B-B95B-AFC11904739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832535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9E4D0ED-F75C-43B8-B635-A829EFD2C1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4DCEB1-C446-48A0-85A8-80C08A657B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0AF995-87D0-406D-AF2E-F802F08517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B17277-0CE9-4F98-BB57-D43D2550E113}" type="datetimeFigureOut">
              <a:rPr lang="en-IN" smtClean="0"/>
              <a:t>11-12-2021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0E72D9-44EC-4857-BCC6-762E9616B3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121285-9339-41D1-BBA5-44AC8FBEA6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956579-41E5-4F5B-B95B-AFC11904739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327854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5" Type="http://schemas.openxmlformats.org/officeDocument/2006/relationships/image" Target="../media/image27.pn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" name="Group 85">
            <a:extLst>
              <a:ext uri="{FF2B5EF4-FFF2-40B4-BE49-F238E27FC236}">
                <a16:creationId xmlns:a16="http://schemas.microsoft.com/office/drawing/2014/main" id="{67A32EE4-6A91-47F6-8001-5B894DA9482B}"/>
              </a:ext>
            </a:extLst>
          </p:cNvPr>
          <p:cNvGrpSpPr/>
          <p:nvPr/>
        </p:nvGrpSpPr>
        <p:grpSpPr>
          <a:xfrm>
            <a:off x="513184" y="836465"/>
            <a:ext cx="11523306" cy="5704374"/>
            <a:chOff x="1340599" y="300225"/>
            <a:chExt cx="10659295" cy="3964553"/>
          </a:xfrm>
        </p:grpSpPr>
        <p:pic>
          <p:nvPicPr>
            <p:cNvPr id="57" name="Picture 56" descr="Chart, radar chart&#10;&#10;Description automatically generated">
              <a:extLst>
                <a:ext uri="{FF2B5EF4-FFF2-40B4-BE49-F238E27FC236}">
                  <a16:creationId xmlns:a16="http://schemas.microsoft.com/office/drawing/2014/main" id="{D274121F-8F53-4EED-A6CE-6D27D9BBAA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48726" y="1597453"/>
              <a:ext cx="1378020" cy="1187245"/>
            </a:xfrm>
            <a:prstGeom prst="rect">
              <a:avLst/>
            </a:prstGeom>
          </p:spPr>
        </p:pic>
        <p:pic>
          <p:nvPicPr>
            <p:cNvPr id="74" name="Picture 73" descr="Chart, radar chart&#10;&#10;Description automatically generated">
              <a:extLst>
                <a:ext uri="{FF2B5EF4-FFF2-40B4-BE49-F238E27FC236}">
                  <a16:creationId xmlns:a16="http://schemas.microsoft.com/office/drawing/2014/main" id="{205FA5B5-EA60-4B5E-BC15-BEC9CD457BA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17965" y="2989821"/>
              <a:ext cx="1218649" cy="1146851"/>
            </a:xfrm>
            <a:prstGeom prst="rect">
              <a:avLst/>
            </a:prstGeom>
          </p:spPr>
        </p:pic>
        <p:pic>
          <p:nvPicPr>
            <p:cNvPr id="64" name="Picture 63" descr="Chart, radar chart&#10;&#10;Description automatically generated">
              <a:extLst>
                <a:ext uri="{FF2B5EF4-FFF2-40B4-BE49-F238E27FC236}">
                  <a16:creationId xmlns:a16="http://schemas.microsoft.com/office/drawing/2014/main" id="{A6DCC455-5FB5-4625-9144-3EA2C121EAF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2509" y="2861517"/>
              <a:ext cx="1117274" cy="1236671"/>
            </a:xfrm>
            <a:prstGeom prst="rect">
              <a:avLst/>
            </a:prstGeom>
          </p:spPr>
        </p:pic>
        <p:pic>
          <p:nvPicPr>
            <p:cNvPr id="5" name="Picture 4" descr="Chart, radar chart&#10;&#10;Description automatically generated">
              <a:extLst>
                <a:ext uri="{FF2B5EF4-FFF2-40B4-BE49-F238E27FC236}">
                  <a16:creationId xmlns:a16="http://schemas.microsoft.com/office/drawing/2014/main" id="{803E0199-F5B9-4114-A46E-CE80EF40E9B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4115" y="395216"/>
              <a:ext cx="1102116" cy="1102116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A2E7136-9D46-4E7A-8A20-AB0CBB9D37D1}"/>
                </a:ext>
              </a:extLst>
            </p:cNvPr>
            <p:cNvSpPr txBox="1"/>
            <p:nvPr/>
          </p:nvSpPr>
          <p:spPr>
            <a:xfrm>
              <a:off x="2515392" y="1403419"/>
              <a:ext cx="150551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200" b="1" dirty="0" err="1"/>
                <a:t>Neocaesalpin</a:t>
              </a:r>
              <a:r>
                <a:rPr lang="en-IN" sz="1200" b="1" dirty="0"/>
                <a:t> B (A2)</a:t>
              </a:r>
            </a:p>
          </p:txBody>
        </p:sp>
        <p:pic>
          <p:nvPicPr>
            <p:cNvPr id="10" name="Picture 9" descr="Chart, radar chart&#10;&#10;Description automatically generated">
              <a:extLst>
                <a:ext uri="{FF2B5EF4-FFF2-40B4-BE49-F238E27FC236}">
                  <a16:creationId xmlns:a16="http://schemas.microsoft.com/office/drawing/2014/main" id="{362CDB08-DF86-4239-A937-1DB5E0F708A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02249" y="420716"/>
              <a:ext cx="1081513" cy="1081513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623BF69-2A72-49C0-8562-BB7115DAEBD6}"/>
                </a:ext>
              </a:extLst>
            </p:cNvPr>
            <p:cNvSpPr txBox="1"/>
            <p:nvPr/>
          </p:nvSpPr>
          <p:spPr>
            <a:xfrm>
              <a:off x="1512561" y="1403212"/>
              <a:ext cx="94666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b="1" dirty="0" err="1"/>
                <a:t>Betulin</a:t>
              </a:r>
              <a:r>
                <a:rPr lang="en-IN" sz="1200" b="1" dirty="0"/>
                <a:t> (A1)</a:t>
              </a:r>
            </a:p>
          </p:txBody>
        </p:sp>
        <p:pic>
          <p:nvPicPr>
            <p:cNvPr id="13" name="Picture 12" descr="Chart, radar chart&#10;&#10;Description automatically generated">
              <a:extLst>
                <a:ext uri="{FF2B5EF4-FFF2-40B4-BE49-F238E27FC236}">
                  <a16:creationId xmlns:a16="http://schemas.microsoft.com/office/drawing/2014/main" id="{006618BD-0F7E-485A-95D5-1A2C5822068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07553" y="346261"/>
              <a:ext cx="1230669" cy="1230669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980C3DF-2362-4B57-9927-48AF7DC2764B}"/>
                </a:ext>
              </a:extLst>
            </p:cNvPr>
            <p:cNvSpPr txBox="1"/>
            <p:nvPr/>
          </p:nvSpPr>
          <p:spPr>
            <a:xfrm>
              <a:off x="3964750" y="1418792"/>
              <a:ext cx="119455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b="1" dirty="0" err="1"/>
                <a:t>Burnamine</a:t>
              </a:r>
              <a:r>
                <a:rPr lang="en-IN" sz="1200" b="1" dirty="0"/>
                <a:t> (A3)</a:t>
              </a:r>
            </a:p>
          </p:txBody>
        </p:sp>
        <p:pic>
          <p:nvPicPr>
            <p:cNvPr id="16" name="Picture 15" descr="Chart, radar chart&#10;&#10;Description automatically generated">
              <a:extLst>
                <a:ext uri="{FF2B5EF4-FFF2-40B4-BE49-F238E27FC236}">
                  <a16:creationId xmlns:a16="http://schemas.microsoft.com/office/drawing/2014/main" id="{3E7E682A-3389-4E35-AD18-CFBDF5F87E2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64234" y="300225"/>
              <a:ext cx="1258183" cy="1258183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84BFA21-CF8D-41F2-8855-2CCBD7100C7F}"/>
                </a:ext>
              </a:extLst>
            </p:cNvPr>
            <p:cNvSpPr txBox="1"/>
            <p:nvPr/>
          </p:nvSpPr>
          <p:spPr>
            <a:xfrm>
              <a:off x="6523196" y="1397964"/>
              <a:ext cx="1131024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1200" b="1" dirty="0" err="1"/>
                <a:t>Picrinine</a:t>
              </a:r>
              <a:r>
                <a:rPr lang="en-IN" sz="1200" b="1" dirty="0"/>
                <a:t> (A5)</a:t>
              </a:r>
            </a:p>
          </p:txBody>
        </p:sp>
        <p:pic>
          <p:nvPicPr>
            <p:cNvPr id="20" name="Picture 19" descr="Chart, radar chart&#10;&#10;Description automatically generated">
              <a:extLst>
                <a:ext uri="{FF2B5EF4-FFF2-40B4-BE49-F238E27FC236}">
                  <a16:creationId xmlns:a16="http://schemas.microsoft.com/office/drawing/2014/main" id="{71BACF39-B154-40C0-AB3E-490106103F3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72199" y="343350"/>
              <a:ext cx="1190562" cy="1190563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1AFA757-E134-40C4-84B4-CE0A929E7FE6}"/>
                </a:ext>
              </a:extLst>
            </p:cNvPr>
            <p:cNvSpPr txBox="1"/>
            <p:nvPr/>
          </p:nvSpPr>
          <p:spPr>
            <a:xfrm>
              <a:off x="7721982" y="1393659"/>
              <a:ext cx="1283932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1200" b="1" dirty="0" err="1"/>
                <a:t>Vallesamine</a:t>
              </a:r>
              <a:r>
                <a:rPr lang="en-IN" sz="1200" b="1" dirty="0"/>
                <a:t> (A6)</a:t>
              </a:r>
            </a:p>
          </p:txBody>
        </p:sp>
        <p:pic>
          <p:nvPicPr>
            <p:cNvPr id="23" name="Picture 22" descr="Chart, radar chart&#10;&#10;Description automatically generated">
              <a:extLst>
                <a:ext uri="{FF2B5EF4-FFF2-40B4-BE49-F238E27FC236}">
                  <a16:creationId xmlns:a16="http://schemas.microsoft.com/office/drawing/2014/main" id="{26A824D0-2C77-4A2F-99E0-2B9B54602D2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61501" y="305828"/>
              <a:ext cx="1271103" cy="1271103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AA149DEA-E75B-4BFD-9187-195B7F81C975}"/>
                </a:ext>
              </a:extLst>
            </p:cNvPr>
            <p:cNvSpPr txBox="1"/>
            <p:nvPr/>
          </p:nvSpPr>
          <p:spPr>
            <a:xfrm>
              <a:off x="5075526" y="1409568"/>
              <a:ext cx="1457181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1200" b="1" dirty="0"/>
                <a:t>Formononetin (A4)</a:t>
              </a:r>
            </a:p>
          </p:txBody>
        </p:sp>
        <p:pic>
          <p:nvPicPr>
            <p:cNvPr id="26" name="Picture 25" descr="Chart, radar chart&#10;&#10;Description automatically generated">
              <a:extLst>
                <a:ext uri="{FF2B5EF4-FFF2-40B4-BE49-F238E27FC236}">
                  <a16:creationId xmlns:a16="http://schemas.microsoft.com/office/drawing/2014/main" id="{1501B7EF-8BC1-4941-A280-3BD4FE38F6A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58633" y="320096"/>
              <a:ext cx="1190563" cy="1218440"/>
            </a:xfrm>
            <a:prstGeom prst="rect">
              <a:avLst/>
            </a:prstGeom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4FF245E2-A7D7-4C4B-B972-D24912233DA9}"/>
                </a:ext>
              </a:extLst>
            </p:cNvPr>
            <p:cNvSpPr txBox="1"/>
            <p:nvPr/>
          </p:nvSpPr>
          <p:spPr>
            <a:xfrm>
              <a:off x="8911861" y="1393659"/>
              <a:ext cx="1544038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1200" b="1" dirty="0"/>
                <a:t>Oleanolic Acid (A7)</a:t>
              </a:r>
            </a:p>
          </p:txBody>
        </p:sp>
        <p:pic>
          <p:nvPicPr>
            <p:cNvPr id="29" name="Picture 28" descr="Chart, radar chart&#10;&#10;Description automatically generated">
              <a:extLst>
                <a:ext uri="{FF2B5EF4-FFF2-40B4-BE49-F238E27FC236}">
                  <a16:creationId xmlns:a16="http://schemas.microsoft.com/office/drawing/2014/main" id="{A7C62556-1658-4F36-B12B-0A52D1FED8A7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05042" y="350779"/>
              <a:ext cx="1317388" cy="1157073"/>
            </a:xfrm>
            <a:prstGeom prst="rect">
              <a:avLst/>
            </a:prstGeom>
          </p:spPr>
        </p:pic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69B8AF74-3086-4FBB-ACDA-0EB25B76218B}"/>
                </a:ext>
              </a:extLst>
            </p:cNvPr>
            <p:cNvSpPr txBox="1"/>
            <p:nvPr/>
          </p:nvSpPr>
          <p:spPr>
            <a:xfrm>
              <a:off x="10480463" y="1393659"/>
              <a:ext cx="1457180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1200" b="1" dirty="0" err="1"/>
                <a:t>Amarogentin</a:t>
              </a:r>
              <a:r>
                <a:rPr lang="en-IN" sz="1200" b="1" dirty="0"/>
                <a:t> (A8)</a:t>
              </a:r>
            </a:p>
          </p:txBody>
        </p:sp>
        <p:pic>
          <p:nvPicPr>
            <p:cNvPr id="32" name="Picture 31" descr="Chart, radar chart&#10;&#10;Description automatically generated">
              <a:extLst>
                <a:ext uri="{FF2B5EF4-FFF2-40B4-BE49-F238E27FC236}">
                  <a16:creationId xmlns:a16="http://schemas.microsoft.com/office/drawing/2014/main" id="{64B8ADB0-AAE0-494E-8353-597EBF5BADE2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99382" y="1686567"/>
              <a:ext cx="1111077" cy="1111077"/>
            </a:xfrm>
            <a:prstGeom prst="rect">
              <a:avLst/>
            </a:prstGeom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70961817-31B2-4395-AF73-E55F063E021E}"/>
                </a:ext>
              </a:extLst>
            </p:cNvPr>
            <p:cNvSpPr txBox="1"/>
            <p:nvPr/>
          </p:nvSpPr>
          <p:spPr>
            <a:xfrm>
              <a:off x="1374256" y="2692827"/>
              <a:ext cx="127351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200" b="1" dirty="0" err="1"/>
                <a:t>Gentianine</a:t>
              </a:r>
              <a:r>
                <a:rPr lang="en-IN" sz="1200" b="1" dirty="0"/>
                <a:t> (A9)</a:t>
              </a:r>
            </a:p>
          </p:txBody>
        </p:sp>
        <p:pic>
          <p:nvPicPr>
            <p:cNvPr id="35" name="Picture 34" descr="Chart, radar chart&#10;&#10;Description automatically generated">
              <a:extLst>
                <a:ext uri="{FF2B5EF4-FFF2-40B4-BE49-F238E27FC236}">
                  <a16:creationId xmlns:a16="http://schemas.microsoft.com/office/drawing/2014/main" id="{001707C8-BFAE-4D68-BCD9-1B2E049401D8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5252" y="1715429"/>
              <a:ext cx="1111077" cy="1111077"/>
            </a:xfrm>
            <a:prstGeom prst="rect">
              <a:avLst/>
            </a:prstGeom>
          </p:spPr>
        </p:pic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75507BFC-6E59-4848-A5D8-7BF884C96998}"/>
                </a:ext>
              </a:extLst>
            </p:cNvPr>
            <p:cNvSpPr txBox="1"/>
            <p:nvPr/>
          </p:nvSpPr>
          <p:spPr>
            <a:xfrm>
              <a:off x="2499924" y="2698371"/>
              <a:ext cx="131247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200" b="1" dirty="0" err="1"/>
                <a:t>Mangiferin</a:t>
              </a:r>
              <a:r>
                <a:rPr lang="en-IN" sz="1200" b="1" dirty="0"/>
                <a:t> (A10)</a:t>
              </a:r>
            </a:p>
          </p:txBody>
        </p:sp>
        <p:pic>
          <p:nvPicPr>
            <p:cNvPr id="40" name="Picture 39" descr="Chart, radar chart&#10;&#10;Description automatically generated">
              <a:extLst>
                <a:ext uri="{FF2B5EF4-FFF2-40B4-BE49-F238E27FC236}">
                  <a16:creationId xmlns:a16="http://schemas.microsoft.com/office/drawing/2014/main" id="{F872EE24-1CE3-4730-B998-9ADA93FE158B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20094" y="1686567"/>
              <a:ext cx="1155848" cy="1155848"/>
            </a:xfrm>
            <a:prstGeom prst="rect">
              <a:avLst/>
            </a:prstGeom>
          </p:spPr>
        </p:pic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1E14C8AE-0020-4406-9294-FB54AD4E0C06}"/>
                </a:ext>
              </a:extLst>
            </p:cNvPr>
            <p:cNvSpPr txBox="1"/>
            <p:nvPr/>
          </p:nvSpPr>
          <p:spPr>
            <a:xfrm>
              <a:off x="3756127" y="2685253"/>
              <a:ext cx="131247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200" b="1" dirty="0" err="1"/>
                <a:t>Sweroside</a:t>
              </a:r>
              <a:r>
                <a:rPr lang="en-IN" sz="1200" b="1" dirty="0"/>
                <a:t> (A11)</a:t>
              </a:r>
            </a:p>
          </p:txBody>
        </p:sp>
        <p:pic>
          <p:nvPicPr>
            <p:cNvPr id="43" name="Picture 42" descr="Chart, radar chart&#10;&#10;Description automatically generated">
              <a:extLst>
                <a:ext uri="{FF2B5EF4-FFF2-40B4-BE49-F238E27FC236}">
                  <a16:creationId xmlns:a16="http://schemas.microsoft.com/office/drawing/2014/main" id="{1ABB0021-D4F1-4503-B24D-586883937FC7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87608" y="1627733"/>
              <a:ext cx="1214682" cy="1214682"/>
            </a:xfrm>
            <a:prstGeom prst="rect">
              <a:avLst/>
            </a:prstGeom>
          </p:spPr>
        </p:pic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C5387EC5-C56F-444A-8D77-1AE9CF2E35AD}"/>
                </a:ext>
              </a:extLst>
            </p:cNvPr>
            <p:cNvSpPr txBox="1"/>
            <p:nvPr/>
          </p:nvSpPr>
          <p:spPr>
            <a:xfrm>
              <a:off x="4963665" y="2675844"/>
              <a:ext cx="131247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200" b="1" dirty="0"/>
                <a:t>Kaempferol (A12)</a:t>
              </a:r>
            </a:p>
          </p:txBody>
        </p:sp>
        <p:pic>
          <p:nvPicPr>
            <p:cNvPr id="46" name="Picture 45" descr="Chart, radar chart&#10;&#10;Description automatically generated">
              <a:extLst>
                <a:ext uri="{FF2B5EF4-FFF2-40B4-BE49-F238E27FC236}">
                  <a16:creationId xmlns:a16="http://schemas.microsoft.com/office/drawing/2014/main" id="{5AC7FB66-87C1-4C3D-B7D2-4BC4E41214DE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55244" y="1653282"/>
              <a:ext cx="1131024" cy="1131024"/>
            </a:xfrm>
            <a:prstGeom prst="rect">
              <a:avLst/>
            </a:prstGeom>
          </p:spPr>
        </p:pic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D89B8356-B0C9-44AA-A988-19C38AF3FE77}"/>
                </a:ext>
              </a:extLst>
            </p:cNvPr>
            <p:cNvSpPr txBox="1"/>
            <p:nvPr/>
          </p:nvSpPr>
          <p:spPr>
            <a:xfrm>
              <a:off x="6139941" y="2638866"/>
              <a:ext cx="168698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1200" b="1" dirty="0"/>
                <a:t>5-methoxystrictamine (A13)</a:t>
              </a:r>
            </a:p>
          </p:txBody>
        </p:sp>
        <p:pic>
          <p:nvPicPr>
            <p:cNvPr id="49" name="Picture 48" descr="Chart, radar chart&#10;&#10;Description automatically generated">
              <a:extLst>
                <a:ext uri="{FF2B5EF4-FFF2-40B4-BE49-F238E27FC236}">
                  <a16:creationId xmlns:a16="http://schemas.microsoft.com/office/drawing/2014/main" id="{A27DE88C-CE5C-4506-8790-C4C3C84CD6E4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73739" y="1686567"/>
              <a:ext cx="1290549" cy="1078986"/>
            </a:xfrm>
            <a:prstGeom prst="rect">
              <a:avLst/>
            </a:prstGeom>
          </p:spPr>
        </p:pic>
        <p:pic>
          <p:nvPicPr>
            <p:cNvPr id="52" name="Picture 51" descr="Chart, radar chart&#10;&#10;Description automatically generated">
              <a:extLst>
                <a:ext uri="{FF2B5EF4-FFF2-40B4-BE49-F238E27FC236}">
                  <a16:creationId xmlns:a16="http://schemas.microsoft.com/office/drawing/2014/main" id="{ED2814A6-B30B-49BC-B556-8B68371C30CB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45886" y="1575271"/>
              <a:ext cx="1259156" cy="1194017"/>
            </a:xfrm>
            <a:prstGeom prst="rect">
              <a:avLst/>
            </a:prstGeom>
          </p:spPr>
        </p:pic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ADBC5CD2-B9CE-40B1-94B7-6D7D29C6F95E}"/>
                </a:ext>
              </a:extLst>
            </p:cNvPr>
            <p:cNvSpPr txBox="1"/>
            <p:nvPr/>
          </p:nvSpPr>
          <p:spPr>
            <a:xfrm>
              <a:off x="7529790" y="2645990"/>
              <a:ext cx="173172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1200" b="1" dirty="0" err="1"/>
                <a:t>Neocaesalpin</a:t>
              </a:r>
              <a:r>
                <a:rPr lang="en-IN" sz="1200" b="1" dirty="0"/>
                <a:t> L (A14)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13E6577A-2D6E-4C82-A90C-64296FBF56A0}"/>
                </a:ext>
              </a:extLst>
            </p:cNvPr>
            <p:cNvSpPr txBox="1"/>
            <p:nvPr/>
          </p:nvSpPr>
          <p:spPr>
            <a:xfrm>
              <a:off x="8926964" y="2638866"/>
              <a:ext cx="173172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1200" b="1" dirty="0"/>
                <a:t>Beta-</a:t>
              </a:r>
              <a:r>
                <a:rPr lang="en-IN" sz="1200" b="1" dirty="0" err="1"/>
                <a:t>Caesalpin</a:t>
              </a:r>
              <a:r>
                <a:rPr lang="en-IN" sz="1200" b="1" dirty="0"/>
                <a:t> (A15)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0DBEA1A7-BE8E-4290-8406-EDCB0432F581}"/>
                </a:ext>
              </a:extLst>
            </p:cNvPr>
            <p:cNvSpPr txBox="1"/>
            <p:nvPr/>
          </p:nvSpPr>
          <p:spPr>
            <a:xfrm>
              <a:off x="10205918" y="2653052"/>
              <a:ext cx="173172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1200" b="1" dirty="0"/>
                <a:t>Gallic acid (A16)</a:t>
              </a:r>
            </a:p>
          </p:txBody>
        </p:sp>
        <p:pic>
          <p:nvPicPr>
            <p:cNvPr id="60" name="Picture 59" descr="Chart, radar chart&#10;&#10;Description automatically generated">
              <a:extLst>
                <a:ext uri="{FF2B5EF4-FFF2-40B4-BE49-F238E27FC236}">
                  <a16:creationId xmlns:a16="http://schemas.microsoft.com/office/drawing/2014/main" id="{E5774274-70EB-443A-BD04-87A4ED532771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7258" y="2915865"/>
              <a:ext cx="1117274" cy="1182323"/>
            </a:xfrm>
            <a:prstGeom prst="rect">
              <a:avLst/>
            </a:prstGeom>
          </p:spPr>
        </p:pic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05D84B4B-B2A7-4353-91AE-C78094B3FAFE}"/>
                </a:ext>
              </a:extLst>
            </p:cNvPr>
            <p:cNvSpPr txBox="1"/>
            <p:nvPr/>
          </p:nvSpPr>
          <p:spPr>
            <a:xfrm>
              <a:off x="1340599" y="3987779"/>
              <a:ext cx="127351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200" b="1" dirty="0" err="1"/>
                <a:t>Picroside</a:t>
              </a:r>
              <a:r>
                <a:rPr lang="en-IN" sz="1200" b="1" dirty="0"/>
                <a:t> B (A17)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FB222BC2-047B-4F07-946A-8C5562503BF1}"/>
                </a:ext>
              </a:extLst>
            </p:cNvPr>
            <p:cNvSpPr txBox="1"/>
            <p:nvPr/>
          </p:nvSpPr>
          <p:spPr>
            <a:xfrm>
              <a:off x="2547928" y="3974661"/>
              <a:ext cx="137949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200" b="1" dirty="0" err="1"/>
                <a:t>Verminoside</a:t>
              </a:r>
              <a:r>
                <a:rPr lang="en-IN" sz="1200" b="1" dirty="0"/>
                <a:t> (A18)</a:t>
              </a:r>
            </a:p>
          </p:txBody>
        </p:sp>
        <p:pic>
          <p:nvPicPr>
            <p:cNvPr id="66" name="Picture 65" descr="Chart, radar chart&#10;&#10;Description automatically generated">
              <a:extLst>
                <a:ext uri="{FF2B5EF4-FFF2-40B4-BE49-F238E27FC236}">
                  <a16:creationId xmlns:a16="http://schemas.microsoft.com/office/drawing/2014/main" id="{1A37174C-4503-4E04-A11E-6EB8C18C81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50928" y="2915865"/>
              <a:ext cx="1236050" cy="1182323"/>
            </a:xfrm>
            <a:prstGeom prst="rect">
              <a:avLst/>
            </a:prstGeom>
          </p:spPr>
        </p:pic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D50040CA-1C84-4557-8644-61ADB781D4C0}"/>
                </a:ext>
              </a:extLst>
            </p:cNvPr>
            <p:cNvSpPr txBox="1"/>
            <p:nvPr/>
          </p:nvSpPr>
          <p:spPr>
            <a:xfrm>
              <a:off x="3812113" y="3965330"/>
              <a:ext cx="145296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200" b="1" dirty="0" err="1"/>
                <a:t>Swertianolin</a:t>
              </a:r>
              <a:r>
                <a:rPr lang="en-IN" sz="1200" b="1" dirty="0"/>
                <a:t>  (A19)</a:t>
              </a:r>
            </a:p>
          </p:txBody>
        </p:sp>
        <p:pic>
          <p:nvPicPr>
            <p:cNvPr id="71" name="Picture 70" descr="Chart, radar chart&#10;&#10;Description automatically generated">
              <a:extLst>
                <a:ext uri="{FF2B5EF4-FFF2-40B4-BE49-F238E27FC236}">
                  <a16:creationId xmlns:a16="http://schemas.microsoft.com/office/drawing/2014/main" id="{98B2D93B-445A-46BA-A070-35EB33AAF007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98123" y="2930052"/>
              <a:ext cx="1175505" cy="1165726"/>
            </a:xfrm>
            <a:prstGeom prst="rect">
              <a:avLst/>
            </a:prstGeom>
          </p:spPr>
        </p:pic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B6C20D03-7519-403E-A1FF-5FFCC9C69406}"/>
                </a:ext>
              </a:extLst>
            </p:cNvPr>
            <p:cNvSpPr txBox="1"/>
            <p:nvPr/>
          </p:nvSpPr>
          <p:spPr>
            <a:xfrm>
              <a:off x="5131315" y="3962230"/>
              <a:ext cx="145296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200" b="1" dirty="0" err="1"/>
                <a:t>Minecoside</a:t>
              </a:r>
              <a:r>
                <a:rPr lang="en-IN" sz="1200" b="1" dirty="0"/>
                <a:t>  (A20)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65864B46-A8D2-46D1-9D1F-26BB5CC80D61}"/>
                </a:ext>
              </a:extLst>
            </p:cNvPr>
            <p:cNvSpPr txBox="1"/>
            <p:nvPr/>
          </p:nvSpPr>
          <p:spPr>
            <a:xfrm>
              <a:off x="6495203" y="3968461"/>
              <a:ext cx="145296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200" b="1" dirty="0"/>
                <a:t>Apocynin  (A21)</a:t>
              </a:r>
            </a:p>
          </p:txBody>
        </p:sp>
        <p:pic>
          <p:nvPicPr>
            <p:cNvPr id="77" name="Picture 76" descr="Chart, radar chart&#10;&#10;Description automatically generated">
              <a:extLst>
                <a:ext uri="{FF2B5EF4-FFF2-40B4-BE49-F238E27FC236}">
                  <a16:creationId xmlns:a16="http://schemas.microsoft.com/office/drawing/2014/main" id="{BFC8A4E8-7CBF-42EF-9FD0-85C7E3E14AC9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82310" y="2964772"/>
              <a:ext cx="1259095" cy="1165726"/>
            </a:xfrm>
            <a:prstGeom prst="rect">
              <a:avLst/>
            </a:prstGeom>
          </p:spPr>
        </p:pic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DB06F115-0C81-4BB9-85E6-50456DDE38E2}"/>
                </a:ext>
              </a:extLst>
            </p:cNvPr>
            <p:cNvSpPr txBox="1"/>
            <p:nvPr/>
          </p:nvSpPr>
          <p:spPr>
            <a:xfrm>
              <a:off x="7683200" y="3966609"/>
              <a:ext cx="145296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200" b="1" dirty="0" err="1"/>
                <a:t>Picroside</a:t>
              </a:r>
              <a:r>
                <a:rPr lang="en-IN" sz="1200" b="1" dirty="0"/>
                <a:t>-IV  (A22)</a:t>
              </a:r>
            </a:p>
          </p:txBody>
        </p:sp>
        <p:pic>
          <p:nvPicPr>
            <p:cNvPr id="80" name="Picture 79" descr="Chart, radar chart&#10;&#10;Description automatically generated">
              <a:extLst>
                <a:ext uri="{FF2B5EF4-FFF2-40B4-BE49-F238E27FC236}">
                  <a16:creationId xmlns:a16="http://schemas.microsoft.com/office/drawing/2014/main" id="{1E2009F1-B75D-4C91-A0C9-5A2CB22F7A9A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77770" y="2886662"/>
              <a:ext cx="1434591" cy="1247983"/>
            </a:xfrm>
            <a:prstGeom prst="rect">
              <a:avLst/>
            </a:prstGeom>
          </p:spPr>
        </p:pic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7BE82934-9430-466C-90B0-3AABDFB0118B}"/>
                </a:ext>
              </a:extLst>
            </p:cNvPr>
            <p:cNvSpPr txBox="1"/>
            <p:nvPr/>
          </p:nvSpPr>
          <p:spPr>
            <a:xfrm>
              <a:off x="9215637" y="3965330"/>
              <a:ext cx="145296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200" b="1" dirty="0" err="1"/>
                <a:t>Kutkoside</a:t>
              </a:r>
              <a:r>
                <a:rPr lang="en-IN" sz="1200" b="1" dirty="0"/>
                <a:t>  (A23)</a:t>
              </a:r>
            </a:p>
          </p:txBody>
        </p:sp>
        <p:pic>
          <p:nvPicPr>
            <p:cNvPr id="84" name="Picture 83" descr="Chart, radar chart&#10;&#10;Description automatically generated">
              <a:extLst>
                <a:ext uri="{FF2B5EF4-FFF2-40B4-BE49-F238E27FC236}">
                  <a16:creationId xmlns:a16="http://schemas.microsoft.com/office/drawing/2014/main" id="{A7671154-559F-4552-8B85-9C1A561E68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48726" y="2915865"/>
              <a:ext cx="1310003" cy="1139601"/>
            </a:xfrm>
            <a:prstGeom prst="rect">
              <a:avLst/>
            </a:prstGeom>
          </p:spPr>
        </p:pic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C46EFBCA-F02F-46EA-8B69-252E627F910A}"/>
                </a:ext>
              </a:extLst>
            </p:cNvPr>
            <p:cNvSpPr txBox="1"/>
            <p:nvPr/>
          </p:nvSpPr>
          <p:spPr>
            <a:xfrm>
              <a:off x="10546927" y="3927950"/>
              <a:ext cx="145296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200" b="1" dirty="0" err="1"/>
                <a:t>Picroside</a:t>
              </a:r>
              <a:r>
                <a:rPr lang="en-IN" sz="1200" b="1" dirty="0"/>
                <a:t>-II  (A24)</a:t>
              </a:r>
            </a:p>
          </p:txBody>
        </p:sp>
      </p:grpSp>
      <p:sp>
        <p:nvSpPr>
          <p:cNvPr id="87" name="TextBox 86">
            <a:extLst>
              <a:ext uri="{FF2B5EF4-FFF2-40B4-BE49-F238E27FC236}">
                <a16:creationId xmlns:a16="http://schemas.microsoft.com/office/drawing/2014/main" id="{1AD7C41C-ADCC-4CD8-B8C2-E6C622B79430}"/>
              </a:ext>
            </a:extLst>
          </p:cNvPr>
          <p:cNvSpPr txBox="1"/>
          <p:nvPr/>
        </p:nvSpPr>
        <p:spPr>
          <a:xfrm>
            <a:off x="2531664" y="568529"/>
            <a:ext cx="73220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1. Comprising the radar plots of phytoconstituents identified from AYUSH-64</a:t>
            </a:r>
          </a:p>
        </p:txBody>
      </p:sp>
    </p:spTree>
    <p:extLst>
      <p:ext uri="{BB962C8B-B14F-4D97-AF65-F5344CB8AC3E}">
        <p14:creationId xmlns:p14="http://schemas.microsoft.com/office/powerpoint/2010/main" val="27078694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>
            <a:extLst>
              <a:ext uri="{FF2B5EF4-FFF2-40B4-BE49-F238E27FC236}">
                <a16:creationId xmlns:a16="http://schemas.microsoft.com/office/drawing/2014/main" id="{676A8F69-40A7-4F33-8C77-8BA3685E5C78}"/>
              </a:ext>
            </a:extLst>
          </p:cNvPr>
          <p:cNvGrpSpPr/>
          <p:nvPr/>
        </p:nvGrpSpPr>
        <p:grpSpPr>
          <a:xfrm>
            <a:off x="688188" y="1147665"/>
            <a:ext cx="11160608" cy="3865702"/>
            <a:chOff x="510906" y="541176"/>
            <a:chExt cx="11160608" cy="3865702"/>
          </a:xfrm>
        </p:grpSpPr>
        <p:pic>
          <p:nvPicPr>
            <p:cNvPr id="3" name="Picture 2" descr="Chart, radar chart&#10;&#10;Description automatically generated">
              <a:extLst>
                <a:ext uri="{FF2B5EF4-FFF2-40B4-BE49-F238E27FC236}">
                  <a16:creationId xmlns:a16="http://schemas.microsoft.com/office/drawing/2014/main" id="{99D51DFE-9FAE-44E4-896F-77326DA797A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47021" y="2554783"/>
              <a:ext cx="1570740" cy="1532049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38E92A4-D9A9-42A6-AF32-52808DBF3F6D}"/>
                </a:ext>
              </a:extLst>
            </p:cNvPr>
            <p:cNvSpPr txBox="1"/>
            <p:nvPr/>
          </p:nvSpPr>
          <p:spPr>
            <a:xfrm>
              <a:off x="8143234" y="3992123"/>
              <a:ext cx="157074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200" b="1" dirty="0" err="1"/>
                <a:t>Withanoside</a:t>
              </a:r>
              <a:r>
                <a:rPr lang="en-IN" sz="1200" b="1" dirty="0"/>
                <a:t> X  (W10)</a:t>
              </a:r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AAF1DEBA-C9E8-42D8-BECC-3415364470DC}"/>
                </a:ext>
              </a:extLst>
            </p:cNvPr>
            <p:cNvGrpSpPr/>
            <p:nvPr/>
          </p:nvGrpSpPr>
          <p:grpSpPr>
            <a:xfrm>
              <a:off x="1635001" y="541176"/>
              <a:ext cx="8921998" cy="1797984"/>
              <a:chOff x="572191" y="354563"/>
              <a:chExt cx="8921998" cy="1797984"/>
            </a:xfrm>
          </p:grpSpPr>
          <p:pic>
            <p:nvPicPr>
              <p:cNvPr id="5" name="Picture 4" descr="Chart, radar chart&#10;&#10;Description automatically generated">
                <a:extLst>
                  <a:ext uri="{FF2B5EF4-FFF2-40B4-BE49-F238E27FC236}">
                    <a16:creationId xmlns:a16="http://schemas.microsoft.com/office/drawing/2014/main" id="{A9033101-EA76-469E-9A4F-1D1E96EA750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72191" y="354563"/>
                <a:ext cx="1570740" cy="1623527"/>
              </a:xfrm>
              <a:prstGeom prst="rect">
                <a:avLst/>
              </a:prstGeom>
            </p:spPr>
          </p:pic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C2D8E85-F669-4CDE-8124-572E6AB9FFAB}"/>
                  </a:ext>
                </a:extLst>
              </p:cNvPr>
              <p:cNvSpPr txBox="1"/>
              <p:nvPr/>
            </p:nvSpPr>
            <p:spPr>
              <a:xfrm>
                <a:off x="572191" y="1875548"/>
                <a:ext cx="1724609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sz="1200" b="1" dirty="0" err="1"/>
                  <a:t>Withanoside</a:t>
                </a:r>
                <a:r>
                  <a:rPr lang="en-IN" sz="1200" b="1" dirty="0"/>
                  <a:t> VII  (W1)</a:t>
                </a:r>
              </a:p>
            </p:txBody>
          </p:sp>
          <p:pic>
            <p:nvPicPr>
              <p:cNvPr id="8" name="Picture 7" descr="Chart, radar chart&#10;&#10;Description automatically generated">
                <a:extLst>
                  <a:ext uri="{FF2B5EF4-FFF2-40B4-BE49-F238E27FC236}">
                    <a16:creationId xmlns:a16="http://schemas.microsoft.com/office/drawing/2014/main" id="{20CC5085-32B0-43F0-AF3D-D2D4868D9DC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299133" y="354563"/>
                <a:ext cx="1623527" cy="1623527"/>
              </a:xfrm>
              <a:prstGeom prst="rect">
                <a:avLst/>
              </a:prstGeom>
            </p:spPr>
          </p:pic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4881B4E-DB02-4DCA-8534-CAA8CB8E99C1}"/>
                  </a:ext>
                </a:extLst>
              </p:cNvPr>
              <p:cNvSpPr txBox="1"/>
              <p:nvPr/>
            </p:nvSpPr>
            <p:spPr>
              <a:xfrm>
                <a:off x="2324793" y="1844731"/>
                <a:ext cx="172460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sz="1200" b="1" dirty="0" err="1"/>
                  <a:t>Viscosalactone</a:t>
                </a:r>
                <a:r>
                  <a:rPr lang="en-IN" sz="1200" b="1" dirty="0"/>
                  <a:t> B (W2)</a:t>
                </a:r>
              </a:p>
            </p:txBody>
          </p:sp>
          <p:pic>
            <p:nvPicPr>
              <p:cNvPr id="11" name="Picture 10" descr="Chart, radar chart&#10;&#10;Description automatically generated">
                <a:extLst>
                  <a:ext uri="{FF2B5EF4-FFF2-40B4-BE49-F238E27FC236}">
                    <a16:creationId xmlns:a16="http://schemas.microsoft.com/office/drawing/2014/main" id="{FBBB6E29-5E8C-46E8-AC64-BFE57372E72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156881" y="444405"/>
                <a:ext cx="1570740" cy="1569642"/>
              </a:xfrm>
              <a:prstGeom prst="rect">
                <a:avLst/>
              </a:prstGeom>
            </p:spPr>
          </p:pic>
          <p:pic>
            <p:nvPicPr>
              <p:cNvPr id="13" name="Picture 12" descr="Chart, radar chart&#10;&#10;Description automatically generated">
                <a:extLst>
                  <a:ext uri="{FF2B5EF4-FFF2-40B4-BE49-F238E27FC236}">
                    <a16:creationId xmlns:a16="http://schemas.microsoft.com/office/drawing/2014/main" id="{04A821EC-787A-4E9B-A630-467D68CF324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961842" y="444405"/>
                <a:ext cx="1570740" cy="1570740"/>
              </a:xfrm>
              <a:prstGeom prst="rect">
                <a:avLst/>
              </a:prstGeom>
            </p:spPr>
          </p:pic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38611541-0D6C-47E7-B64D-87EF10B332EC}"/>
                  </a:ext>
                </a:extLst>
              </p:cNvPr>
              <p:cNvSpPr txBox="1"/>
              <p:nvPr/>
            </p:nvSpPr>
            <p:spPr>
              <a:xfrm>
                <a:off x="4082390" y="1844731"/>
                <a:ext cx="184212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sz="1200" b="1" dirty="0" err="1"/>
                  <a:t>Dihydrowithaferin</a:t>
                </a:r>
                <a:r>
                  <a:rPr lang="en-IN" sz="1200" b="1" dirty="0"/>
                  <a:t> A (W3)</a:t>
                </a: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EE91D79-D4DD-4CB6-B006-2E85D4283DCD}"/>
                  </a:ext>
                </a:extLst>
              </p:cNvPr>
              <p:cNvSpPr txBox="1"/>
              <p:nvPr/>
            </p:nvSpPr>
            <p:spPr>
              <a:xfrm>
                <a:off x="6095999" y="1844731"/>
                <a:ext cx="172460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sz="1200" b="1" dirty="0" err="1"/>
                  <a:t>Withanoside</a:t>
                </a:r>
                <a:r>
                  <a:rPr lang="en-IN" sz="1200" b="1" dirty="0"/>
                  <a:t> V (W4)</a:t>
                </a:r>
              </a:p>
            </p:txBody>
          </p:sp>
          <p:pic>
            <p:nvPicPr>
              <p:cNvPr id="17" name="Picture 16" descr="Chart, radar chart&#10;&#10;Description automatically generated">
                <a:extLst>
                  <a:ext uri="{FF2B5EF4-FFF2-40B4-BE49-F238E27FC236}">
                    <a16:creationId xmlns:a16="http://schemas.microsoft.com/office/drawing/2014/main" id="{E8A2178B-F86B-44BA-A590-906C3F16298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88568" y="443778"/>
                <a:ext cx="1635587" cy="1569642"/>
              </a:xfrm>
              <a:prstGeom prst="rect">
                <a:avLst/>
              </a:prstGeom>
            </p:spPr>
          </p:pic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4A74451D-EA19-460C-82AF-F6BD0B4AF483}"/>
                  </a:ext>
                </a:extLst>
              </p:cNvPr>
              <p:cNvSpPr txBox="1"/>
              <p:nvPr/>
            </p:nvSpPr>
            <p:spPr>
              <a:xfrm>
                <a:off x="7769581" y="1838224"/>
                <a:ext cx="172460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sz="1200" b="1" dirty="0"/>
                  <a:t>Withaferin A (W5)</a:t>
                </a:r>
              </a:p>
            </p:txBody>
          </p:sp>
        </p:grpSp>
        <p:pic>
          <p:nvPicPr>
            <p:cNvPr id="21" name="Picture 20" descr="Chart, radar chart&#10;&#10;Description automatically generated">
              <a:extLst>
                <a:ext uri="{FF2B5EF4-FFF2-40B4-BE49-F238E27FC236}">
                  <a16:creationId xmlns:a16="http://schemas.microsoft.com/office/drawing/2014/main" id="{8A5266EB-FDE7-47D5-BB62-0C8F6499729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500" y="2413164"/>
              <a:ext cx="1724609" cy="1724609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EBD5B27-85E8-4C86-B3C8-DF1A3813CA44}"/>
                </a:ext>
              </a:extLst>
            </p:cNvPr>
            <p:cNvSpPr txBox="1"/>
            <p:nvPr/>
          </p:nvSpPr>
          <p:spPr>
            <a:xfrm>
              <a:off x="510906" y="3945213"/>
              <a:ext cx="198639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1200" b="1" dirty="0"/>
                <a:t>12-deoxywithastramonolide</a:t>
              </a:r>
            </a:p>
            <a:p>
              <a:pPr algn="ctr"/>
              <a:r>
                <a:rPr lang="en-IN" sz="1200" b="1" dirty="0"/>
                <a:t>(W6)</a:t>
              </a:r>
            </a:p>
          </p:txBody>
        </p:sp>
        <p:pic>
          <p:nvPicPr>
            <p:cNvPr id="24" name="Picture 23" descr="Chart, radar chart&#10;&#10;Description automatically generated">
              <a:extLst>
                <a:ext uri="{FF2B5EF4-FFF2-40B4-BE49-F238E27FC236}">
                  <a16:creationId xmlns:a16="http://schemas.microsoft.com/office/drawing/2014/main" id="{FCB4C5F5-3A25-4DC9-A92B-BBC8FB592A2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41647" y="2382759"/>
              <a:ext cx="1793286" cy="1793286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0292D705-49F2-425C-93D2-1ED689AB43A7}"/>
                </a:ext>
              </a:extLst>
            </p:cNvPr>
            <p:cNvSpPr txBox="1"/>
            <p:nvPr/>
          </p:nvSpPr>
          <p:spPr>
            <a:xfrm>
              <a:off x="2420371" y="3992124"/>
              <a:ext cx="198639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1200" b="1" dirty="0" err="1"/>
                <a:t>Withanolide</a:t>
              </a:r>
              <a:r>
                <a:rPr lang="en-IN" sz="1200" b="1" dirty="0"/>
                <a:t> A (W7)</a:t>
              </a:r>
            </a:p>
          </p:txBody>
        </p:sp>
        <p:pic>
          <p:nvPicPr>
            <p:cNvPr id="27" name="Picture 26" descr="Chart, radar chart&#10;&#10;Description automatically generated">
              <a:extLst>
                <a:ext uri="{FF2B5EF4-FFF2-40B4-BE49-F238E27FC236}">
                  <a16:creationId xmlns:a16="http://schemas.microsoft.com/office/drawing/2014/main" id="{C4DF803B-D122-4CCD-9894-0764ABB4D7B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1727" y="2443754"/>
              <a:ext cx="1694019" cy="1694019"/>
            </a:xfrm>
            <a:prstGeom prst="rect">
              <a:avLst/>
            </a:prstGeom>
          </p:spPr>
        </p:pic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D0776A2-D4D6-480C-B1AD-3BA7C3315252}"/>
                </a:ext>
              </a:extLst>
            </p:cNvPr>
            <p:cNvSpPr txBox="1"/>
            <p:nvPr/>
          </p:nvSpPr>
          <p:spPr>
            <a:xfrm>
              <a:off x="4292574" y="4009294"/>
              <a:ext cx="198639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1200" b="1" dirty="0" err="1"/>
                <a:t>Withanolide</a:t>
              </a:r>
              <a:r>
                <a:rPr lang="en-IN" sz="1200" b="1" dirty="0"/>
                <a:t> A (W8)</a:t>
              </a:r>
            </a:p>
          </p:txBody>
        </p:sp>
        <p:pic>
          <p:nvPicPr>
            <p:cNvPr id="30" name="Picture 29" descr="Chart, radar chart&#10;&#10;Description automatically generated">
              <a:extLst>
                <a:ext uri="{FF2B5EF4-FFF2-40B4-BE49-F238E27FC236}">
                  <a16:creationId xmlns:a16="http://schemas.microsoft.com/office/drawing/2014/main" id="{73640190-EF3D-4C68-99A9-BE6C468550C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01228" y="2436604"/>
              <a:ext cx="1694019" cy="1694019"/>
            </a:xfrm>
            <a:prstGeom prst="rect">
              <a:avLst/>
            </a:prstGeom>
          </p:spPr>
        </p:pic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6B8D894-793B-4F58-B843-7B9A6AF87EC8}"/>
                </a:ext>
              </a:extLst>
            </p:cNvPr>
            <p:cNvSpPr txBox="1"/>
            <p:nvPr/>
          </p:nvSpPr>
          <p:spPr>
            <a:xfrm>
              <a:off x="6005061" y="4009294"/>
              <a:ext cx="198639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1200" b="1" dirty="0" err="1"/>
                <a:t>Withanolide</a:t>
              </a:r>
              <a:r>
                <a:rPr lang="en-IN" sz="1200" b="1" dirty="0"/>
                <a:t> B (W9)</a:t>
              </a:r>
            </a:p>
          </p:txBody>
        </p:sp>
        <p:pic>
          <p:nvPicPr>
            <p:cNvPr id="35" name="Picture 34" descr="Chart, radar chart&#10;&#10;Description automatically generated">
              <a:extLst>
                <a:ext uri="{FF2B5EF4-FFF2-40B4-BE49-F238E27FC236}">
                  <a16:creationId xmlns:a16="http://schemas.microsoft.com/office/drawing/2014/main" id="{F67581D3-4406-496A-BE28-2A24BEB4DA3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69535" y="2387568"/>
              <a:ext cx="1750205" cy="1750205"/>
            </a:xfrm>
            <a:prstGeom prst="rect">
              <a:avLst/>
            </a:prstGeom>
          </p:spPr>
        </p:pic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CE1F3D7D-3190-4A5B-8F1C-3ADE3549E525}"/>
                </a:ext>
              </a:extLst>
            </p:cNvPr>
            <p:cNvSpPr txBox="1"/>
            <p:nvPr/>
          </p:nvSpPr>
          <p:spPr>
            <a:xfrm>
              <a:off x="10100774" y="3988861"/>
              <a:ext cx="157074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200" b="1" dirty="0"/>
                <a:t>Coagulin Q (W11)</a:t>
              </a:r>
            </a:p>
          </p:txBody>
        </p: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A0AD38AE-8847-439E-811E-8D55154317C4}"/>
              </a:ext>
            </a:extLst>
          </p:cNvPr>
          <p:cNvSpPr txBox="1"/>
          <p:nvPr/>
        </p:nvSpPr>
        <p:spPr>
          <a:xfrm>
            <a:off x="2531664" y="568529"/>
            <a:ext cx="80515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2. Comprising the radar plots of phytoconstituents identified from </a:t>
            </a:r>
            <a:r>
              <a:rPr lang="en-IN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Withania</a:t>
            </a:r>
            <a:r>
              <a:rPr lang="en-IN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somnifera</a:t>
            </a:r>
            <a:endParaRPr lang="en-IN" sz="1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57588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242</TotalTime>
  <Words>182</Words>
  <Application>Microsoft Office PowerPoint</Application>
  <PresentationFormat>Widescreen</PresentationFormat>
  <Paragraphs>38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Medeti, Santhosh</dc:creator>
  <cp:lastModifiedBy>Medeti, Santhosh</cp:lastModifiedBy>
  <cp:revision>10</cp:revision>
  <dcterms:created xsi:type="dcterms:W3CDTF">2021-12-10T06:18:44Z</dcterms:created>
  <dcterms:modified xsi:type="dcterms:W3CDTF">2021-12-11T18:26:56Z</dcterms:modified>
</cp:coreProperties>
</file>