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84" y="1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E9B-E6C7-4D5E-A6E2-B35F15B72C1B}" type="datetimeFigureOut">
              <a:rPr lang="en-US" smtClean="0"/>
              <a:t>1/7/2022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1C3E-9D54-45AA-AB83-5F1F915FB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697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E9B-E6C7-4D5E-A6E2-B35F15B72C1B}" type="datetimeFigureOut">
              <a:rPr lang="en-US" smtClean="0"/>
              <a:t>1/7/2022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1C3E-9D54-45AA-AB83-5F1F915FB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65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E9B-E6C7-4D5E-A6E2-B35F15B72C1B}" type="datetimeFigureOut">
              <a:rPr lang="en-US" smtClean="0"/>
              <a:t>1/7/2022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1C3E-9D54-45AA-AB83-5F1F915FB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07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E9B-E6C7-4D5E-A6E2-B35F15B72C1B}" type="datetimeFigureOut">
              <a:rPr lang="en-US" smtClean="0"/>
              <a:t>1/7/2022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1C3E-9D54-45AA-AB83-5F1F915FB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74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E9B-E6C7-4D5E-A6E2-B35F15B72C1B}" type="datetimeFigureOut">
              <a:rPr lang="en-US" smtClean="0"/>
              <a:t>1/7/2022</a:t>
            </a:fld>
            <a:endParaRPr lang="en-US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1C3E-9D54-45AA-AB83-5F1F915FB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579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E9B-E6C7-4D5E-A6E2-B35F15B72C1B}" type="datetimeFigureOut">
              <a:rPr lang="en-US" smtClean="0"/>
              <a:t>1/7/2022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1C3E-9D54-45AA-AB83-5F1F915FB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51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E9B-E6C7-4D5E-A6E2-B35F15B72C1B}" type="datetimeFigureOut">
              <a:rPr lang="en-US" smtClean="0"/>
              <a:t>1/7/2022</a:t>
            </a:fld>
            <a:endParaRPr lang="en-US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1C3E-9D54-45AA-AB83-5F1F915FB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19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E9B-E6C7-4D5E-A6E2-B35F15B72C1B}" type="datetimeFigureOut">
              <a:rPr lang="en-US" smtClean="0"/>
              <a:t>1/7/2022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1C3E-9D54-45AA-AB83-5F1F915FB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00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E9B-E6C7-4D5E-A6E2-B35F15B72C1B}" type="datetimeFigureOut">
              <a:rPr lang="en-US" smtClean="0"/>
              <a:t>1/7/2022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1C3E-9D54-45AA-AB83-5F1F915FB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288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E9B-E6C7-4D5E-A6E2-B35F15B72C1B}" type="datetimeFigureOut">
              <a:rPr lang="en-US" smtClean="0"/>
              <a:t>1/7/2022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1C3E-9D54-45AA-AB83-5F1F915FB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740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E9B-E6C7-4D5E-A6E2-B35F15B72C1B}" type="datetimeFigureOut">
              <a:rPr lang="en-US" smtClean="0"/>
              <a:t>1/7/2022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1C3E-9D54-45AA-AB83-5F1F915FB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864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21E9B-E6C7-4D5E-A6E2-B35F15B72C1B}" type="datetimeFigureOut">
              <a:rPr lang="en-US" smtClean="0"/>
              <a:t>1/7/2022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91C3E-9D54-45AA-AB83-5F1F915FB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289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กล่องข้อความ 10"/>
          <p:cNvSpPr txBox="1"/>
          <p:nvPr/>
        </p:nvSpPr>
        <p:spPr>
          <a:xfrm>
            <a:off x="9571537" y="32675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10268327" y="2321587"/>
            <a:ext cx="235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endParaRPr lang="en-US" sz="24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2" name="กล่องข้อความ 21"/>
          <p:cNvSpPr txBox="1"/>
          <p:nvPr/>
        </p:nvSpPr>
        <p:spPr>
          <a:xfrm>
            <a:off x="1833110" y="4868757"/>
            <a:ext cx="3918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7" t="4537" r="5107" b="3188"/>
          <a:stretch/>
        </p:blipFill>
        <p:spPr>
          <a:xfrm>
            <a:off x="49652" y="67447"/>
            <a:ext cx="4770294" cy="6619479"/>
          </a:xfrm>
          <a:prstGeom prst="rect">
            <a:avLst/>
          </a:prstGeom>
        </p:spPr>
      </p:pic>
      <p:sp>
        <p:nvSpPr>
          <p:cNvPr id="26" name="กล่องข้อความ 25"/>
          <p:cNvSpPr txBox="1"/>
          <p:nvPr/>
        </p:nvSpPr>
        <p:spPr>
          <a:xfrm>
            <a:off x="4574102" y="-106439"/>
            <a:ext cx="47981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000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Nocardia </a:t>
            </a:r>
            <a:r>
              <a:rPr lang="en-US" sz="3000" i="1" dirty="0" err="1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africana</a:t>
            </a:r>
            <a:r>
              <a:rPr lang="en-US" sz="3000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DSM </a:t>
            </a:r>
            <a:r>
              <a:rPr lang="en-US" sz="3000" dirty="0" smtClean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44491</a:t>
            </a:r>
            <a:r>
              <a:rPr lang="en-US" sz="3000" baseline="30000" dirty="0" smtClean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T</a:t>
            </a:r>
            <a:r>
              <a:rPr lang="en-US" sz="3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000" dirty="0" smtClean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(AF430054)</a:t>
            </a:r>
            <a:endParaRPr lang="en-US" sz="3000" dirty="0">
              <a:solidFill>
                <a:prstClr val="black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7" name="กล่องข้อความ 26"/>
          <p:cNvSpPr txBox="1"/>
          <p:nvPr/>
        </p:nvSpPr>
        <p:spPr>
          <a:xfrm>
            <a:off x="5289658" y="264298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endParaRPr lang="en-US" sz="3200" dirty="0">
              <a:solidFill>
                <a:prstClr val="black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9" name="กล่องข้อความ 28"/>
          <p:cNvSpPr txBox="1"/>
          <p:nvPr/>
        </p:nvSpPr>
        <p:spPr>
          <a:xfrm>
            <a:off x="4574102" y="534120"/>
            <a:ext cx="563808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000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Streptomyces </a:t>
            </a:r>
            <a:r>
              <a:rPr lang="en-US" sz="3000" i="1" dirty="0" err="1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naganishii</a:t>
            </a:r>
            <a:r>
              <a:rPr lang="en-US" sz="3000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NBRC 12892</a:t>
            </a:r>
            <a:r>
              <a:rPr lang="en-US" sz="3000" baseline="30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T</a:t>
            </a:r>
            <a:r>
              <a:rPr lang="en-US" sz="3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(AB184224) </a:t>
            </a:r>
          </a:p>
        </p:txBody>
      </p:sp>
      <p:sp>
        <p:nvSpPr>
          <p:cNvPr id="36" name="กล่องข้อความ 35"/>
          <p:cNvSpPr txBox="1"/>
          <p:nvPr/>
        </p:nvSpPr>
        <p:spPr>
          <a:xfrm>
            <a:off x="4670705" y="1499576"/>
            <a:ext cx="61750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000" i="1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Streptomyces </a:t>
            </a:r>
            <a:r>
              <a:rPr lang="en-US" sz="3000" i="1" dirty="0" err="1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aurantiogriseus</a:t>
            </a:r>
            <a:r>
              <a:rPr lang="en-US" sz="30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NBRC 12842</a:t>
            </a:r>
            <a:r>
              <a:rPr lang="en-US" sz="3000" baseline="300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</a:t>
            </a:r>
            <a:r>
              <a:rPr lang="en-US" sz="30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(AB184188) </a:t>
            </a:r>
          </a:p>
        </p:txBody>
      </p:sp>
      <p:sp>
        <p:nvSpPr>
          <p:cNvPr id="37" name="กล่องข้อความ 36"/>
          <p:cNvSpPr txBox="1"/>
          <p:nvPr/>
        </p:nvSpPr>
        <p:spPr>
          <a:xfrm>
            <a:off x="4534701" y="2146975"/>
            <a:ext cx="51603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000" i="1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Streptomyces </a:t>
            </a:r>
            <a:r>
              <a:rPr lang="en-US" sz="3000" i="1" dirty="0" err="1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tuirus</a:t>
            </a:r>
            <a:r>
              <a:rPr lang="en-US" sz="3000" i="1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NBRC 15617</a:t>
            </a:r>
            <a:r>
              <a:rPr lang="en-US" sz="3000" baseline="300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</a:t>
            </a:r>
            <a:r>
              <a:rPr lang="en-US" sz="30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(AB184690) </a:t>
            </a:r>
          </a:p>
        </p:txBody>
      </p:sp>
      <p:sp>
        <p:nvSpPr>
          <p:cNvPr id="38" name="กล่องข้อความ 37"/>
          <p:cNvSpPr txBox="1"/>
          <p:nvPr/>
        </p:nvSpPr>
        <p:spPr>
          <a:xfrm>
            <a:off x="4542705" y="1828351"/>
            <a:ext cx="503214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i="1" dirty="0">
                <a:latin typeface="Angsana New" panose="02020603050405020304" pitchFamily="18" charset="-34"/>
                <a:cs typeface="Angsana New" panose="02020603050405020304" pitchFamily="18" charset="-34"/>
              </a:rPr>
              <a:t>Streptomyces levis </a:t>
            </a:r>
            <a:r>
              <a:rPr lang="en-US" sz="3000" dirty="0">
                <a:latin typeface="Angsana New" panose="02020603050405020304" pitchFamily="18" charset="-34"/>
                <a:cs typeface="Angsana New" panose="02020603050405020304" pitchFamily="18" charset="-34"/>
              </a:rPr>
              <a:t>NBRC 15423</a:t>
            </a:r>
            <a:r>
              <a:rPr lang="en-US" sz="30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T</a:t>
            </a:r>
            <a:r>
              <a:rPr lang="en-US" sz="3000" dirty="0">
                <a:latin typeface="Angsana New" panose="02020603050405020304" pitchFamily="18" charset="-34"/>
                <a:cs typeface="Angsana New" panose="02020603050405020304" pitchFamily="18" charset="-34"/>
              </a:rPr>
              <a:t> (AB184670) </a:t>
            </a:r>
          </a:p>
        </p:txBody>
      </p:sp>
      <p:sp>
        <p:nvSpPr>
          <p:cNvPr id="39" name="กล่องข้อความ 38"/>
          <p:cNvSpPr txBox="1"/>
          <p:nvPr/>
        </p:nvSpPr>
        <p:spPr>
          <a:xfrm>
            <a:off x="4559635" y="2483286"/>
            <a:ext cx="563808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000" i="1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Streptomyces </a:t>
            </a:r>
            <a:r>
              <a:rPr lang="en-US" sz="3000" i="1" dirty="0" err="1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djakartensis</a:t>
            </a:r>
            <a:r>
              <a:rPr lang="en-US" sz="3000" i="1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NBRC </a:t>
            </a:r>
            <a:r>
              <a:rPr lang="en-US" sz="3000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15409</a:t>
            </a:r>
            <a:r>
              <a:rPr lang="en-US" sz="3000" baseline="30000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</a:t>
            </a:r>
            <a:r>
              <a:rPr lang="en-US" sz="3000" dirty="0" smtClean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AB184657 </a:t>
            </a:r>
          </a:p>
        </p:txBody>
      </p:sp>
      <p:sp>
        <p:nvSpPr>
          <p:cNvPr id="40" name="กล่องข้อความ 39"/>
          <p:cNvSpPr txBox="1"/>
          <p:nvPr/>
        </p:nvSpPr>
        <p:spPr>
          <a:xfrm>
            <a:off x="4534701" y="2787800"/>
            <a:ext cx="551144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000" i="1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Streptomyces </a:t>
            </a:r>
            <a:r>
              <a:rPr lang="en-US" sz="3000" i="1" dirty="0" err="1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mutabilis</a:t>
            </a:r>
            <a:r>
              <a:rPr lang="en-US" sz="3000" i="1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NBRC 12800</a:t>
            </a:r>
            <a:r>
              <a:rPr lang="en-US" sz="3000" baseline="300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</a:t>
            </a:r>
            <a:r>
              <a:rPr lang="en-US" sz="30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(AB184156) </a:t>
            </a:r>
          </a:p>
        </p:txBody>
      </p:sp>
      <p:sp>
        <p:nvSpPr>
          <p:cNvPr id="42" name="กล่องข้อความ 41"/>
          <p:cNvSpPr txBox="1"/>
          <p:nvPr/>
        </p:nvSpPr>
        <p:spPr>
          <a:xfrm>
            <a:off x="4542705" y="3117575"/>
            <a:ext cx="604684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i="1" dirty="0">
                <a:latin typeface="Angsana New" panose="02020603050405020304" pitchFamily="18" charset="-34"/>
                <a:cs typeface="Angsana New" panose="02020603050405020304" pitchFamily="18" charset="-34"/>
              </a:rPr>
              <a:t>Streptomyces </a:t>
            </a:r>
            <a:r>
              <a:rPr lang="en-US" sz="3000" i="1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rochei</a:t>
            </a:r>
            <a:r>
              <a:rPr lang="en-US" sz="3000" i="1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000" dirty="0">
                <a:latin typeface="Angsana New" panose="02020603050405020304" pitchFamily="18" charset="-34"/>
                <a:cs typeface="Angsana New" panose="02020603050405020304" pitchFamily="18" charset="-34"/>
              </a:rPr>
              <a:t>NRRL B-2410</a:t>
            </a:r>
            <a:r>
              <a:rPr lang="en-US" sz="30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T</a:t>
            </a:r>
            <a:r>
              <a:rPr lang="en-US" sz="3000" dirty="0">
                <a:latin typeface="Angsana New" panose="02020603050405020304" pitchFamily="18" charset="-34"/>
                <a:cs typeface="Angsana New" panose="02020603050405020304" pitchFamily="18" charset="-34"/>
              </a:rPr>
              <a:t> (MUMD01000370) </a:t>
            </a:r>
          </a:p>
        </p:txBody>
      </p:sp>
      <p:sp>
        <p:nvSpPr>
          <p:cNvPr id="44" name="กล่องข้อความ 43"/>
          <p:cNvSpPr txBox="1"/>
          <p:nvPr/>
        </p:nvSpPr>
        <p:spPr>
          <a:xfrm>
            <a:off x="4578772" y="3499919"/>
            <a:ext cx="49664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000" b="1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Streptomyces </a:t>
            </a:r>
            <a:r>
              <a:rPr lang="en-US" sz="3000" b="1" i="1" dirty="0" err="1" smtClean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spinosus</a:t>
            </a:r>
            <a:r>
              <a:rPr lang="en-US" sz="3000" b="1" dirty="0" smtClean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000" b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SBTS01</a:t>
            </a:r>
            <a:r>
              <a:rPr lang="en-US" sz="3000" b="1" baseline="30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T </a:t>
            </a:r>
            <a:r>
              <a:rPr lang="en-US" sz="3000" b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(</a:t>
            </a:r>
            <a:r>
              <a:rPr lang="pl-PL" sz="3000" b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MZ901362</a:t>
            </a:r>
            <a:r>
              <a:rPr lang="en-US" sz="3000" b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)</a:t>
            </a:r>
          </a:p>
        </p:txBody>
      </p:sp>
      <p:sp>
        <p:nvSpPr>
          <p:cNvPr id="45" name="กล่องข้อความ 44"/>
          <p:cNvSpPr txBox="1"/>
          <p:nvPr/>
        </p:nvSpPr>
        <p:spPr>
          <a:xfrm>
            <a:off x="4559635" y="3804064"/>
            <a:ext cx="779732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000" i="1" dirty="0" smtClean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Streptomyces </a:t>
            </a:r>
            <a:r>
              <a:rPr lang="en-US" sz="3000" i="1" dirty="0" err="1" smtClean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achromogenes</a:t>
            </a:r>
            <a:r>
              <a:rPr lang="en-US" sz="3000" i="1" dirty="0" smtClean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subsp. </a:t>
            </a:r>
            <a:r>
              <a:rPr lang="en-US" sz="3000" i="1" dirty="0" err="1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rubradiris</a:t>
            </a:r>
            <a:r>
              <a:rPr lang="en-US" sz="3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000" dirty="0" smtClean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NBRC 14000</a:t>
            </a:r>
            <a:r>
              <a:rPr lang="en-US" sz="3000" baseline="30000" dirty="0" smtClean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T</a:t>
            </a:r>
            <a:r>
              <a:rPr lang="en-US" sz="3000" dirty="0" smtClean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(AB184561</a:t>
            </a:r>
            <a:r>
              <a:rPr lang="en-US" sz="3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) </a:t>
            </a:r>
          </a:p>
        </p:txBody>
      </p:sp>
      <p:sp>
        <p:nvSpPr>
          <p:cNvPr id="46" name="กล่องข้อความ 45"/>
          <p:cNvSpPr txBox="1"/>
          <p:nvPr/>
        </p:nvSpPr>
        <p:spPr>
          <a:xfrm>
            <a:off x="4578772" y="4146996"/>
            <a:ext cx="62716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Streptomyces </a:t>
            </a:r>
            <a:r>
              <a:rPr lang="en-US" sz="3000" i="1" dirty="0" err="1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bangladeshensis</a:t>
            </a:r>
            <a:r>
              <a:rPr lang="en-US" sz="3000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AAB-4</a:t>
            </a:r>
            <a:r>
              <a:rPr lang="en-US" sz="3000" baseline="30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T</a:t>
            </a:r>
            <a:r>
              <a:rPr lang="en-US" sz="3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(AY750056) </a:t>
            </a:r>
          </a:p>
        </p:txBody>
      </p:sp>
      <p:sp>
        <p:nvSpPr>
          <p:cNvPr id="47" name="กล่องข้อความ 46"/>
          <p:cNvSpPr txBox="1"/>
          <p:nvPr/>
        </p:nvSpPr>
        <p:spPr>
          <a:xfrm>
            <a:off x="4557142" y="4417379"/>
            <a:ext cx="511550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3000" i="1" dirty="0" err="1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Streptomyces</a:t>
            </a:r>
            <a:r>
              <a:rPr lang="fr-FR" sz="3000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fr-FR" sz="3000" i="1" dirty="0" err="1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rameus</a:t>
            </a:r>
            <a:r>
              <a:rPr lang="fr-FR" sz="3000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fr-FR" sz="3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LMG 20326</a:t>
            </a:r>
            <a:r>
              <a:rPr lang="fr-FR" sz="3000" baseline="30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T</a:t>
            </a:r>
            <a:r>
              <a:rPr lang="fr-FR" sz="3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(AJ781379) </a:t>
            </a:r>
            <a:endParaRPr lang="en-US" sz="3000" dirty="0">
              <a:solidFill>
                <a:prstClr val="black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8" name="กล่องข้อความ 47"/>
          <p:cNvSpPr txBox="1"/>
          <p:nvPr/>
        </p:nvSpPr>
        <p:spPr>
          <a:xfrm>
            <a:off x="4563994" y="4748466"/>
            <a:ext cx="58753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Streptomyces </a:t>
            </a:r>
            <a:r>
              <a:rPr lang="en-US" sz="3000" i="1" dirty="0" err="1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shenzhenensis</a:t>
            </a:r>
            <a:r>
              <a:rPr lang="en-US" sz="3000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000" dirty="0" smtClean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DSM </a:t>
            </a:r>
            <a:r>
              <a:rPr lang="en-US" sz="30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42034</a:t>
            </a:r>
            <a:r>
              <a:rPr lang="en-US" sz="3000" baseline="30000" dirty="0" smtClean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T</a:t>
            </a:r>
            <a:r>
              <a:rPr lang="en-US" sz="3000" dirty="0" smtClean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(HQ660226)</a:t>
            </a:r>
            <a:endParaRPr lang="en-US" sz="3000" dirty="0"/>
          </a:p>
        </p:txBody>
      </p:sp>
      <p:sp>
        <p:nvSpPr>
          <p:cNvPr id="49" name="กล่องข้อความ 48"/>
          <p:cNvSpPr txBox="1"/>
          <p:nvPr/>
        </p:nvSpPr>
        <p:spPr>
          <a:xfrm>
            <a:off x="4574101" y="5123433"/>
            <a:ext cx="76594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000" b="1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Streptomyces </a:t>
            </a:r>
            <a:r>
              <a:rPr lang="en-US" sz="3000" b="1" i="1" dirty="0" err="1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shenzenensis</a:t>
            </a:r>
            <a:r>
              <a:rPr lang="en-US" sz="3000" b="1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000" b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subsp. </a:t>
            </a:r>
            <a:r>
              <a:rPr lang="en-US" sz="3000" b="1" i="1" dirty="0" err="1" smtClean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endophyticus</a:t>
            </a:r>
            <a:r>
              <a:rPr lang="en-US" sz="3000" b="1" i="1" dirty="0" smtClean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000" b="1" dirty="0" smtClean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W18L9</a:t>
            </a:r>
            <a:r>
              <a:rPr lang="en-US" sz="3000" b="1" baseline="30000" dirty="0" smtClean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T </a:t>
            </a:r>
            <a:r>
              <a:rPr lang="en-US" sz="3000" b="1" dirty="0" smtClean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(</a:t>
            </a:r>
            <a:r>
              <a:rPr lang="pl-PL" sz="3000" b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MZ901363</a:t>
            </a:r>
            <a:r>
              <a:rPr lang="en-US" sz="3000" b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)</a:t>
            </a:r>
            <a:r>
              <a:rPr lang="en-US" sz="3000" b="1" baseline="30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endParaRPr lang="en-US" sz="3000" b="1" dirty="0">
              <a:solidFill>
                <a:prstClr val="black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50" name="กล่องข้อความ 49"/>
          <p:cNvSpPr txBox="1"/>
          <p:nvPr/>
        </p:nvSpPr>
        <p:spPr>
          <a:xfrm>
            <a:off x="4572677" y="5422132"/>
            <a:ext cx="53976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000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Streptomyces </a:t>
            </a:r>
            <a:r>
              <a:rPr lang="en-US" sz="3000" i="1" dirty="0" err="1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jiujiangensis</a:t>
            </a:r>
            <a:r>
              <a:rPr lang="en-US" sz="3000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JXJ 0074</a:t>
            </a:r>
            <a:r>
              <a:rPr lang="en-US" sz="3000" baseline="30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T</a:t>
            </a:r>
            <a:r>
              <a:rPr lang="en-US" sz="3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(KF938657) </a:t>
            </a:r>
          </a:p>
        </p:txBody>
      </p:sp>
      <p:sp>
        <p:nvSpPr>
          <p:cNvPr id="52" name="กล่องข้อความ 51"/>
          <p:cNvSpPr txBox="1"/>
          <p:nvPr/>
        </p:nvSpPr>
        <p:spPr>
          <a:xfrm>
            <a:off x="4557142" y="5755830"/>
            <a:ext cx="66944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000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Streptomyces </a:t>
            </a:r>
            <a:r>
              <a:rPr lang="en-US" sz="3000" i="1" dirty="0" err="1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hyaluromycini</a:t>
            </a:r>
            <a:r>
              <a:rPr lang="en-US" sz="3000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NBRC 110483</a:t>
            </a:r>
            <a:r>
              <a:rPr lang="en-US" sz="3000" baseline="30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T</a:t>
            </a:r>
            <a:r>
              <a:rPr lang="en-US" sz="3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(BCFL01000051) </a:t>
            </a:r>
          </a:p>
        </p:txBody>
      </p:sp>
      <p:sp>
        <p:nvSpPr>
          <p:cNvPr id="53" name="กล่องข้อความ 52"/>
          <p:cNvSpPr txBox="1"/>
          <p:nvPr/>
        </p:nvSpPr>
        <p:spPr>
          <a:xfrm>
            <a:off x="4572677" y="6130797"/>
            <a:ext cx="496802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000" i="1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Streptomyces </a:t>
            </a:r>
            <a:r>
              <a:rPr lang="en-US" sz="3000" i="1" dirty="0" err="1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graminisoli</a:t>
            </a:r>
            <a:r>
              <a:rPr lang="en-US" sz="3000" i="1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JR-19</a:t>
            </a:r>
            <a:r>
              <a:rPr lang="en-US" sz="3000" baseline="300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</a:t>
            </a:r>
            <a:r>
              <a:rPr lang="en-US" sz="30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(HQ267975) </a:t>
            </a:r>
          </a:p>
        </p:txBody>
      </p:sp>
      <p:sp>
        <p:nvSpPr>
          <p:cNvPr id="54" name="กล่องข้อความ 53"/>
          <p:cNvSpPr txBox="1"/>
          <p:nvPr/>
        </p:nvSpPr>
        <p:spPr>
          <a:xfrm>
            <a:off x="3952924" y="518118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55" name="กล่องข้อความ 54"/>
          <p:cNvSpPr txBox="1"/>
          <p:nvPr/>
        </p:nvSpPr>
        <p:spPr>
          <a:xfrm>
            <a:off x="3956463" y="597613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56" name="กล่องข้อความ 55"/>
          <p:cNvSpPr txBox="1"/>
          <p:nvPr/>
        </p:nvSpPr>
        <p:spPr>
          <a:xfrm>
            <a:off x="3706159" y="205452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57" name="กล่องข้อความ 56"/>
          <p:cNvSpPr txBox="1"/>
          <p:nvPr/>
        </p:nvSpPr>
        <p:spPr>
          <a:xfrm>
            <a:off x="3961462" y="225455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58" name="กล่องข้อความ 57"/>
          <p:cNvSpPr txBox="1"/>
          <p:nvPr/>
        </p:nvSpPr>
        <p:spPr>
          <a:xfrm>
            <a:off x="3964663" y="4365693"/>
            <a:ext cx="28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59" name="กล่องข้อความ 58"/>
          <p:cNvSpPr txBox="1"/>
          <p:nvPr/>
        </p:nvSpPr>
        <p:spPr>
          <a:xfrm>
            <a:off x="1937638" y="788415"/>
            <a:ext cx="259645" cy="4462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4574102" y="232197"/>
            <a:ext cx="56893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Streptomyces </a:t>
            </a:r>
            <a:r>
              <a:rPr lang="en-US" sz="3000" i="1" dirty="0" err="1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spiralis</a:t>
            </a:r>
            <a:r>
              <a:rPr lang="en-US" sz="3200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NBRC 14215</a:t>
            </a:r>
            <a:r>
              <a:rPr lang="en-US" sz="3200" baseline="30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T</a:t>
            </a:r>
            <a:r>
              <a:rPr lang="en-US" sz="32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(AB184575) </a:t>
            </a:r>
          </a:p>
        </p:txBody>
      </p:sp>
      <p:sp>
        <p:nvSpPr>
          <p:cNvPr id="35" name="กล่องข้อความ 34"/>
          <p:cNvSpPr txBox="1"/>
          <p:nvPr/>
        </p:nvSpPr>
        <p:spPr>
          <a:xfrm>
            <a:off x="4573354" y="834169"/>
            <a:ext cx="541847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000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Streptomyces </a:t>
            </a:r>
            <a:r>
              <a:rPr lang="en-US" sz="3000" i="1" dirty="0" err="1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andamanensis</a:t>
            </a:r>
            <a:r>
              <a:rPr lang="en-US" sz="3000" i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KC-112</a:t>
            </a:r>
            <a:r>
              <a:rPr lang="en-US" sz="3000" baseline="30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T</a:t>
            </a:r>
            <a:r>
              <a:rPr lang="en-US" sz="3000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(LC008305) </a:t>
            </a:r>
            <a:endParaRPr lang="en-US" sz="3000" dirty="0">
              <a:solidFill>
                <a:prstClr val="black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4544183" y="1212105"/>
            <a:ext cx="53793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i="1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Streptomyces </a:t>
            </a:r>
            <a:r>
              <a:rPr lang="en-US" sz="3000" i="1" dirty="0" err="1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anandii</a:t>
            </a:r>
            <a:r>
              <a:rPr lang="en-US" sz="3000" i="1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NRRL B-3590</a:t>
            </a:r>
            <a:r>
              <a:rPr lang="en-US" sz="3000" baseline="300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</a:t>
            </a:r>
            <a:r>
              <a:rPr lang="en-US" sz="30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(AY999803) </a:t>
            </a:r>
            <a:endParaRPr lang="en-US" sz="3000" dirty="0">
              <a:solidFill>
                <a:prstClr val="black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3836432" y="264298"/>
            <a:ext cx="29242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1" name="กล่องข้อความ 40"/>
          <p:cNvSpPr txBox="1"/>
          <p:nvPr/>
        </p:nvSpPr>
        <p:spPr>
          <a:xfrm>
            <a:off x="3882927" y="867830"/>
            <a:ext cx="29242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3" name="กล่องข้อความ 42"/>
          <p:cNvSpPr txBox="1"/>
          <p:nvPr/>
        </p:nvSpPr>
        <p:spPr>
          <a:xfrm>
            <a:off x="1630631" y="826897"/>
            <a:ext cx="29242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1" name="กล่องข้อความ 50"/>
          <p:cNvSpPr txBox="1"/>
          <p:nvPr/>
        </p:nvSpPr>
        <p:spPr>
          <a:xfrm>
            <a:off x="3909150" y="1895429"/>
            <a:ext cx="26619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0" name="กล่องข้อความ 59"/>
          <p:cNvSpPr txBox="1"/>
          <p:nvPr/>
        </p:nvSpPr>
        <p:spPr>
          <a:xfrm>
            <a:off x="3380909" y="2098770"/>
            <a:ext cx="29242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2" name="กล่องข้อความ 61"/>
          <p:cNvSpPr txBox="1"/>
          <p:nvPr/>
        </p:nvSpPr>
        <p:spPr>
          <a:xfrm>
            <a:off x="2051072" y="1920684"/>
            <a:ext cx="29242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3" name="กล่องข้อความ 62"/>
          <p:cNvSpPr txBox="1"/>
          <p:nvPr/>
        </p:nvSpPr>
        <p:spPr>
          <a:xfrm>
            <a:off x="2544085" y="2420104"/>
            <a:ext cx="29242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4" name="กล่องข้อความ 63"/>
          <p:cNvSpPr txBox="1"/>
          <p:nvPr/>
        </p:nvSpPr>
        <p:spPr>
          <a:xfrm>
            <a:off x="2993557" y="2980700"/>
            <a:ext cx="29242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5" name="กล่องข้อความ 64"/>
          <p:cNvSpPr txBox="1"/>
          <p:nvPr/>
        </p:nvSpPr>
        <p:spPr>
          <a:xfrm>
            <a:off x="1149840" y="2105350"/>
            <a:ext cx="29242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6" name="กล่องข้อความ 65"/>
          <p:cNvSpPr txBox="1"/>
          <p:nvPr/>
        </p:nvSpPr>
        <p:spPr>
          <a:xfrm>
            <a:off x="696619" y="3025242"/>
            <a:ext cx="29242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90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143</Words>
  <Application>Microsoft Office PowerPoint</Application>
  <PresentationFormat>แบบจอกว้าง</PresentationFormat>
  <Paragraphs>26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8" baseType="lpstr">
      <vt:lpstr>Angsana New</vt:lpstr>
      <vt:lpstr>AngsanaUPC</vt:lpstr>
      <vt:lpstr>Arial</vt:lpstr>
      <vt:lpstr>Calibri</vt:lpstr>
      <vt:lpstr>Calibri Light</vt:lpstr>
      <vt:lpstr>Cordia New</vt:lpstr>
      <vt:lpstr>ธีมของ Office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Windows User</cp:lastModifiedBy>
  <cp:revision>9</cp:revision>
  <dcterms:created xsi:type="dcterms:W3CDTF">2021-09-29T18:39:10Z</dcterms:created>
  <dcterms:modified xsi:type="dcterms:W3CDTF">2022-01-07T15:39:55Z</dcterms:modified>
</cp:coreProperties>
</file>