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91" r:id="rId2"/>
    <p:sldId id="277" r:id="rId3"/>
    <p:sldId id="301" r:id="rId4"/>
    <p:sldId id="265" r:id="rId5"/>
  </p:sldIdLst>
  <p:sldSz cx="9144000" cy="6858000" type="screen4x3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ng" initials="D" lastIdx="1" clrIdx="0">
    <p:extLst>
      <p:ext uri="{19B8F6BF-5375-455C-9EA6-DF929625EA0E}">
        <p15:presenceInfo xmlns:p15="http://schemas.microsoft.com/office/powerpoint/2012/main" userId="Dong" providerId="None"/>
      </p:ext>
    </p:extLst>
  </p:cmAuthor>
  <p:cmAuthor id="2" name="Plant Editors" initials="PE" lastIdx="1" clrIdx="1">
    <p:extLst>
      <p:ext uri="{19B8F6BF-5375-455C-9EA6-DF929625EA0E}">
        <p15:presenceInfo xmlns:p15="http://schemas.microsoft.com/office/powerpoint/2012/main" userId="Plant Editor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FF00"/>
    <a:srgbClr val="3A5925"/>
    <a:srgbClr val="6AA343"/>
    <a:srgbClr val="FF9900"/>
    <a:srgbClr val="FFFFFF"/>
    <a:srgbClr val="DCDCDC"/>
    <a:srgbClr val="F0F0F0"/>
    <a:srgbClr val="E6E6E6"/>
    <a:srgbClr val="C8C8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9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2" y="216"/>
      </p:cViewPr>
      <p:guideLst>
        <p:guide orient="horz" pos="2160"/>
        <p:guide pos="2932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  <a:t>2021-12-21</a:t>
            </a:fld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  <a:t>‹#›</a:t>
            </a:fld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  <a:t>2021-12-21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0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2021-12-21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2021-12-21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2021-12-21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502447" y="1296000"/>
            <a:ext cx="396243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113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514350" marR="0" lvl="1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tabLst>
                <a:tab pos="1207135" algn="l"/>
              </a:tabLst>
              <a:defRPr kumimoji="0" lang="zh-CN" altLang="en-US" sz="1200" b="0" i="0" u="none" strike="noStrike" kern="1200" cap="none" spc="113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13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13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13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4679194" y="1296000"/>
            <a:ext cx="3962432" cy="5040000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6858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75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13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2021-12-21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2021-12-21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502448" y="952508"/>
            <a:ext cx="8139178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2021-12-21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502412" y="2588282"/>
            <a:ext cx="8139178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685800" rtl="0" eaLnBrk="1" fontAlgn="auto" latinLnBrk="0" hangingPunct="1">
              <a:lnSpc>
                <a:spcPct val="100000"/>
              </a:lnSpc>
              <a:buNone/>
              <a:defRPr kumimoji="0" lang="zh-CN" altLang="en-US" sz="4050" b="0" i="0" u="none" strike="noStrike" kern="1200" cap="none" spc="45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2021-12-21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2021-12-21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2021-12-21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2021-12-21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2021-12-21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2021-12-21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2021-12-21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2021-12-21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2021-12-21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组合 23"/>
          <p:cNvGrpSpPr/>
          <p:nvPr/>
        </p:nvGrpSpPr>
        <p:grpSpPr>
          <a:xfrm>
            <a:off x="1740568" y="1760188"/>
            <a:ext cx="5104447" cy="2380774"/>
            <a:chOff x="1441" y="5188"/>
            <a:chExt cx="10718" cy="4999"/>
          </a:xfrm>
        </p:grpSpPr>
        <p:grpSp>
          <p:nvGrpSpPr>
            <p:cNvPr id="22" name="组合 21"/>
            <p:cNvGrpSpPr/>
            <p:nvPr/>
          </p:nvGrpSpPr>
          <p:grpSpPr>
            <a:xfrm>
              <a:off x="1441" y="5188"/>
              <a:ext cx="9973" cy="3370"/>
              <a:chOff x="1441" y="5188"/>
              <a:chExt cx="9973" cy="3370"/>
            </a:xfrm>
          </p:grpSpPr>
          <p:grpSp>
            <p:nvGrpSpPr>
              <p:cNvPr id="3" name="组合 2"/>
              <p:cNvGrpSpPr/>
              <p:nvPr/>
            </p:nvGrpSpPr>
            <p:grpSpPr>
              <a:xfrm>
                <a:off x="1959" y="5188"/>
                <a:ext cx="9455" cy="3370"/>
                <a:chOff x="2982" y="486"/>
                <a:chExt cx="8791" cy="3076"/>
              </a:xfrm>
            </p:grpSpPr>
            <p:pic>
              <p:nvPicPr>
                <p:cNvPr id="9" name="图片 8" descr="屏幕剪辑"/>
                <p:cNvPicPr>
                  <a:picLocks noChangeAspect="1"/>
                </p:cNvPicPr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32061" b="33970"/>
                <a:stretch>
                  <a:fillRect/>
                </a:stretch>
              </p:blipFill>
              <p:spPr>
                <a:xfrm>
                  <a:off x="3643" y="486"/>
                  <a:ext cx="8130" cy="1028"/>
                </a:xfrm>
                <a:prstGeom prst="rect">
                  <a:avLst/>
                </a:prstGeom>
              </p:spPr>
            </p:pic>
            <p:pic>
              <p:nvPicPr>
                <p:cNvPr id="14" name="图片 13" descr="屏幕剪辑"/>
                <p:cNvPicPr>
                  <a:picLocks noChangeAspect="1"/>
                </p:cNvPicPr>
                <p:nvPr/>
              </p:nvPicPr>
              <p:blipFill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b="37864"/>
                <a:stretch>
                  <a:fillRect/>
                </a:stretch>
              </p:blipFill>
              <p:spPr>
                <a:xfrm>
                  <a:off x="3714" y="2119"/>
                  <a:ext cx="8059" cy="1443"/>
                </a:xfrm>
                <a:prstGeom prst="rect">
                  <a:avLst/>
                </a:prstGeom>
              </p:spPr>
            </p:pic>
            <p:sp>
              <p:nvSpPr>
                <p:cNvPr id="5" name="文本框 4"/>
                <p:cNvSpPr txBox="1"/>
                <p:nvPr/>
              </p:nvSpPr>
              <p:spPr>
                <a:xfrm>
                  <a:off x="2982" y="629"/>
                  <a:ext cx="1268" cy="44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900" dirty="0"/>
                    <a:t>T</a:t>
                  </a:r>
                  <a:r>
                    <a:rPr lang="en-US" altLang="zh-CN" sz="900" baseline="-25000" dirty="0"/>
                    <a:t>0</a:t>
                  </a:r>
                  <a:r>
                    <a:rPr lang="en-US" altLang="zh-CN" sz="900" dirty="0"/>
                    <a:t>-a</a:t>
                  </a:r>
                </a:p>
              </p:txBody>
            </p:sp>
            <p:sp>
              <p:nvSpPr>
                <p:cNvPr id="6" name="文本框 5"/>
                <p:cNvSpPr txBox="1"/>
                <p:nvPr/>
              </p:nvSpPr>
              <p:spPr>
                <a:xfrm>
                  <a:off x="3050" y="897"/>
                  <a:ext cx="1426" cy="44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900" dirty="0"/>
                    <a:t>WT</a:t>
                  </a:r>
                </a:p>
              </p:txBody>
            </p:sp>
            <p:sp>
              <p:nvSpPr>
                <p:cNvPr id="7" name="文本框 6"/>
                <p:cNvSpPr txBox="1"/>
                <p:nvPr/>
              </p:nvSpPr>
              <p:spPr>
                <a:xfrm>
                  <a:off x="3029" y="2020"/>
                  <a:ext cx="1561" cy="44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900" dirty="0"/>
                    <a:t>T</a:t>
                  </a:r>
                  <a:r>
                    <a:rPr lang="en-US" altLang="zh-CN" sz="900" baseline="-25000" dirty="0"/>
                    <a:t>0</a:t>
                  </a:r>
                  <a:r>
                    <a:rPr lang="en-US" altLang="zh-CN" sz="900" dirty="0"/>
                    <a:t>-b</a:t>
                  </a:r>
                </a:p>
              </p:txBody>
            </p:sp>
            <p:sp>
              <p:nvSpPr>
                <p:cNvPr id="8" name="文本框 7"/>
                <p:cNvSpPr txBox="1"/>
                <p:nvPr/>
              </p:nvSpPr>
              <p:spPr>
                <a:xfrm>
                  <a:off x="3078" y="2289"/>
                  <a:ext cx="2077" cy="44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900"/>
                    <a:t>WT</a:t>
                  </a:r>
                </a:p>
              </p:txBody>
            </p:sp>
            <p:sp>
              <p:nvSpPr>
                <p:cNvPr id="10" name="文本框 9"/>
                <p:cNvSpPr txBox="1"/>
                <p:nvPr/>
              </p:nvSpPr>
              <p:spPr>
                <a:xfrm>
                  <a:off x="3165" y="3054"/>
                  <a:ext cx="2077" cy="44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900"/>
                    <a:t>WT</a:t>
                  </a:r>
                </a:p>
              </p:txBody>
            </p:sp>
            <p:sp>
              <p:nvSpPr>
                <p:cNvPr id="11" name="文本框 10"/>
                <p:cNvSpPr txBox="1"/>
                <p:nvPr/>
              </p:nvSpPr>
              <p:spPr>
                <a:xfrm>
                  <a:off x="3116" y="2785"/>
                  <a:ext cx="1561" cy="44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900" dirty="0"/>
                    <a:t>T</a:t>
                  </a:r>
                  <a:r>
                    <a:rPr lang="en-US" altLang="zh-CN" sz="900" baseline="-25000" dirty="0"/>
                    <a:t>0</a:t>
                  </a:r>
                  <a:r>
                    <a:rPr lang="en-US" altLang="zh-CN" sz="900" dirty="0"/>
                    <a:t>-b</a:t>
                  </a:r>
                </a:p>
              </p:txBody>
            </p:sp>
          </p:grpSp>
          <p:sp>
            <p:nvSpPr>
              <p:cNvPr id="18" name="文本框 17"/>
              <p:cNvSpPr txBox="1"/>
              <p:nvPr/>
            </p:nvSpPr>
            <p:spPr>
              <a:xfrm>
                <a:off x="1441" y="5388"/>
                <a:ext cx="912" cy="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dirty="0"/>
                  <a:t>A</a:t>
                </a:r>
              </a:p>
            </p:txBody>
          </p:sp>
          <p:sp>
            <p:nvSpPr>
              <p:cNvPr id="19" name="文本框 18"/>
              <p:cNvSpPr txBox="1"/>
              <p:nvPr/>
            </p:nvSpPr>
            <p:spPr>
              <a:xfrm>
                <a:off x="1503" y="7302"/>
                <a:ext cx="912" cy="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dirty="0"/>
                  <a:t>B</a:t>
                </a:r>
              </a:p>
            </p:txBody>
          </p:sp>
        </p:grpSp>
        <p:sp>
          <p:nvSpPr>
            <p:cNvPr id="23" name="文本框 22"/>
            <p:cNvSpPr txBox="1"/>
            <p:nvPr/>
          </p:nvSpPr>
          <p:spPr>
            <a:xfrm>
              <a:off x="2010" y="8991"/>
              <a:ext cx="10149" cy="11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1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Fig. S1 </a:t>
              </a:r>
              <a:r>
                <a:rPr lang="en-US" altLang="zh-CN" sz="11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zh-CN" sz="1100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Sequence alignment</a:t>
              </a:r>
              <a:r>
                <a:rPr lang="en-US" altLang="zh-CN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of homozygous</a:t>
              </a:r>
              <a:r>
                <a:rPr lang="en-US" altLang="zh-CN" sz="1100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T</a:t>
              </a:r>
              <a:r>
                <a:rPr lang="en-US" altLang="zh-CN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0</a:t>
              </a:r>
              <a:r>
                <a:rPr lang="en-US" altLang="zh-CN" sz="1100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-1 and T</a:t>
              </a:r>
              <a:r>
                <a:rPr lang="en-US" altLang="zh-CN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0</a:t>
              </a:r>
              <a:r>
                <a:rPr lang="en-US" altLang="zh-CN" sz="1100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-2 </a:t>
              </a:r>
              <a:r>
                <a:rPr lang="en-US" altLang="zh-CN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transgenic T</a:t>
              </a:r>
              <a:r>
                <a:rPr lang="en-US" altLang="zh-CN" sz="11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n-US" altLang="zh-CN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plants</a:t>
              </a:r>
              <a:r>
                <a:rPr lang="en-US" altLang="zh-CN" sz="1100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zh-CN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by CRISPR/Cas9 genome editing</a:t>
              </a:r>
              <a:r>
                <a:rPr lang="en-US" altLang="zh-CN" sz="1100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endParaRPr lang="en-US" altLang="zh-CN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altLang="zh-CN" sz="900" dirty="0">
                <a:solidFill>
                  <a:sysClr val="windowText" lastClr="000000"/>
                </a:solidFill>
                <a:latin typeface="Calibri" panose="020F0502020204030204" pitchFamily="34" charset="0"/>
                <a:cs typeface="+mn-ea"/>
                <a:sym typeface="+mn-ea"/>
              </a:endParaRPr>
            </a:p>
          </p:txBody>
        </p:sp>
      </p:grp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4060" y="1846553"/>
            <a:ext cx="5135880" cy="2237105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CDD6F8C3-CBA9-4B58-94C2-75A4C3BD27F0}"/>
              </a:ext>
            </a:extLst>
          </p:cNvPr>
          <p:cNvSpPr txBox="1"/>
          <p:nvPr/>
        </p:nvSpPr>
        <p:spPr>
          <a:xfrm>
            <a:off x="1738410" y="4187025"/>
            <a:ext cx="63878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</a:t>
            </a:r>
            <a:r>
              <a:rPr lang="en-US" altLang="zh-CN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S2</a:t>
            </a:r>
            <a:r>
              <a:rPr lang="zh-CN" alt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zh-CN" alt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Expression patterns of </a:t>
            </a:r>
            <a:r>
              <a:rPr lang="zh-CN" alt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TCD</a:t>
            </a:r>
            <a:r>
              <a:rPr lang="en-US" altLang="zh-CN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zh-CN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zh-CN" alt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were obtained from the rice expression profile database, RiceXPro (http://ricexpro.dna.affrc.go.jp/).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16"/>
          <p:cNvGrpSpPr/>
          <p:nvPr/>
        </p:nvGrpSpPr>
        <p:grpSpPr>
          <a:xfrm>
            <a:off x="1873482" y="1054221"/>
            <a:ext cx="3938589" cy="1332071"/>
            <a:chOff x="215" y="3017"/>
            <a:chExt cx="8270" cy="2797"/>
          </a:xfrm>
        </p:grpSpPr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4" y="3210"/>
              <a:ext cx="2604" cy="2604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81" y="3170"/>
              <a:ext cx="2604" cy="2604"/>
            </a:xfrm>
            <a:prstGeom prst="rect">
              <a:avLst/>
            </a:prstGeom>
          </p:spPr>
        </p:pic>
        <p:sp>
          <p:nvSpPr>
            <p:cNvPr id="3" name="文本框 2"/>
            <p:cNvSpPr txBox="1"/>
            <p:nvPr/>
          </p:nvSpPr>
          <p:spPr>
            <a:xfrm>
              <a:off x="215" y="3056"/>
              <a:ext cx="1521" cy="6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500" b="1" dirty="0"/>
                <a:t>A</a:t>
              </a: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5149" y="3017"/>
              <a:ext cx="1521" cy="6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500" b="1" dirty="0"/>
                <a:t>B</a:t>
              </a:r>
            </a:p>
          </p:txBody>
        </p:sp>
      </p:grpSp>
      <p:sp>
        <p:nvSpPr>
          <p:cNvPr id="28" name="矩形 27">
            <a:extLst>
              <a:ext uri="{FF2B5EF4-FFF2-40B4-BE49-F238E27FC236}">
                <a16:creationId xmlns:a16="http://schemas.microsoft.com/office/drawing/2014/main" id="{49AF4B17-BBC4-4F0F-95D8-EA829A18A671}"/>
              </a:ext>
            </a:extLst>
          </p:cNvPr>
          <p:cNvSpPr/>
          <p:nvPr/>
        </p:nvSpPr>
        <p:spPr>
          <a:xfrm>
            <a:off x="2115543" y="2482458"/>
            <a:ext cx="4767943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CN" altLang="zh-CN" sz="1050" kern="0" dirty="0">
                <a:latin typeface="Consolas" panose="020B0609020204030204" pitchFamily="49" charset="0"/>
                <a:ea typeface="宋体" panose="02010600030101010101" pitchFamily="2" charset="-122"/>
                <a:cs typeface="Consolas" panose="020B0609020204030204" pitchFamily="49" charset="0"/>
              </a:rPr>
              <a:t>MHRMASLLLPPQFLCSLPCSTNSIRSHLHYKPHFLGNIMTKPKAKMRLLNRNVSSMAKKS</a:t>
            </a:r>
            <a:endParaRPr lang="zh-CN" altLang="zh-CN" sz="1050" kern="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CN" altLang="zh-CN" sz="1050" kern="0" dirty="0">
                <a:latin typeface="Consolas" panose="020B0609020204030204" pitchFamily="49" charset="0"/>
                <a:ea typeface="宋体" panose="02010600030101010101" pitchFamily="2" charset="-122"/>
                <a:cs typeface="Consolas" panose="020B0609020204030204" pitchFamily="49" charset="0"/>
              </a:rPr>
              <a:t>SQDVAEGSSDDESDGETSKTKKRAPRRGRKKATIQASEGETQEGQVSTEEDESPEGTKKI</a:t>
            </a:r>
            <a:endParaRPr lang="zh-CN" altLang="zh-CN" sz="1050" kern="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CN" altLang="zh-CN" sz="1050" kern="0" dirty="0">
                <a:latin typeface="Consolas" panose="020B0609020204030204" pitchFamily="49" charset="0"/>
                <a:ea typeface="宋体" panose="02010600030101010101" pitchFamily="2" charset="-122"/>
                <a:cs typeface="Consolas" panose="020B0609020204030204" pitchFamily="49" charset="0"/>
              </a:rPr>
              <a:t>KRRGRKKAATTASSSEEKDKAKEPKKRGRRKVKTVEELSDNEGEDLGEDLVPSNDRQEKI</a:t>
            </a:r>
            <a:endParaRPr lang="zh-CN" altLang="zh-CN" sz="1050" kern="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CN" altLang="zh-CN" sz="1050" kern="0" dirty="0">
                <a:latin typeface="Consolas" panose="020B0609020204030204" pitchFamily="49" charset="0"/>
                <a:ea typeface="宋体" panose="02010600030101010101" pitchFamily="2" charset="-122"/>
                <a:cs typeface="Consolas" panose="020B0609020204030204" pitchFamily="49" charset="0"/>
              </a:rPr>
              <a:t>SANDLESKIAALLLEDTDDNDINNLIPLVCCFGPAKYSFIPSGRPANRLIDHEIHEGMKD</a:t>
            </a:r>
            <a:endParaRPr lang="zh-CN" altLang="zh-CN" sz="1050" kern="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CN" altLang="zh-CN" sz="1050" kern="0" dirty="0">
                <a:latin typeface="Consolas" panose="020B0609020204030204" pitchFamily="49" charset="0"/>
                <a:ea typeface="宋体" panose="02010600030101010101" pitchFamily="2" charset="-122"/>
                <a:cs typeface="Consolas" panose="020B0609020204030204" pitchFamily="49" charset="0"/>
              </a:rPr>
              <a:t>MFWSP</a:t>
            </a:r>
            <a:r>
              <a:rPr lang="zh-CN" altLang="zh-CN" sz="1050" u="sng" kern="0" dirty="0">
                <a:latin typeface="Consolas" panose="020B0609020204030204" pitchFamily="49" charset="0"/>
                <a:ea typeface="宋体" panose="02010600030101010101" pitchFamily="2" charset="-122"/>
                <a:cs typeface="Consolas" panose="020B0609020204030204" pitchFamily="49" charset="0"/>
              </a:rPr>
              <a:t>DQFVRAPGGSSSN</a:t>
            </a:r>
            <a:r>
              <a:rPr lang="zh-CN" altLang="zh-CN" sz="1050" u="sng" kern="0" dirty="0">
                <a:solidFill>
                  <a:srgbClr val="FF0000"/>
                </a:solidFill>
                <a:latin typeface="Consolas" panose="020B0609020204030204" pitchFamily="49" charset="0"/>
                <a:ea typeface="宋体" panose="02010600030101010101" pitchFamily="2" charset="-122"/>
                <a:cs typeface="Consolas" panose="020B0609020204030204" pitchFamily="49" charset="0"/>
              </a:rPr>
              <a:t>VAL</a:t>
            </a:r>
            <a:r>
              <a:rPr lang="zh-CN" altLang="zh-CN" sz="1050" u="sng" kern="0" dirty="0">
                <a:latin typeface="Consolas" panose="020B0609020204030204" pitchFamily="49" charset="0"/>
                <a:ea typeface="宋体" panose="02010600030101010101" pitchFamily="2" charset="-122"/>
                <a:cs typeface="Consolas" panose="020B0609020204030204" pitchFamily="49" charset="0"/>
              </a:rPr>
              <a:t>ALAASGGRVEFMGKLGDDDYGQSTLYHLNVNGVQTRAIK</a:t>
            </a:r>
            <a:endParaRPr lang="zh-CN" altLang="zh-CN" sz="1050" kern="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CN" altLang="zh-CN" sz="1050" u="sng" kern="0" dirty="0">
                <a:latin typeface="Consolas" panose="020B0609020204030204" pitchFamily="49" charset="0"/>
                <a:ea typeface="宋体" panose="02010600030101010101" pitchFamily="2" charset="-122"/>
                <a:cs typeface="Consolas" panose="020B0609020204030204" pitchFamily="49" charset="0"/>
              </a:rPr>
              <a:t>MDPSAFTAMSLMKVTGRGSLKMSCAKPCAEDCFVQTDINPAVLKEAKMFYYNSSALLEPT</a:t>
            </a:r>
            <a:endParaRPr lang="zh-CN" altLang="zh-CN" sz="1050" kern="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CN" altLang="zh-CN" sz="1050" u="sng" kern="0" dirty="0">
                <a:latin typeface="Consolas" panose="020B0609020204030204" pitchFamily="49" charset="0"/>
                <a:ea typeface="宋体" panose="02010600030101010101" pitchFamily="2" charset="-122"/>
                <a:cs typeface="Consolas" panose="020B0609020204030204" pitchFamily="49" charset="0"/>
              </a:rPr>
              <a:t>TRSSLSKAIEVSKKFGGVTFFDLNLPLPLWSSSKETKSLVKEAWEAADIIEITKQELEFL</a:t>
            </a:r>
            <a:endParaRPr lang="zh-CN" altLang="zh-CN" sz="1050" kern="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CN" altLang="zh-CN" sz="1050" u="sng" kern="0" dirty="0">
                <a:latin typeface="Consolas" panose="020B0609020204030204" pitchFamily="49" charset="0"/>
                <a:ea typeface="宋体" panose="02010600030101010101" pitchFamily="2" charset="-122"/>
                <a:cs typeface="Consolas" panose="020B0609020204030204" pitchFamily="49" charset="0"/>
              </a:rPr>
              <a:t>CGIKPSEKFGTKDNDKSKFTHYSPEVVTKLWHENLKVLFVTNGTSKIHYYTKEHDGWVRG</a:t>
            </a:r>
            <a:endParaRPr lang="zh-CN" altLang="zh-CN" sz="1050" kern="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CN" altLang="zh-CN" sz="1050" u="sng" kern="0" dirty="0">
                <a:latin typeface="Consolas" panose="020B0609020204030204" pitchFamily="49" charset="0"/>
                <a:ea typeface="宋体" panose="02010600030101010101" pitchFamily="2" charset="-122"/>
                <a:cs typeface="Consolas" panose="020B0609020204030204" pitchFamily="49" charset="0"/>
              </a:rPr>
              <a:t>TEDAPITPFTGDMSQSGDAIVAALMKMLAINPHLVTDK</a:t>
            </a:r>
            <a:r>
              <a:rPr lang="zh-CN" altLang="zh-CN" sz="1050" kern="0" dirty="0">
                <a:latin typeface="Consolas" panose="020B0609020204030204" pitchFamily="49" charset="0"/>
                <a:ea typeface="宋体" panose="02010600030101010101" pitchFamily="2" charset="-122"/>
                <a:cs typeface="Consolas" panose="020B0609020204030204" pitchFamily="49" charset="0"/>
              </a:rPr>
              <a:t>DYLHTAMKHAITCGVIDQWLLA</a:t>
            </a:r>
            <a:endParaRPr lang="zh-CN" altLang="zh-CN" sz="1050" kern="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Aft>
                <a:spcPts val="0"/>
              </a:spcAft>
            </a:pPr>
            <a:r>
              <a:rPr lang="zh-CN" altLang="zh-CN" sz="1050" kern="0" dirty="0">
                <a:latin typeface="Consolas" panose="020B0609020204030204" pitchFamily="49" charset="0"/>
                <a:ea typeface="宋体" panose="02010600030101010101" pitchFamily="2" charset="-122"/>
                <a:cs typeface="Consolas" panose="020B0609020204030204" pitchFamily="49" charset="0"/>
              </a:rPr>
              <a:t>RERGFLPRERADPTSEQFGVRFVTEKEYRTLPDSIHTEDSSESELLYVE</a:t>
            </a:r>
            <a:endParaRPr lang="zh-CN" altLang="zh-CN" sz="1050" kern="1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2756DF7D-1D45-4DCC-9C82-6CB35FFCECB8}"/>
              </a:ext>
            </a:extLst>
          </p:cNvPr>
          <p:cNvSpPr txBox="1"/>
          <p:nvPr/>
        </p:nvSpPr>
        <p:spPr>
          <a:xfrm>
            <a:off x="2483215" y="746147"/>
            <a:ext cx="7243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/>
              <a:t>WT</a:t>
            </a:r>
            <a:endParaRPr lang="zh-CN" altLang="en-US" sz="1600" b="1" dirty="0"/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8A79D2DE-393F-45AF-A43F-F566A083282C}"/>
              </a:ext>
            </a:extLst>
          </p:cNvPr>
          <p:cNvSpPr txBox="1"/>
          <p:nvPr/>
        </p:nvSpPr>
        <p:spPr>
          <a:xfrm>
            <a:off x="4904411" y="769280"/>
            <a:ext cx="7992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i="1" dirty="0"/>
              <a:t>tcd7</a:t>
            </a:r>
            <a:endParaRPr lang="zh-CN" altLang="en-US" sz="1600" b="1" i="1" dirty="0"/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C0E5E3AF-542F-48A2-A6BE-B0B87B974A22}"/>
              </a:ext>
            </a:extLst>
          </p:cNvPr>
          <p:cNvSpPr txBox="1"/>
          <p:nvPr/>
        </p:nvSpPr>
        <p:spPr>
          <a:xfrm>
            <a:off x="1780976" y="2550964"/>
            <a:ext cx="724376" cy="32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b="1" dirty="0"/>
              <a:t>C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C7887575-A55D-4D00-9856-6EC3E5E32F8D}"/>
              </a:ext>
            </a:extLst>
          </p:cNvPr>
          <p:cNvSpPr/>
          <p:nvPr/>
        </p:nvSpPr>
        <p:spPr>
          <a:xfrm>
            <a:off x="1327398" y="4305834"/>
            <a:ext cx="634423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</a:t>
            </a:r>
            <a:r>
              <a:rPr lang="en-US" altLang="zh-CN" sz="1050" b="1" kern="1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S3  </a:t>
            </a:r>
            <a:r>
              <a:rPr lang="en-US" altLang="zh-CN" sz="1050" kern="1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3D structures of TCD7. (A) TCD7 structure in wild type (WT). (B) TCD7 structure in </a:t>
            </a:r>
            <a:r>
              <a:rPr lang="en-US" altLang="zh-CN" sz="1050" i="1" kern="1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tcd3</a:t>
            </a:r>
            <a:r>
              <a:rPr lang="en-US" altLang="zh-CN" sz="1050" kern="1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mutant.</a:t>
            </a:r>
            <a:r>
              <a:rPr lang="en-US" altLang="zh-CN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(C) </a:t>
            </a:r>
            <a:r>
              <a:rPr lang="en-US" altLang="zh-CN" sz="105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Amino acid (aa) sequence of TCD7. The red letters represent the amino acids absent in </a:t>
            </a:r>
            <a:r>
              <a:rPr lang="en-US" altLang="zh-CN" sz="105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tcd7 </a:t>
            </a:r>
            <a:r>
              <a:rPr lang="en-US" altLang="zh-CN" sz="105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mutant and t</a:t>
            </a:r>
            <a:r>
              <a:rPr lang="en-US" altLang="zh-CN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underlined sequences represent the </a:t>
            </a:r>
            <a:r>
              <a:rPr lang="en-US" altLang="zh-CN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pfkb</a:t>
            </a:r>
            <a:r>
              <a:rPr lang="en-US" altLang="zh-CN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domain.</a:t>
            </a:r>
            <a:r>
              <a:rPr lang="en-US" altLang="zh-CN" sz="105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The</a:t>
            </a:r>
            <a:r>
              <a:rPr lang="en-US" altLang="zh-CN" sz="1050" kern="1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a</a:t>
            </a:r>
            <a:r>
              <a:rPr lang="en-US" altLang="zh-CN" sz="105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mino acid sequence of TCD7 is from </a:t>
            </a:r>
            <a:r>
              <a:rPr lang="en-US" altLang="zh-CN" sz="1050" kern="1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http://swissmodel.expasy.org/.</a:t>
            </a:r>
            <a:r>
              <a:rPr lang="en-US" altLang="zh-CN" sz="105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altLang="zh-CN" sz="1050" kern="1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8543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1195864" y="1332071"/>
            <a:ext cx="6992303" cy="3317558"/>
            <a:chOff x="2631" y="397"/>
            <a:chExt cx="14682" cy="6966"/>
          </a:xfrm>
        </p:grpSpPr>
        <p:pic>
          <p:nvPicPr>
            <p:cNvPr id="5" name="图片 5" descr="蛋白比对结果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31" y="397"/>
              <a:ext cx="14683" cy="6966"/>
            </a:xfrm>
            <a:prstGeom prst="rect">
              <a:avLst/>
            </a:prstGeom>
          </p:spPr>
        </p:pic>
        <p:sp>
          <p:nvSpPr>
            <p:cNvPr id="2" name="矩形 1"/>
            <p:cNvSpPr/>
            <p:nvPr/>
          </p:nvSpPr>
          <p:spPr>
            <a:xfrm>
              <a:off x="6956" y="3018"/>
              <a:ext cx="499" cy="77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/>
            </a:p>
          </p:txBody>
        </p:sp>
      </p:grpSp>
      <p:sp>
        <p:nvSpPr>
          <p:cNvPr id="4" name="文本框 3"/>
          <p:cNvSpPr txBox="1"/>
          <p:nvPr/>
        </p:nvSpPr>
        <p:spPr>
          <a:xfrm>
            <a:off x="1393583" y="4787265"/>
            <a:ext cx="6597339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 S4 </a:t>
            </a:r>
            <a:r>
              <a:rPr lang="en-US" altLang="zh-CN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Amino acid sequence alignment of TCD7 protein and the most homologous protein we identified, Arabidopsis AtFLN2. The similarity between TCD7 and AtFLN2 was about 55% and the mutation site was located in the conserved region as shown in the red box; there exists an amino acid difference between TCD7 (Leu)  and AtFLN2 (Ile).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28575" cmpd="sng">
          <a:noFill/>
          <a:prstDash val="solid"/>
        </a:ln>
      </a:spPr>
      <a:bodyPr rtlCol="0" anchor="ctr"/>
      <a:lstStyle>
        <a:defPPr algn="ctr">
          <a:defRPr lang="zh-CN" altLang="en-US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9773</TotalTime>
  <Words>217</Words>
  <Application>Microsoft Office PowerPoint</Application>
  <PresentationFormat>全屏显示(4:3)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微软雅黑</vt:lpstr>
      <vt:lpstr>Arial</vt:lpstr>
      <vt:lpstr>Calibri</vt:lpstr>
      <vt:lpstr>Calibri Light</vt:lpstr>
      <vt:lpstr>Consolas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dong</dc:creator>
  <cp:lastModifiedBy>Dong</cp:lastModifiedBy>
  <cp:revision>383</cp:revision>
  <cp:lastPrinted>2021-01-08T14:15:54Z</cp:lastPrinted>
  <dcterms:created xsi:type="dcterms:W3CDTF">2019-06-19T02:08:00Z</dcterms:created>
  <dcterms:modified xsi:type="dcterms:W3CDTF">2021-12-21T14:24:34Z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