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2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56"/>
  </p:normalViewPr>
  <p:slideViewPr>
    <p:cSldViewPr snapToGrid="0" snapToObjects="1">
      <p:cViewPr>
        <p:scale>
          <a:sx n="120" d="100"/>
          <a:sy n="120" d="100"/>
        </p:scale>
        <p:origin x="16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81C82F6-551A-B844-9222-4E39E78952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Graper AL, Noyszewski AK, Anderson NO, Smith AG. Variability in ITS1 and ITS2 sequences of historic (herbaria) and extant (fresh) Phalaris species.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F5A2B3-412B-B546-A65F-F7BBEF82D2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6469B-9C61-2C4C-B59D-5949135315CC}" type="datetimeFigureOut">
              <a:rPr lang="en-US" smtClean="0"/>
              <a:t>12/3/20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7A9282-27D9-EC44-BBD7-9C0EAA012B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E5E498-BEE6-A54C-9C46-60E8521F92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01652-9D6D-0C45-B44A-380C815DC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3299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Graper AL, Noyszewski AK, Anderson NO, Smith AG. Variability in ITS1 and ITS2 sequences of historic (herbaria) and extant (fresh) Phalaris species.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F9818-2B70-0C46-AB12-AA5126D488AA}" type="datetimeFigureOut">
              <a:rPr lang="en-US" smtClean="0"/>
              <a:t>12/3/20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CECAA-7E8F-AD4A-9493-E377DD99D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44444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5D9F0568-D04B-AF49-99EE-E14F34D9119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Graper AL, Noyszewski AK, Anderson NO, Smith AG. Variability in ITS1 and ITS2 sequences of historic (herbaria) and extant (fresh) Phalaris species.</a:t>
            </a:r>
          </a:p>
        </p:txBody>
      </p:sp>
    </p:spTree>
    <p:extLst>
      <p:ext uri="{BB962C8B-B14F-4D97-AF65-F5344CB8AC3E}">
        <p14:creationId xmlns:p14="http://schemas.microsoft.com/office/powerpoint/2010/main" val="1985776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8DDC6-730D-7546-B280-D90A549A44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87175D-4D9D-4341-BAD7-7781BA80EA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C480C-82EC-7A4E-8383-EBC799C64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E249A-69F2-9C41-938D-0CE2E0D4F72C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E1725-36BD-9D40-ABE9-3553D168B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9E5D5-8568-BC41-A2D3-512B2933E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62E7-EC0C-8E43-8B75-77ACD8DE6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10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1BCCF-F056-6440-8AB3-2792F76DF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88B2A-7F96-6545-88C3-304BD2304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531A8-E048-114F-AE8B-807EA0F25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E249A-69F2-9C41-938D-0CE2E0D4F72C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2AD7A-352D-4046-B65A-ABEEB7E67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FBB83-A722-FF4B-A70D-25226F802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62E7-EC0C-8E43-8B75-77ACD8DE6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50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3607A-8C49-E64A-9A18-52756F8B8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3E900-8276-9F48-B344-B0D5B4CDB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0E68D-8C7B-9146-AC63-C0C1F2F70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E249A-69F2-9C41-938D-0CE2E0D4F72C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9D0BF-243C-374F-97EC-0B13EB234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37549-843A-E44D-9177-5BC0CF3D1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62E7-EC0C-8E43-8B75-77ACD8DE6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53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C146B-30BF-3648-97FE-854996ECE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1FB91-AD0F-7E41-A8A5-4F4542F910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DAD17-0129-554B-85B4-6699EF2E0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0F6F22-B7A3-1442-8537-62E7FB6AE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E249A-69F2-9C41-938D-0CE2E0D4F72C}" type="datetimeFigureOut">
              <a:rPr lang="en-US" smtClean="0"/>
              <a:t>12/3/20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459260-130B-204B-B2C2-4F09E5AED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3C2FDE-B930-6B42-BF0B-A7837CB75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62E7-EC0C-8E43-8B75-77ACD8DE6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69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9D1D6-D07A-A840-ACB1-3DD4703F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042E7-96D9-0A45-A1F1-2B9687670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0ACBF-6B4D-F34E-A237-3B45B0979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ADCECC-523D-9D47-861E-53FB9AB3B0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5BD621-0E42-224E-B36E-EC3E783A90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70F2A0-63A6-DD47-B051-4C69B3109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E249A-69F2-9C41-938D-0CE2E0D4F72C}" type="datetimeFigureOut">
              <a:rPr lang="en-US" smtClean="0"/>
              <a:t>12/3/20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BECC4C-A5E9-D940-A78A-A5C747E6D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C04AF-19F0-6F46-88BB-39B2ED1EB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62E7-EC0C-8E43-8B75-77ACD8DE6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70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7E2E1-B0DD-AE4E-BFB8-27E2175AB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6C024-A934-AD46-884A-409FBD92A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E249A-69F2-9C41-938D-0CE2E0D4F72C}" type="datetimeFigureOut">
              <a:rPr lang="en-US" smtClean="0"/>
              <a:t>12/3/20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216BB9-0497-084E-B9C8-1EC37CBA5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DF1E76-FE8D-2C4E-942F-78C58A098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62E7-EC0C-8E43-8B75-77ACD8DE6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927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297BDC-EC92-A441-8FFA-471CC2B2B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E249A-69F2-9C41-938D-0CE2E0D4F72C}" type="datetimeFigureOut">
              <a:rPr lang="en-US" smtClean="0"/>
              <a:t>12/3/20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CD82CD-7408-DF40-8B77-325015E3E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196966-75AA-8F4F-81E9-01BCC5CB5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62E7-EC0C-8E43-8B75-77ACD8DE6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25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ACD6B-7D33-6F44-88B7-8B5135ED9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264E2-FFE8-B34F-B493-3C14F4F26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460E2-5AE7-CE4C-A618-9FC1A1E437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EF578A-9CFD-D446-A267-D236E6267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E249A-69F2-9C41-938D-0CE2E0D4F72C}" type="datetimeFigureOut">
              <a:rPr lang="en-US" smtClean="0"/>
              <a:t>12/3/20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367340-5530-BB4C-800B-06F5C00A3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B56937-C25B-BB45-B279-62877E6E7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62E7-EC0C-8E43-8B75-77ACD8DE6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77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6214-3B67-CA47-956B-C495CE43F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770AF9-FE48-CC41-854E-3D5D451999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57BDC-4F70-0642-88B6-F7ECCA4AA1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E9B107-8B0F-6546-A733-B657A2D2A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E249A-69F2-9C41-938D-0CE2E0D4F72C}" type="datetimeFigureOut">
              <a:rPr lang="en-US" smtClean="0"/>
              <a:t>12/3/20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039B8-BDAA-9C4B-9DDD-3EC40E310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0361BD-4CBA-5C45-8A1A-F92A42A2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62E7-EC0C-8E43-8B75-77ACD8DE6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69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5A63B-1C2E-0345-8DEA-4E207E620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8CE0EB-B9D3-DC4B-B071-09898D054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75086-50B8-D74E-9D51-40136171F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E249A-69F2-9C41-938D-0CE2E0D4F72C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96C40-7B05-EB4A-8438-44D1CFEC0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5DE46-4A89-2840-9BEE-75CB5BD76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62E7-EC0C-8E43-8B75-77ACD8DE6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74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26D95C-E372-9F4D-AF11-DC4551BA92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A3C70-D3DC-8C43-BA63-7BC799515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5E183-E1D0-D043-A796-7B149AF48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E249A-69F2-9C41-938D-0CE2E0D4F72C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38A51-30BA-E647-ABB3-B2E14FB92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BE795-40E4-3446-A723-9831C1EA0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62E7-EC0C-8E43-8B75-77ACD8DE6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264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C77453-FA06-E043-8859-A0CA153A2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D0A1B-49D2-0F41-994F-B618B65E1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9828D-62AE-8E41-BFE8-F19C78790B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E249A-69F2-9C41-938D-0CE2E0D4F72C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B6DE6-09C6-C84B-8DE0-E3B616CD2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1C416-BE37-8247-8798-34B5EA79D6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E62E7-EC0C-8E43-8B75-77ACD8DE6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493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297051-70AF-A948-950F-77E90FB58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Graper AL, Noyszewski AK, Anderson NO, Smith AG. </a:t>
            </a:r>
            <a:br>
              <a:rPr lang="en-US" sz="2000" dirty="0"/>
            </a:br>
            <a:r>
              <a:rPr lang="en-US" sz="2000" dirty="0"/>
              <a:t>Variability in ITS1 and ITS2 sequences of historic (herbaria) and extant (fresh) </a:t>
            </a:r>
            <a:r>
              <a:rPr lang="en-US" sz="2000" i="1" dirty="0"/>
              <a:t>Phalaris</a:t>
            </a:r>
            <a:r>
              <a:rPr lang="en-US" sz="2000" dirty="0"/>
              <a:t> species.</a:t>
            </a:r>
          </a:p>
        </p:txBody>
      </p:sp>
    </p:spTree>
    <p:extLst>
      <p:ext uri="{BB962C8B-B14F-4D97-AF65-F5344CB8AC3E}">
        <p14:creationId xmlns:p14="http://schemas.microsoft.com/office/powerpoint/2010/main" val="1529240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roup 138"/>
          <p:cNvGrpSpPr/>
          <p:nvPr/>
        </p:nvGrpSpPr>
        <p:grpSpPr>
          <a:xfrm>
            <a:off x="2280824" y="285594"/>
            <a:ext cx="7971001" cy="6080819"/>
            <a:chOff x="2268020" y="285594"/>
            <a:chExt cx="7971001" cy="608081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55"/>
            <a:stretch/>
          </p:blipFill>
          <p:spPr>
            <a:xfrm>
              <a:off x="2268020" y="285594"/>
              <a:ext cx="7018116" cy="4959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480"/>
            <a:stretch/>
          </p:blipFill>
          <p:spPr>
            <a:xfrm>
              <a:off x="2268261" y="5199865"/>
              <a:ext cx="7970760" cy="1166548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2721668" y="64331"/>
            <a:ext cx="934595" cy="6671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147991" y="275465"/>
            <a:ext cx="8859730" cy="156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/>
          <p:cNvSpPr txBox="1"/>
          <p:nvPr/>
        </p:nvSpPr>
        <p:spPr>
          <a:xfrm>
            <a:off x="2722288" y="429613"/>
            <a:ext cx="761510" cy="69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50" i="1" dirty="0"/>
              <a:t>P. </a:t>
            </a:r>
            <a:r>
              <a:rPr lang="en-US" sz="450" i="1" dirty="0" err="1"/>
              <a:t>truncata</a:t>
            </a:r>
            <a:r>
              <a:rPr lang="en-US" sz="450" i="1" dirty="0"/>
              <a:t> </a:t>
            </a:r>
            <a:r>
              <a:rPr lang="en-US" sz="450" dirty="0"/>
              <a:t>(MN811199.1) </a:t>
            </a:r>
          </a:p>
        </p:txBody>
      </p:sp>
      <p:pic>
        <p:nvPicPr>
          <p:cNvPr id="104" name="Picture 10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55" b="98514"/>
          <a:stretch/>
        </p:blipFill>
        <p:spPr>
          <a:xfrm>
            <a:off x="2274569" y="294328"/>
            <a:ext cx="7018116" cy="73691"/>
          </a:xfrm>
          <a:prstGeom prst="rect">
            <a:avLst/>
          </a:prstGeom>
        </p:spPr>
      </p:pic>
      <p:pic>
        <p:nvPicPr>
          <p:cNvPr id="155" name="Picture 1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263" y="366386"/>
            <a:ext cx="5636422" cy="72932"/>
          </a:xfrm>
          <a:prstGeom prst="rect">
            <a:avLst/>
          </a:prstGeom>
        </p:spPr>
      </p:pic>
      <p:sp>
        <p:nvSpPr>
          <p:cNvPr id="165" name="TextBox 164"/>
          <p:cNvSpPr txBox="1"/>
          <p:nvPr/>
        </p:nvSpPr>
        <p:spPr>
          <a:xfrm>
            <a:off x="6876711" y="437986"/>
            <a:ext cx="95388" cy="10772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dirty="0"/>
              <a:t>T3</a:t>
            </a:r>
            <a:endParaRPr lang="en-US" dirty="0"/>
          </a:p>
        </p:txBody>
      </p:sp>
      <p:cxnSp>
        <p:nvCxnSpPr>
          <p:cNvPr id="273" name="Straight Connector 272"/>
          <p:cNvCxnSpPr/>
          <p:nvPr/>
        </p:nvCxnSpPr>
        <p:spPr>
          <a:xfrm flipV="1">
            <a:off x="1666460" y="429613"/>
            <a:ext cx="76809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B313426-8470-4355-9F1B-A95C3D225B1A}"/>
              </a:ext>
            </a:extLst>
          </p:cNvPr>
          <p:cNvGrpSpPr/>
          <p:nvPr/>
        </p:nvGrpSpPr>
        <p:grpSpPr>
          <a:xfrm>
            <a:off x="1547190" y="438799"/>
            <a:ext cx="7856120" cy="5937962"/>
            <a:chOff x="1558913" y="438799"/>
            <a:chExt cx="7856120" cy="5937962"/>
          </a:xfrm>
        </p:grpSpPr>
        <p:cxnSp>
          <p:nvCxnSpPr>
            <p:cNvPr id="11" name="Straight Connector 10"/>
            <p:cNvCxnSpPr/>
            <p:nvPr/>
          </p:nvCxnSpPr>
          <p:spPr>
            <a:xfrm flipV="1">
              <a:off x="1663205" y="5909577"/>
              <a:ext cx="76809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621722" y="558093"/>
              <a:ext cx="102617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i="1" dirty="0"/>
                <a:t>P.  truncata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595426" y="1183344"/>
              <a:ext cx="22343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i="1" dirty="0"/>
                <a:t>P. brachystachys/</a:t>
              </a:r>
            </a:p>
            <a:p>
              <a:r>
                <a:rPr lang="en-US" sz="600" i="1" dirty="0"/>
                <a:t>P. canariensis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58913" y="4375408"/>
              <a:ext cx="223438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/>
                <a:t>P.  arundinacea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95426" y="1935295"/>
              <a:ext cx="80990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/>
                <a:t>P.  aquatica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68220" y="3433949"/>
              <a:ext cx="223438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/>
                <a:t>P.  paradoxa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562991" y="2888824"/>
              <a:ext cx="224483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/>
                <a:t>P.  minor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68220" y="2454907"/>
              <a:ext cx="223438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/>
                <a:t>P.  coerulescens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581228" y="5060825"/>
              <a:ext cx="223438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/>
                <a:t>P.  californica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81228" y="5413663"/>
              <a:ext cx="223438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/>
                <a:t>P.  caroliniana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601378" y="5926430"/>
              <a:ext cx="223438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/>
                <a:t>P.  lemmonii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601378" y="6154803"/>
              <a:ext cx="223438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/>
                <a:t>P.  angusta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723539" y="3908153"/>
              <a:ext cx="76997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(HF564628.1) 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717961" y="4477877"/>
              <a:ext cx="734137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(JF951077.1) 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717961" y="4360775"/>
              <a:ext cx="734137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(KF713251.1) 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722544" y="4251912"/>
              <a:ext cx="774139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(KF713253.1) 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714827" y="4987699"/>
              <a:ext cx="778831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(KF713255.1) 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717120" y="4189797"/>
              <a:ext cx="73178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(KF713254.1) 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17961" y="4536511"/>
              <a:ext cx="774747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(KF713257.1) 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18582" y="4422558"/>
              <a:ext cx="808073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(KF753779.1) 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719983" y="4130302"/>
              <a:ext cx="807477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(KP711073.1) 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714090" y="4928935"/>
              <a:ext cx="845487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(KU883517.1) 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718569" y="5615580"/>
              <a:ext cx="688515" cy="689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>
                  <a:solidFill>
                    <a:srgbClr val="FF0000"/>
                  </a:solidFill>
                </a:rPr>
                <a:t>P. caroliniana </a:t>
              </a:r>
              <a:r>
                <a:rPr lang="en-US" sz="450" dirty="0">
                  <a:solidFill>
                    <a:srgbClr val="FF0000"/>
                  </a:solidFill>
                </a:rPr>
                <a:t>(JF951065.1) 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721555" y="5555485"/>
              <a:ext cx="72936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caroliniana </a:t>
              </a:r>
              <a:r>
                <a:rPr lang="en-US" sz="450" dirty="0"/>
                <a:t>(JF951079.1)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715824" y="5501613"/>
              <a:ext cx="63349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caroliniana </a:t>
              </a:r>
              <a:r>
                <a:rPr lang="en-US" sz="450" dirty="0"/>
                <a:t>(JF951080.1) 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716259" y="6016575"/>
              <a:ext cx="687646" cy="71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lemmonii </a:t>
              </a:r>
              <a:r>
                <a:rPr lang="en-US" sz="450" dirty="0"/>
                <a:t>(JF951082.1) 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716948" y="5106796"/>
              <a:ext cx="72936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californica </a:t>
              </a:r>
              <a:r>
                <a:rPr lang="en-US" sz="450" dirty="0"/>
                <a:t>(JF951064.1) 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720997" y="5044641"/>
              <a:ext cx="769973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californica </a:t>
              </a:r>
              <a:r>
                <a:rPr lang="en-US" sz="450" dirty="0"/>
                <a:t>(JF951078.1) 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720652" y="5212112"/>
              <a:ext cx="688516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californica </a:t>
              </a:r>
              <a:r>
                <a:rPr lang="en-US" sz="450" dirty="0"/>
                <a:t>(KF753781.1) 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722057" y="1854903"/>
              <a:ext cx="876721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aquatica </a:t>
              </a:r>
              <a:r>
                <a:rPr lang="en-US" sz="450" dirty="0"/>
                <a:t>(JF951056.1) 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718570" y="2139359"/>
              <a:ext cx="85334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aquatica </a:t>
              </a:r>
              <a:r>
                <a:rPr lang="en-US" sz="450" dirty="0"/>
                <a:t>(JF951076.1) 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21806" y="1968448"/>
              <a:ext cx="876721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aquatica </a:t>
              </a:r>
              <a:r>
                <a:rPr lang="en-US" sz="450" dirty="0"/>
                <a:t>(KC512901.1) 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725039" y="1794523"/>
              <a:ext cx="832829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aquatica </a:t>
              </a:r>
              <a:r>
                <a:rPr lang="en-US" sz="450" dirty="0"/>
                <a:t>(KF753775.1) 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721813" y="1913868"/>
              <a:ext cx="84695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aquatica </a:t>
              </a:r>
              <a:r>
                <a:rPr lang="en-US" sz="450" dirty="0"/>
                <a:t>(KF753776.1) 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719902" y="2252338"/>
              <a:ext cx="876722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aquatica </a:t>
              </a:r>
              <a:r>
                <a:rPr lang="en-US" sz="450" dirty="0"/>
                <a:t>(KX873130.1) 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718315" y="3731810"/>
              <a:ext cx="833487" cy="703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paradoxa </a:t>
              </a:r>
              <a:r>
                <a:rPr lang="en-US" sz="450" dirty="0"/>
                <a:t>(KF753783.1) 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724437" y="3165608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minor </a:t>
              </a:r>
              <a:r>
                <a:rPr lang="en-US" sz="450" dirty="0"/>
                <a:t>(MN811193.1) 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726552" y="3108894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minor </a:t>
              </a:r>
              <a:r>
                <a:rPr lang="en-US" sz="450" dirty="0"/>
                <a:t>(KX873131.1) 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720794" y="2475472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coerulescens </a:t>
              </a:r>
              <a:r>
                <a:rPr lang="en-US" sz="450" dirty="0"/>
                <a:t>(DQ539581.1) 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721233" y="2418762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coerulescens </a:t>
              </a:r>
              <a:r>
                <a:rPr lang="en-US" sz="450" dirty="0"/>
                <a:t>(JF951066.1) 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722909" y="2363673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coerulescens </a:t>
              </a:r>
              <a:r>
                <a:rPr lang="en-US" sz="450" dirty="0"/>
                <a:t>(JF951081.1) 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24053" y="2705636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coerulescens </a:t>
              </a:r>
              <a:r>
                <a:rPr lang="en-US" sz="450" dirty="0"/>
                <a:t>(KF753782.1) 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722593" y="3333984"/>
              <a:ext cx="723079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>
                  <a:solidFill>
                    <a:srgbClr val="FF0000"/>
                  </a:solidFill>
                </a:rPr>
                <a:t>P. minor </a:t>
              </a:r>
              <a:r>
                <a:rPr lang="en-US" sz="450" dirty="0">
                  <a:solidFill>
                    <a:srgbClr val="FF0000"/>
                  </a:solidFill>
                </a:rPr>
                <a:t>(JF951086.1) 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730312" y="2769642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minor </a:t>
              </a:r>
              <a:r>
                <a:rPr lang="en-US" sz="450" dirty="0"/>
                <a:t>(JF907187.1) 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729285" y="2818884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>
                  <a:solidFill>
                    <a:srgbClr val="FF0000"/>
                  </a:solidFill>
                </a:rPr>
                <a:t>P. paradoxa </a:t>
              </a:r>
              <a:r>
                <a:rPr lang="en-US" sz="450" dirty="0">
                  <a:solidFill>
                    <a:srgbClr val="FF0000"/>
                  </a:solidFill>
                </a:rPr>
                <a:t>(JF951070.1) 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723373" y="995998"/>
              <a:ext cx="87540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canariensis </a:t>
              </a:r>
              <a:r>
                <a:rPr lang="en-US" sz="450" dirty="0"/>
                <a:t>(DQ539580.1) 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720225" y="1057610"/>
              <a:ext cx="832170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canariensis </a:t>
              </a:r>
              <a:r>
                <a:rPr lang="en-US" sz="450" dirty="0"/>
                <a:t>(FJ178782.1) 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718570" y="1113943"/>
              <a:ext cx="876063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canariensis </a:t>
              </a:r>
              <a:r>
                <a:rPr lang="en-US" sz="450" dirty="0"/>
                <a:t>(JF951058.1) 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723379" y="1678028"/>
              <a:ext cx="876063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canariensis </a:t>
              </a:r>
              <a:r>
                <a:rPr lang="en-US" sz="450" dirty="0"/>
                <a:t>(KP296086.1) 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723328" y="1624998"/>
              <a:ext cx="876063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canariensis </a:t>
              </a:r>
              <a:r>
                <a:rPr lang="en-US" sz="450" dirty="0"/>
                <a:t>(KX147537.1) 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724829" y="936764"/>
              <a:ext cx="831403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canariensis </a:t>
              </a:r>
              <a:r>
                <a:rPr lang="en-US" sz="450" dirty="0"/>
                <a:t>(KX147547.1) 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721924" y="1168211"/>
              <a:ext cx="923197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brachystachys </a:t>
              </a:r>
              <a:r>
                <a:rPr lang="en-US" sz="450" dirty="0"/>
                <a:t>(JF951057.1) 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714927" y="821958"/>
              <a:ext cx="83107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brachystachys </a:t>
              </a:r>
              <a:r>
                <a:rPr lang="en-US" sz="450" dirty="0"/>
                <a:t>(KC512902.1) 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721321" y="877176"/>
              <a:ext cx="83107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brachystachys </a:t>
              </a:r>
              <a:r>
                <a:rPr lang="en-US" sz="450" dirty="0"/>
                <a:t>(KF753780.1) 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720232" y="590924"/>
              <a:ext cx="761510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truncata </a:t>
              </a:r>
              <a:r>
                <a:rPr lang="en-US" sz="450" dirty="0"/>
                <a:t>(KC512903.1) 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720232" y="483798"/>
              <a:ext cx="761510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truncata </a:t>
              </a:r>
              <a:r>
                <a:rPr lang="en-US" sz="450" dirty="0"/>
                <a:t>(L36522.1) </a:t>
              </a:r>
            </a:p>
          </p:txBody>
        </p:sp>
        <p:cxnSp>
          <p:nvCxnSpPr>
            <p:cNvPr id="68" name="Straight Connector 67"/>
            <p:cNvCxnSpPr/>
            <p:nvPr/>
          </p:nvCxnSpPr>
          <p:spPr>
            <a:xfrm flipV="1">
              <a:off x="1666460" y="1743675"/>
              <a:ext cx="76809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1666460" y="2373120"/>
              <a:ext cx="76809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2723914" y="2652131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coerulescens </a:t>
              </a:r>
              <a:r>
                <a:rPr lang="en-US" sz="450" dirty="0"/>
                <a:t>(HE802172.1) 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722909" y="2595542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coerulescens </a:t>
              </a:r>
              <a:r>
                <a:rPr lang="en-US" sz="450" dirty="0"/>
                <a:t>(KC512900.1) </a:t>
              </a:r>
            </a:p>
          </p:txBody>
        </p:sp>
        <p:cxnSp>
          <p:nvCxnSpPr>
            <p:cNvPr id="72" name="Straight Connector 71"/>
            <p:cNvCxnSpPr/>
            <p:nvPr/>
          </p:nvCxnSpPr>
          <p:spPr>
            <a:xfrm flipV="1">
              <a:off x="1659737" y="2771182"/>
              <a:ext cx="76809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2731222" y="3050562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minor </a:t>
              </a:r>
              <a:r>
                <a:rPr lang="en-US" sz="450" dirty="0"/>
                <a:t>(JF907187.1) 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728956" y="2993892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minor </a:t>
              </a:r>
              <a:r>
                <a:rPr lang="en-US" sz="450" dirty="0"/>
                <a:t>(JF951069.1) 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728080" y="2939632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minor </a:t>
              </a:r>
              <a:r>
                <a:rPr lang="en-US" sz="450" dirty="0"/>
                <a:t>(JF951084.1) 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721527" y="3847045"/>
              <a:ext cx="797306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paradoxa </a:t>
              </a:r>
              <a:r>
                <a:rPr lang="en-US" sz="450" dirty="0"/>
                <a:t>(KC512899.1) 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719902" y="3789368"/>
              <a:ext cx="846630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paradoxa </a:t>
              </a:r>
              <a:r>
                <a:rPr lang="en-US" sz="450" dirty="0"/>
                <a:t>(JF951089.1) 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724068" y="3278194"/>
              <a:ext cx="870001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paradoxa </a:t>
              </a:r>
              <a:r>
                <a:rPr lang="en-US" sz="450" dirty="0"/>
                <a:t>(JF951071.1) </a:t>
              </a:r>
            </a:p>
          </p:txBody>
        </p:sp>
        <p:cxnSp>
          <p:nvCxnSpPr>
            <p:cNvPr id="79" name="Straight Connector 78"/>
            <p:cNvCxnSpPr/>
            <p:nvPr/>
          </p:nvCxnSpPr>
          <p:spPr>
            <a:xfrm flipV="1">
              <a:off x="1666460" y="3284853"/>
              <a:ext cx="76809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2720182" y="3673903"/>
              <a:ext cx="761550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paradoxa </a:t>
              </a:r>
              <a:r>
                <a:rPr lang="en-US" sz="450" dirty="0"/>
                <a:t>(JF951088.1) 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719902" y="3621150"/>
              <a:ext cx="726221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paradoxa </a:t>
              </a:r>
              <a:r>
                <a:rPr lang="en-US" sz="450" dirty="0"/>
                <a:t>(KX873132.1) 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722085" y="3562760"/>
              <a:ext cx="766830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paradoxa </a:t>
              </a:r>
              <a:r>
                <a:rPr lang="en-US" sz="450" dirty="0"/>
                <a:t>(KX873133.1) 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728582" y="3506978"/>
              <a:ext cx="685042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>
                  <a:solidFill>
                    <a:srgbClr val="FF0000"/>
                  </a:solidFill>
                </a:rPr>
                <a:t>P. aquatica </a:t>
              </a:r>
              <a:r>
                <a:rPr lang="en-US" sz="450" dirty="0">
                  <a:solidFill>
                    <a:srgbClr val="FF0000"/>
                  </a:solidFill>
                </a:rPr>
                <a:t>(KU883516.1) </a:t>
              </a:r>
            </a:p>
          </p:txBody>
        </p:sp>
        <p:cxnSp>
          <p:nvCxnSpPr>
            <p:cNvPr id="84" name="Straight Connector 83"/>
            <p:cNvCxnSpPr/>
            <p:nvPr/>
          </p:nvCxnSpPr>
          <p:spPr>
            <a:xfrm flipV="1">
              <a:off x="1663214" y="3918030"/>
              <a:ext cx="76809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1663278" y="6376761"/>
              <a:ext cx="76809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V="1">
              <a:off x="1663042" y="6138657"/>
              <a:ext cx="76809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2712181" y="5959785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lemmonii </a:t>
              </a:r>
              <a:r>
                <a:rPr lang="en-US" sz="450" dirty="0"/>
                <a:t>(MF964010.1) 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723539" y="3958534"/>
              <a:ext cx="72936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(KF713250.1) </a:t>
              </a:r>
            </a:p>
          </p:txBody>
        </p:sp>
        <p:cxnSp>
          <p:nvCxnSpPr>
            <p:cNvPr id="89" name="Straight Connector 88"/>
            <p:cNvCxnSpPr/>
            <p:nvPr/>
          </p:nvCxnSpPr>
          <p:spPr>
            <a:xfrm flipV="1">
              <a:off x="1664103" y="5057623"/>
              <a:ext cx="76809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2723540" y="4013962"/>
              <a:ext cx="72936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(KF753778.1) 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723540" y="4068639"/>
              <a:ext cx="72936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(HQ600518.1) 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718570" y="4310540"/>
              <a:ext cx="692680" cy="716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(FJ821785.1) 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2718570" y="4818166"/>
              <a:ext cx="73761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(FJ766174.1) 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715897" y="539168"/>
              <a:ext cx="761510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truncata</a:t>
              </a:r>
              <a:r>
                <a:rPr lang="en-US" sz="450" i="1" dirty="0"/>
                <a:t> (</a:t>
              </a:r>
              <a:r>
                <a:rPr lang="en-US" sz="450" dirty="0"/>
                <a:t>MN811196.1) 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718951" y="704176"/>
              <a:ext cx="761839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truncata</a:t>
              </a:r>
              <a:r>
                <a:rPr lang="en-US" sz="450" i="1" dirty="0"/>
                <a:t> </a:t>
              </a:r>
              <a:r>
                <a:rPr lang="en-US" sz="450" dirty="0"/>
                <a:t>(MN811197.1) 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719902" y="648073"/>
              <a:ext cx="761839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truncata </a:t>
              </a:r>
              <a:r>
                <a:rPr lang="en-US" sz="450" dirty="0"/>
                <a:t>(JF951059.1) 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718950" y="759804"/>
              <a:ext cx="761839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truncata</a:t>
              </a:r>
              <a:r>
                <a:rPr lang="en-US" sz="450" i="1" dirty="0"/>
                <a:t> </a:t>
              </a:r>
              <a:r>
                <a:rPr lang="en-US" sz="450" dirty="0"/>
                <a:t>(MN811198.1) </a:t>
              </a:r>
            </a:p>
          </p:txBody>
        </p:sp>
        <p:cxnSp>
          <p:nvCxnSpPr>
            <p:cNvPr id="99" name="Straight Connector 98"/>
            <p:cNvCxnSpPr/>
            <p:nvPr/>
          </p:nvCxnSpPr>
          <p:spPr>
            <a:xfrm flipV="1">
              <a:off x="1666460" y="833049"/>
              <a:ext cx="76809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2725198" y="1223790"/>
              <a:ext cx="923197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brachystachys</a:t>
              </a:r>
              <a:r>
                <a:rPr lang="en-US" sz="450" i="1" dirty="0"/>
                <a:t> </a:t>
              </a:r>
              <a:r>
                <a:rPr lang="en-US" sz="450" dirty="0"/>
                <a:t>(MN811180.1) 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723734" y="1286846"/>
              <a:ext cx="923197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brachystachys</a:t>
              </a:r>
              <a:r>
                <a:rPr lang="en-US" sz="450" i="1" dirty="0"/>
                <a:t> </a:t>
              </a:r>
              <a:r>
                <a:rPr lang="en-US" sz="450" dirty="0"/>
                <a:t>(MN811178.1) 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724466" y="1341705"/>
              <a:ext cx="923197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brachystachys</a:t>
              </a:r>
              <a:r>
                <a:rPr lang="en-US" sz="450" i="1" dirty="0"/>
                <a:t> </a:t>
              </a:r>
              <a:r>
                <a:rPr lang="en-US" sz="450" dirty="0"/>
                <a:t>(MN811179.1) 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724465" y="1396321"/>
              <a:ext cx="923197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brachystachys</a:t>
              </a:r>
              <a:r>
                <a:rPr lang="en-US" sz="450" i="1" dirty="0"/>
                <a:t> </a:t>
              </a:r>
              <a:r>
                <a:rPr lang="en-US" sz="450" dirty="0"/>
                <a:t>(MN811181.1) 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2723879" y="1450108"/>
              <a:ext cx="876063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canariensis</a:t>
              </a:r>
              <a:r>
                <a:rPr lang="en-US" sz="450" i="1" dirty="0"/>
                <a:t> </a:t>
              </a:r>
              <a:r>
                <a:rPr lang="en-US" sz="450" dirty="0"/>
                <a:t>(MN811183.1) 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2727153" y="1503904"/>
              <a:ext cx="876063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canariensis</a:t>
              </a:r>
              <a:r>
                <a:rPr lang="en-US" sz="450" i="1" dirty="0"/>
                <a:t> </a:t>
              </a:r>
              <a:r>
                <a:rPr lang="en-US" sz="450" dirty="0"/>
                <a:t>(MN811184.1) 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727152" y="1563900"/>
              <a:ext cx="876063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canariensis</a:t>
              </a:r>
              <a:r>
                <a:rPr lang="en-US" sz="450" i="1" dirty="0"/>
                <a:t> </a:t>
              </a:r>
              <a:r>
                <a:rPr lang="en-US" sz="450" dirty="0"/>
                <a:t>(MN811185.1) 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725198" y="1740077"/>
              <a:ext cx="85334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>
                  <a:solidFill>
                    <a:srgbClr val="FF0000"/>
                  </a:solidFill>
                </a:rPr>
                <a:t>P. angusta </a:t>
              </a:r>
              <a:r>
                <a:rPr lang="en-US" sz="450" dirty="0">
                  <a:solidFill>
                    <a:srgbClr val="FF0000"/>
                  </a:solidFill>
                </a:rPr>
                <a:t>(KX873129.1) 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715807" y="2026367"/>
              <a:ext cx="85334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aquatica </a:t>
              </a:r>
              <a:r>
                <a:rPr lang="en-US" sz="450" dirty="0"/>
                <a:t>(MN811173.1) 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2717912" y="2084892"/>
              <a:ext cx="85334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aquatica </a:t>
              </a:r>
              <a:r>
                <a:rPr lang="en-US" sz="450" dirty="0"/>
                <a:t>(MN811177.1) 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715807" y="2191671"/>
              <a:ext cx="85334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aquatica </a:t>
              </a:r>
              <a:r>
                <a:rPr lang="en-US" sz="450" dirty="0"/>
                <a:t>(MN811172.1) 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717912" y="2301545"/>
              <a:ext cx="85334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aquatica </a:t>
              </a:r>
              <a:r>
                <a:rPr lang="en-US" sz="450" dirty="0"/>
                <a:t>(MN811170.1) 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716749" y="2536809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coerulescens</a:t>
              </a:r>
              <a:r>
                <a:rPr lang="en-US" sz="450" i="1" dirty="0"/>
                <a:t> </a:t>
              </a:r>
              <a:r>
                <a:rPr lang="en-US" sz="450" dirty="0"/>
                <a:t>(MN811189.1) 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726196" y="2877410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>
                  <a:solidFill>
                    <a:srgbClr val="00B050"/>
                  </a:solidFill>
                </a:rPr>
                <a:t>P. </a:t>
              </a:r>
              <a:r>
                <a:rPr lang="en-US" sz="450" i="1" dirty="0" err="1">
                  <a:solidFill>
                    <a:srgbClr val="00B050"/>
                  </a:solidFill>
                </a:rPr>
                <a:t>coerulescens</a:t>
              </a:r>
              <a:r>
                <a:rPr lang="en-US" sz="450" i="1" dirty="0">
                  <a:solidFill>
                    <a:srgbClr val="00B050"/>
                  </a:solidFill>
                </a:rPr>
                <a:t> </a:t>
              </a:r>
              <a:r>
                <a:rPr lang="en-US" sz="450" dirty="0">
                  <a:solidFill>
                    <a:srgbClr val="00B050"/>
                  </a:solidFill>
                </a:rPr>
                <a:t>(MN811190.1) 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724340" y="3391382"/>
              <a:ext cx="870001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paradoxa</a:t>
              </a:r>
              <a:r>
                <a:rPr lang="en-US" sz="450" i="1" dirty="0"/>
                <a:t> </a:t>
              </a:r>
              <a:r>
                <a:rPr lang="en-US" sz="450" dirty="0"/>
                <a:t>(MN811195.1) 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723527" y="3448594"/>
              <a:ext cx="870001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paradoxa</a:t>
              </a:r>
              <a:r>
                <a:rPr lang="en-US" sz="450" i="1" dirty="0"/>
                <a:t> </a:t>
              </a:r>
              <a:r>
                <a:rPr lang="en-US" sz="450" dirty="0"/>
                <a:t>(MN811194.1) 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715807" y="5903409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lemmonii</a:t>
              </a:r>
              <a:r>
                <a:rPr lang="en-US" sz="450" i="1" dirty="0"/>
                <a:t> </a:t>
              </a:r>
              <a:r>
                <a:rPr lang="en-US" sz="450" dirty="0"/>
                <a:t>(MN811191.1) 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2718570" y="6068314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lemmonii</a:t>
              </a:r>
              <a:r>
                <a:rPr lang="en-US" sz="450" i="1" dirty="0"/>
                <a:t> </a:t>
              </a:r>
              <a:r>
                <a:rPr lang="en-US" sz="450" dirty="0"/>
                <a:t>(MN811192.1) 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2720794" y="4586183"/>
              <a:ext cx="73761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arundinacea</a:t>
              </a:r>
              <a:r>
                <a:rPr lang="en-US" sz="450" i="1" dirty="0"/>
                <a:t> </a:t>
              </a:r>
              <a:r>
                <a:rPr lang="en-US" sz="450" dirty="0"/>
                <a:t>(MN811175.1) 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2719941" y="4644232"/>
              <a:ext cx="73761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arundinacea</a:t>
              </a:r>
              <a:r>
                <a:rPr lang="en-US" sz="450" i="1" dirty="0"/>
                <a:t> </a:t>
              </a:r>
              <a:r>
                <a:rPr lang="en-US" sz="450" dirty="0"/>
                <a:t>(MN811174.1) 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2718570" y="4706514"/>
              <a:ext cx="73761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arundinacea</a:t>
              </a:r>
              <a:r>
                <a:rPr lang="en-US" sz="450" i="1" dirty="0"/>
                <a:t> </a:t>
              </a:r>
              <a:r>
                <a:rPr lang="en-US" sz="450" dirty="0"/>
                <a:t>(MN811200.1) 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2724202" y="4763404"/>
              <a:ext cx="737614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arundinacea</a:t>
              </a:r>
              <a:r>
                <a:rPr lang="en-US" sz="450" i="1" dirty="0"/>
                <a:t> </a:t>
              </a:r>
              <a:r>
                <a:rPr lang="en-US" sz="450" dirty="0"/>
                <a:t>(MN811176.1) 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2723328" y="5158879"/>
              <a:ext cx="688516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californica</a:t>
              </a:r>
              <a:r>
                <a:rPr lang="en-US" sz="450" i="1" dirty="0"/>
                <a:t> </a:t>
              </a:r>
              <a:r>
                <a:rPr lang="en-US" sz="450" dirty="0"/>
                <a:t>(MN811182.1) 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712180" y="5841893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angusta </a:t>
              </a:r>
              <a:r>
                <a:rPr lang="en-US" sz="450" dirty="0"/>
                <a:t>(JF951054.1) 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712180" y="5731808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angusta </a:t>
              </a:r>
              <a:r>
                <a:rPr lang="en-US" sz="450" dirty="0"/>
                <a:t>(JF951055.1) 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2713164" y="5675351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angusta </a:t>
              </a:r>
              <a:r>
                <a:rPr lang="en-US" sz="450" dirty="0"/>
                <a:t>(KF7553774.1) 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2712180" y="6129684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angusta</a:t>
              </a:r>
              <a:r>
                <a:rPr lang="en-US" sz="450" i="1" dirty="0"/>
                <a:t> </a:t>
              </a:r>
              <a:r>
                <a:rPr lang="en-US" sz="450" dirty="0"/>
                <a:t>(MN811165.1) 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716087" y="6185100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angusta</a:t>
              </a:r>
              <a:r>
                <a:rPr lang="en-US" sz="450" i="1" dirty="0"/>
                <a:t> </a:t>
              </a:r>
              <a:r>
                <a:rPr lang="en-US" sz="450" dirty="0"/>
                <a:t>(MN811167.1) </a:t>
              </a: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2712179" y="6241131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angusta</a:t>
              </a:r>
              <a:r>
                <a:rPr lang="en-US" sz="450" i="1" dirty="0"/>
                <a:t> </a:t>
              </a:r>
              <a:r>
                <a:rPr lang="en-US" sz="450" dirty="0"/>
                <a:t>(MN811169.1) 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2716401" y="6303331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>
                  <a:solidFill>
                    <a:srgbClr val="00B050"/>
                  </a:solidFill>
                </a:rPr>
                <a:t>P. aquatica </a:t>
              </a:r>
              <a:r>
                <a:rPr lang="en-US" sz="450" dirty="0">
                  <a:solidFill>
                    <a:srgbClr val="00B050"/>
                  </a:solidFill>
                </a:rPr>
                <a:t>(MN811171.1) 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2718569" y="5277284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>
                  <a:solidFill>
                    <a:srgbClr val="00B050"/>
                  </a:solidFill>
                </a:rPr>
                <a:t>P. </a:t>
              </a:r>
              <a:r>
                <a:rPr lang="en-US" sz="450" i="1" dirty="0" err="1">
                  <a:solidFill>
                    <a:srgbClr val="00B050"/>
                  </a:solidFill>
                </a:rPr>
                <a:t>angusta</a:t>
              </a:r>
              <a:r>
                <a:rPr lang="en-US" sz="450" i="1" dirty="0">
                  <a:solidFill>
                    <a:srgbClr val="00B050"/>
                  </a:solidFill>
                </a:rPr>
                <a:t> </a:t>
              </a:r>
              <a:r>
                <a:rPr lang="en-US" sz="450" dirty="0">
                  <a:solidFill>
                    <a:srgbClr val="00B050"/>
                  </a:solidFill>
                </a:rPr>
                <a:t>(MN811166.1) 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2721321" y="5786562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angusta</a:t>
              </a:r>
              <a:r>
                <a:rPr lang="en-US" sz="450" i="1" dirty="0"/>
                <a:t> </a:t>
              </a:r>
              <a:r>
                <a:rPr lang="en-US" sz="450" dirty="0"/>
                <a:t>(MN811168.1) </a:t>
              </a: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712178" y="5333495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caroliniana</a:t>
              </a:r>
              <a:r>
                <a:rPr lang="en-US" sz="450" i="1" dirty="0"/>
                <a:t> </a:t>
              </a:r>
              <a:r>
                <a:rPr lang="en-US" sz="450" dirty="0"/>
                <a:t>(MN811187.1) </a:t>
              </a: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2718568" y="5388674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caroliniana</a:t>
              </a:r>
              <a:r>
                <a:rPr lang="en-US" sz="450" i="1" dirty="0"/>
                <a:t> </a:t>
              </a:r>
              <a:r>
                <a:rPr lang="en-US" sz="450" dirty="0"/>
                <a:t>(MN811188.1) </a:t>
              </a: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2714659" y="5443201"/>
              <a:ext cx="688515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</a:t>
              </a:r>
              <a:r>
                <a:rPr lang="en-US" sz="450" i="1" dirty="0" err="1"/>
                <a:t>caroliniana</a:t>
              </a:r>
              <a:r>
                <a:rPr lang="en-US" sz="450" i="1" dirty="0"/>
                <a:t> </a:t>
              </a:r>
              <a:r>
                <a:rPr lang="en-US" sz="450" dirty="0"/>
                <a:t>(MN811186.1) </a:t>
              </a: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2724774" y="3216489"/>
              <a:ext cx="760658" cy="692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minor </a:t>
              </a:r>
              <a:r>
                <a:rPr lang="en-US" sz="450" dirty="0"/>
                <a:t>(KU883518.1) </a:t>
              </a:r>
            </a:p>
          </p:txBody>
        </p:sp>
        <p:cxnSp>
          <p:nvCxnSpPr>
            <p:cNvPr id="141" name="Straight Connector 140"/>
            <p:cNvCxnSpPr/>
            <p:nvPr/>
          </p:nvCxnSpPr>
          <p:spPr>
            <a:xfrm flipV="1">
              <a:off x="1661752" y="5626375"/>
              <a:ext cx="76809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 flipV="1">
              <a:off x="1669020" y="5281362"/>
              <a:ext cx="76809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2719032" y="4876088"/>
              <a:ext cx="858676" cy="691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50" i="1" dirty="0"/>
                <a:t>P. arundinacea </a:t>
              </a:r>
              <a:r>
                <a:rPr lang="en-US" sz="450" dirty="0"/>
                <a:t>(KF713256.1) 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3515541" y="668029"/>
              <a:ext cx="64329" cy="392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8628190" y="446637"/>
              <a:ext cx="9144" cy="378421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8647645" y="443014"/>
              <a:ext cx="95388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dirty="0"/>
                <a:t>T5</a:t>
              </a:r>
              <a:endParaRPr lang="en-US" dirty="0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5823347" y="444280"/>
              <a:ext cx="9144" cy="378421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5842802" y="440657"/>
              <a:ext cx="95388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dirty="0"/>
                <a:t>T3</a:t>
              </a:r>
              <a:endParaRPr lang="en-US" dirty="0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5681628" y="444525"/>
              <a:ext cx="9144" cy="378421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5580749" y="438799"/>
              <a:ext cx="95388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dirty="0"/>
                <a:t>T2</a:t>
              </a:r>
              <a:endParaRPr lang="en-US" dirty="0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3953690" y="446548"/>
              <a:ext cx="9144" cy="378421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3852811" y="440822"/>
              <a:ext cx="95388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dirty="0"/>
                <a:t>T1</a:t>
              </a:r>
              <a:endParaRPr lang="en-US" dirty="0"/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6857256" y="441609"/>
              <a:ext cx="9144" cy="378421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8" name="Group 167"/>
            <p:cNvGrpSpPr/>
            <p:nvPr/>
          </p:nvGrpSpPr>
          <p:grpSpPr>
            <a:xfrm>
              <a:off x="8817445" y="3288932"/>
              <a:ext cx="110023" cy="618373"/>
              <a:chOff x="7534764" y="3503695"/>
              <a:chExt cx="110023" cy="618373"/>
            </a:xfrm>
          </p:grpSpPr>
          <p:sp>
            <p:nvSpPr>
              <p:cNvPr id="166" name="Rectangle 165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TextBox 166"/>
              <p:cNvSpPr txBox="1"/>
              <p:nvPr/>
            </p:nvSpPr>
            <p:spPr>
              <a:xfrm>
                <a:off x="7534764" y="3503695"/>
                <a:ext cx="95388" cy="1077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P1</a:t>
                </a:r>
                <a:endParaRPr lang="en-US" dirty="0"/>
              </a:p>
            </p:txBody>
          </p:sp>
        </p:grpSp>
        <p:grpSp>
          <p:nvGrpSpPr>
            <p:cNvPr id="169" name="Group 168"/>
            <p:cNvGrpSpPr/>
            <p:nvPr/>
          </p:nvGrpSpPr>
          <p:grpSpPr>
            <a:xfrm>
              <a:off x="8927468" y="5064658"/>
              <a:ext cx="166502" cy="204035"/>
              <a:chOff x="7478285" y="3503695"/>
              <a:chExt cx="166502" cy="204035"/>
            </a:xfrm>
          </p:grpSpPr>
          <p:sp>
            <p:nvSpPr>
              <p:cNvPr id="170" name="Rectangle 169"/>
              <p:cNvSpPr/>
              <p:nvPr/>
            </p:nvSpPr>
            <p:spPr>
              <a:xfrm>
                <a:off x="7635643" y="3506562"/>
                <a:ext cx="9144" cy="20116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TextBox 170"/>
              <p:cNvSpPr txBox="1"/>
              <p:nvPr/>
            </p:nvSpPr>
            <p:spPr>
              <a:xfrm>
                <a:off x="7478285" y="3503695"/>
                <a:ext cx="151867" cy="1077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CA2</a:t>
                </a:r>
                <a:endParaRPr lang="en-US" dirty="0"/>
              </a:p>
            </p:txBody>
          </p:sp>
        </p:grpSp>
        <p:grpSp>
          <p:nvGrpSpPr>
            <p:cNvPr id="172" name="Group 171"/>
            <p:cNvGrpSpPr/>
            <p:nvPr/>
          </p:nvGrpSpPr>
          <p:grpSpPr>
            <a:xfrm>
              <a:off x="6864709" y="5063829"/>
              <a:ext cx="172746" cy="207227"/>
              <a:chOff x="7638501" y="3500503"/>
              <a:chExt cx="172746" cy="207227"/>
            </a:xfrm>
          </p:grpSpPr>
          <p:sp>
            <p:nvSpPr>
              <p:cNvPr id="173" name="Rectangle 172"/>
              <p:cNvSpPr/>
              <p:nvPr/>
            </p:nvSpPr>
            <p:spPr>
              <a:xfrm>
                <a:off x="7638501" y="3506562"/>
                <a:ext cx="9144" cy="20116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TextBox 173"/>
              <p:cNvSpPr txBox="1"/>
              <p:nvPr/>
            </p:nvSpPr>
            <p:spPr>
              <a:xfrm>
                <a:off x="7659380" y="3500503"/>
                <a:ext cx="151867" cy="1077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CA1</a:t>
                </a:r>
                <a:endParaRPr lang="en-US" dirty="0"/>
              </a:p>
            </p:txBody>
          </p:sp>
        </p:grpSp>
        <p:grpSp>
          <p:nvGrpSpPr>
            <p:cNvPr id="186" name="Group 185"/>
            <p:cNvGrpSpPr/>
            <p:nvPr/>
          </p:nvGrpSpPr>
          <p:grpSpPr>
            <a:xfrm>
              <a:off x="8472399" y="5340465"/>
              <a:ext cx="168490" cy="282784"/>
              <a:chOff x="7476297" y="3497399"/>
              <a:chExt cx="168490" cy="210331"/>
            </a:xfrm>
          </p:grpSpPr>
          <p:sp>
            <p:nvSpPr>
              <p:cNvPr id="187" name="Rectangle 186"/>
              <p:cNvSpPr/>
              <p:nvPr/>
            </p:nvSpPr>
            <p:spPr>
              <a:xfrm>
                <a:off x="7635643" y="3506562"/>
                <a:ext cx="9144" cy="20116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TextBox 187"/>
              <p:cNvSpPr txBox="1"/>
              <p:nvPr/>
            </p:nvSpPr>
            <p:spPr>
              <a:xfrm>
                <a:off x="7476297" y="3497399"/>
                <a:ext cx="153855" cy="801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CR3</a:t>
                </a:r>
                <a:endParaRPr lang="en-US" dirty="0"/>
              </a:p>
            </p:txBody>
          </p:sp>
        </p:grpSp>
        <p:grpSp>
          <p:nvGrpSpPr>
            <p:cNvPr id="189" name="Group 188"/>
            <p:cNvGrpSpPr/>
            <p:nvPr/>
          </p:nvGrpSpPr>
          <p:grpSpPr>
            <a:xfrm>
              <a:off x="7218196" y="5339994"/>
              <a:ext cx="168490" cy="282784"/>
              <a:chOff x="7476297" y="3497399"/>
              <a:chExt cx="168490" cy="210331"/>
            </a:xfrm>
          </p:grpSpPr>
          <p:sp>
            <p:nvSpPr>
              <p:cNvPr id="190" name="Rectangle 189"/>
              <p:cNvSpPr/>
              <p:nvPr/>
            </p:nvSpPr>
            <p:spPr>
              <a:xfrm>
                <a:off x="7635643" y="3506562"/>
                <a:ext cx="9144" cy="20116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7476297" y="3497399"/>
                <a:ext cx="153855" cy="801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CR2</a:t>
                </a:r>
                <a:endParaRPr lang="en-US" dirty="0"/>
              </a:p>
            </p:txBody>
          </p:sp>
        </p:grpSp>
        <p:grpSp>
          <p:nvGrpSpPr>
            <p:cNvPr id="192" name="Group 191"/>
            <p:cNvGrpSpPr/>
            <p:nvPr/>
          </p:nvGrpSpPr>
          <p:grpSpPr>
            <a:xfrm>
              <a:off x="6277154" y="5330972"/>
              <a:ext cx="168490" cy="282784"/>
              <a:chOff x="7476297" y="3497399"/>
              <a:chExt cx="168490" cy="210331"/>
            </a:xfrm>
          </p:grpSpPr>
          <p:sp>
            <p:nvSpPr>
              <p:cNvPr id="193" name="Rectangle 192"/>
              <p:cNvSpPr/>
              <p:nvPr/>
            </p:nvSpPr>
            <p:spPr>
              <a:xfrm>
                <a:off x="7635643" y="3506562"/>
                <a:ext cx="9144" cy="20116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TextBox 193"/>
              <p:cNvSpPr txBox="1"/>
              <p:nvPr/>
            </p:nvSpPr>
            <p:spPr>
              <a:xfrm>
                <a:off x="7476297" y="3497399"/>
                <a:ext cx="153855" cy="801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CR1</a:t>
                </a:r>
                <a:endParaRPr lang="en-US" dirty="0"/>
              </a:p>
            </p:txBody>
          </p:sp>
        </p:grpSp>
        <p:grpSp>
          <p:nvGrpSpPr>
            <p:cNvPr id="195" name="Group 194"/>
            <p:cNvGrpSpPr/>
            <p:nvPr/>
          </p:nvGrpSpPr>
          <p:grpSpPr>
            <a:xfrm>
              <a:off x="8355907" y="2780115"/>
              <a:ext cx="178553" cy="498264"/>
              <a:chOff x="7466234" y="3509420"/>
              <a:chExt cx="178553" cy="612648"/>
            </a:xfrm>
          </p:grpSpPr>
          <p:sp>
            <p:nvSpPr>
              <p:cNvPr id="196" name="Rectangle 195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TextBox 196"/>
              <p:cNvSpPr txBox="1"/>
              <p:nvPr/>
            </p:nvSpPr>
            <p:spPr>
              <a:xfrm>
                <a:off x="7466234" y="3514105"/>
                <a:ext cx="163918" cy="132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M3</a:t>
                </a:r>
                <a:endParaRPr lang="en-US" dirty="0"/>
              </a:p>
            </p:txBody>
          </p:sp>
        </p:grpSp>
        <p:grpSp>
          <p:nvGrpSpPr>
            <p:cNvPr id="198" name="Group 197"/>
            <p:cNvGrpSpPr/>
            <p:nvPr/>
          </p:nvGrpSpPr>
          <p:grpSpPr>
            <a:xfrm>
              <a:off x="6948387" y="2780098"/>
              <a:ext cx="151564" cy="498264"/>
              <a:chOff x="7635643" y="3509420"/>
              <a:chExt cx="151564" cy="612648"/>
            </a:xfrm>
          </p:grpSpPr>
          <p:sp>
            <p:nvSpPr>
              <p:cNvPr id="199" name="Rectangle 198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TextBox 199"/>
              <p:cNvSpPr txBox="1"/>
              <p:nvPr/>
            </p:nvSpPr>
            <p:spPr>
              <a:xfrm>
                <a:off x="7661764" y="3514105"/>
                <a:ext cx="125443" cy="132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M2</a:t>
                </a:r>
              </a:p>
            </p:txBody>
          </p:sp>
        </p:grpSp>
        <p:grpSp>
          <p:nvGrpSpPr>
            <p:cNvPr id="201" name="Group 200"/>
            <p:cNvGrpSpPr/>
            <p:nvPr/>
          </p:nvGrpSpPr>
          <p:grpSpPr>
            <a:xfrm>
              <a:off x="6294171" y="2775082"/>
              <a:ext cx="151564" cy="498264"/>
              <a:chOff x="7635643" y="3509420"/>
              <a:chExt cx="151564" cy="612648"/>
            </a:xfrm>
          </p:grpSpPr>
          <p:sp>
            <p:nvSpPr>
              <p:cNvPr id="202" name="Rectangle 201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7661764" y="3514105"/>
                <a:ext cx="125443" cy="132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M1</a:t>
                </a:r>
              </a:p>
            </p:txBody>
          </p:sp>
        </p:grpSp>
        <p:grpSp>
          <p:nvGrpSpPr>
            <p:cNvPr id="204" name="Group 203"/>
            <p:cNvGrpSpPr/>
            <p:nvPr/>
          </p:nvGrpSpPr>
          <p:grpSpPr>
            <a:xfrm>
              <a:off x="9221848" y="2382332"/>
              <a:ext cx="193185" cy="379222"/>
              <a:chOff x="7644109" y="3504111"/>
              <a:chExt cx="193185" cy="466278"/>
            </a:xfrm>
          </p:grpSpPr>
          <p:sp>
            <p:nvSpPr>
              <p:cNvPr id="205" name="Rectangle 204"/>
              <p:cNvSpPr/>
              <p:nvPr/>
            </p:nvSpPr>
            <p:spPr>
              <a:xfrm>
                <a:off x="7644109" y="3509420"/>
                <a:ext cx="18288" cy="460969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>
                <a:off x="7673376" y="3504111"/>
                <a:ext cx="163918" cy="132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C3</a:t>
                </a:r>
                <a:endParaRPr lang="en-US" dirty="0"/>
              </a:p>
            </p:txBody>
          </p:sp>
        </p:grpSp>
        <p:grpSp>
          <p:nvGrpSpPr>
            <p:cNvPr id="210" name="Group 209"/>
            <p:cNvGrpSpPr/>
            <p:nvPr/>
          </p:nvGrpSpPr>
          <p:grpSpPr>
            <a:xfrm>
              <a:off x="8871571" y="2391426"/>
              <a:ext cx="200688" cy="374990"/>
              <a:chOff x="7461709" y="3504111"/>
              <a:chExt cx="200688" cy="461074"/>
            </a:xfrm>
          </p:grpSpPr>
          <p:sp>
            <p:nvSpPr>
              <p:cNvPr id="211" name="Rectangle 210"/>
              <p:cNvSpPr/>
              <p:nvPr/>
            </p:nvSpPr>
            <p:spPr>
              <a:xfrm>
                <a:off x="7644109" y="3504216"/>
                <a:ext cx="18288" cy="460969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TextBox 211"/>
              <p:cNvSpPr txBox="1"/>
              <p:nvPr/>
            </p:nvSpPr>
            <p:spPr>
              <a:xfrm>
                <a:off x="7461709" y="3504111"/>
                <a:ext cx="163918" cy="132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C1</a:t>
                </a:r>
                <a:endParaRPr lang="en-US" dirty="0"/>
              </a:p>
            </p:txBody>
          </p:sp>
        </p:grpSp>
        <p:grpSp>
          <p:nvGrpSpPr>
            <p:cNvPr id="207" name="Group 206"/>
            <p:cNvGrpSpPr/>
            <p:nvPr/>
          </p:nvGrpSpPr>
          <p:grpSpPr>
            <a:xfrm>
              <a:off x="9024506" y="2386652"/>
              <a:ext cx="183513" cy="374905"/>
              <a:chOff x="7478884" y="3504216"/>
              <a:chExt cx="183513" cy="460969"/>
            </a:xfrm>
          </p:grpSpPr>
          <p:sp>
            <p:nvSpPr>
              <p:cNvPr id="208" name="Rectangle 207"/>
              <p:cNvSpPr/>
              <p:nvPr/>
            </p:nvSpPr>
            <p:spPr>
              <a:xfrm>
                <a:off x="7644109" y="3504216"/>
                <a:ext cx="18288" cy="460969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TextBox 208"/>
              <p:cNvSpPr txBox="1"/>
              <p:nvPr/>
            </p:nvSpPr>
            <p:spPr>
              <a:xfrm>
                <a:off x="7478884" y="3810486"/>
                <a:ext cx="163918" cy="1324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C2</a:t>
                </a:r>
                <a:endParaRPr lang="en-US" dirty="0"/>
              </a:p>
            </p:txBody>
          </p:sp>
        </p:grpSp>
        <p:grpSp>
          <p:nvGrpSpPr>
            <p:cNvPr id="213" name="Group 212"/>
            <p:cNvGrpSpPr/>
            <p:nvPr/>
          </p:nvGrpSpPr>
          <p:grpSpPr>
            <a:xfrm>
              <a:off x="8415868" y="3924672"/>
              <a:ext cx="171894" cy="1124712"/>
              <a:chOff x="7472893" y="3509420"/>
              <a:chExt cx="171894" cy="1124712"/>
            </a:xfrm>
          </p:grpSpPr>
          <p:sp>
            <p:nvSpPr>
              <p:cNvPr id="214" name="Rectangle 213"/>
              <p:cNvSpPr/>
              <p:nvPr/>
            </p:nvSpPr>
            <p:spPr>
              <a:xfrm>
                <a:off x="7635643" y="3509420"/>
                <a:ext cx="9144" cy="1124712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5" name="TextBox 214"/>
              <p:cNvSpPr txBox="1"/>
              <p:nvPr/>
            </p:nvSpPr>
            <p:spPr>
              <a:xfrm>
                <a:off x="7472893" y="3515728"/>
                <a:ext cx="157259" cy="1077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AR6</a:t>
                </a:r>
                <a:endParaRPr lang="en-US" dirty="0"/>
              </a:p>
            </p:txBody>
          </p:sp>
        </p:grpSp>
        <p:grpSp>
          <p:nvGrpSpPr>
            <p:cNvPr id="216" name="Group 215"/>
            <p:cNvGrpSpPr/>
            <p:nvPr/>
          </p:nvGrpSpPr>
          <p:grpSpPr>
            <a:xfrm>
              <a:off x="8074670" y="3928160"/>
              <a:ext cx="171894" cy="1124712"/>
              <a:chOff x="7472893" y="3509420"/>
              <a:chExt cx="171894" cy="1124712"/>
            </a:xfrm>
          </p:grpSpPr>
          <p:sp>
            <p:nvSpPr>
              <p:cNvPr id="217" name="Rectangle 216"/>
              <p:cNvSpPr/>
              <p:nvPr/>
            </p:nvSpPr>
            <p:spPr>
              <a:xfrm>
                <a:off x="7635643" y="3509420"/>
                <a:ext cx="9144" cy="1124712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8" name="TextBox 217"/>
              <p:cNvSpPr txBox="1"/>
              <p:nvPr/>
            </p:nvSpPr>
            <p:spPr>
              <a:xfrm>
                <a:off x="7472893" y="3515728"/>
                <a:ext cx="157259" cy="1077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AR5</a:t>
                </a:r>
                <a:endParaRPr lang="en-US" dirty="0"/>
              </a:p>
            </p:txBody>
          </p:sp>
        </p:grpSp>
        <p:grpSp>
          <p:nvGrpSpPr>
            <p:cNvPr id="219" name="Group 218"/>
            <p:cNvGrpSpPr/>
            <p:nvPr/>
          </p:nvGrpSpPr>
          <p:grpSpPr>
            <a:xfrm>
              <a:off x="7159608" y="3923739"/>
              <a:ext cx="171894" cy="1124712"/>
              <a:chOff x="7472893" y="3509420"/>
              <a:chExt cx="171894" cy="1124712"/>
            </a:xfrm>
          </p:grpSpPr>
          <p:sp>
            <p:nvSpPr>
              <p:cNvPr id="220" name="Rectangle 219"/>
              <p:cNvSpPr/>
              <p:nvPr/>
            </p:nvSpPr>
            <p:spPr>
              <a:xfrm>
                <a:off x="7635643" y="3509420"/>
                <a:ext cx="9144" cy="1124712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7472893" y="3515728"/>
                <a:ext cx="157259" cy="1077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AR4</a:t>
                </a:r>
                <a:endParaRPr lang="en-US" dirty="0"/>
              </a:p>
            </p:txBody>
          </p:sp>
        </p:grpSp>
        <p:grpSp>
          <p:nvGrpSpPr>
            <p:cNvPr id="222" name="Group 221"/>
            <p:cNvGrpSpPr/>
            <p:nvPr/>
          </p:nvGrpSpPr>
          <p:grpSpPr>
            <a:xfrm>
              <a:off x="6298743" y="3923739"/>
              <a:ext cx="171894" cy="1124712"/>
              <a:chOff x="7472893" y="3509420"/>
              <a:chExt cx="171894" cy="1124712"/>
            </a:xfrm>
          </p:grpSpPr>
          <p:sp>
            <p:nvSpPr>
              <p:cNvPr id="223" name="Rectangle 222"/>
              <p:cNvSpPr/>
              <p:nvPr/>
            </p:nvSpPr>
            <p:spPr>
              <a:xfrm>
                <a:off x="7635643" y="3509420"/>
                <a:ext cx="9144" cy="1124712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4" name="TextBox 223"/>
              <p:cNvSpPr txBox="1"/>
              <p:nvPr/>
            </p:nvSpPr>
            <p:spPr>
              <a:xfrm>
                <a:off x="7472893" y="3515728"/>
                <a:ext cx="157259" cy="1077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AR2</a:t>
                </a:r>
                <a:endParaRPr lang="en-US" dirty="0"/>
              </a:p>
            </p:txBody>
          </p:sp>
        </p:grpSp>
        <p:grpSp>
          <p:nvGrpSpPr>
            <p:cNvPr id="225" name="Group 224"/>
            <p:cNvGrpSpPr/>
            <p:nvPr/>
          </p:nvGrpSpPr>
          <p:grpSpPr>
            <a:xfrm>
              <a:off x="6786869" y="3922734"/>
              <a:ext cx="171894" cy="1124712"/>
              <a:chOff x="7472893" y="3509420"/>
              <a:chExt cx="171894" cy="1124712"/>
            </a:xfrm>
          </p:grpSpPr>
          <p:sp>
            <p:nvSpPr>
              <p:cNvPr id="226" name="Rectangle 225"/>
              <p:cNvSpPr/>
              <p:nvPr/>
            </p:nvSpPr>
            <p:spPr>
              <a:xfrm>
                <a:off x="7635643" y="3509420"/>
                <a:ext cx="9144" cy="1124712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7" name="TextBox 226"/>
              <p:cNvSpPr txBox="1"/>
              <p:nvPr/>
            </p:nvSpPr>
            <p:spPr>
              <a:xfrm>
                <a:off x="7472893" y="3515728"/>
                <a:ext cx="157259" cy="1077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AR3</a:t>
                </a:r>
                <a:endParaRPr lang="en-US" dirty="0"/>
              </a:p>
            </p:txBody>
          </p:sp>
        </p:grpSp>
        <p:grpSp>
          <p:nvGrpSpPr>
            <p:cNvPr id="228" name="Group 227"/>
            <p:cNvGrpSpPr/>
            <p:nvPr/>
          </p:nvGrpSpPr>
          <p:grpSpPr>
            <a:xfrm>
              <a:off x="5701437" y="3923739"/>
              <a:ext cx="171894" cy="1124712"/>
              <a:chOff x="7472893" y="3509420"/>
              <a:chExt cx="171894" cy="1124712"/>
            </a:xfrm>
          </p:grpSpPr>
          <p:sp>
            <p:nvSpPr>
              <p:cNvPr id="229" name="Rectangle 228"/>
              <p:cNvSpPr/>
              <p:nvPr/>
            </p:nvSpPr>
            <p:spPr>
              <a:xfrm>
                <a:off x="7635643" y="3509420"/>
                <a:ext cx="9144" cy="1124712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>
                <a:off x="7472893" y="3515728"/>
                <a:ext cx="157259" cy="1077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AR1</a:t>
                </a:r>
                <a:endParaRPr lang="en-US" dirty="0"/>
              </a:p>
            </p:txBody>
          </p:sp>
        </p:grpSp>
        <p:grpSp>
          <p:nvGrpSpPr>
            <p:cNvPr id="231" name="Group 230"/>
            <p:cNvGrpSpPr/>
            <p:nvPr/>
          </p:nvGrpSpPr>
          <p:grpSpPr>
            <a:xfrm>
              <a:off x="8082431" y="1759709"/>
              <a:ext cx="178553" cy="594360"/>
              <a:chOff x="7466234" y="3509420"/>
              <a:chExt cx="178553" cy="612648"/>
            </a:xfrm>
          </p:grpSpPr>
          <p:sp>
            <p:nvSpPr>
              <p:cNvPr id="232" name="Rectangle 231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TextBox 232"/>
              <p:cNvSpPr txBox="1"/>
              <p:nvPr/>
            </p:nvSpPr>
            <p:spPr>
              <a:xfrm>
                <a:off x="7466234" y="3514105"/>
                <a:ext cx="163918" cy="1110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A5</a:t>
                </a:r>
                <a:endParaRPr lang="en-US" dirty="0"/>
              </a:p>
            </p:txBody>
          </p:sp>
        </p:grpSp>
        <p:grpSp>
          <p:nvGrpSpPr>
            <p:cNvPr id="234" name="Group 233"/>
            <p:cNvGrpSpPr/>
            <p:nvPr/>
          </p:nvGrpSpPr>
          <p:grpSpPr>
            <a:xfrm>
              <a:off x="6580020" y="1763519"/>
              <a:ext cx="178553" cy="594360"/>
              <a:chOff x="7466234" y="3509420"/>
              <a:chExt cx="178553" cy="612648"/>
            </a:xfrm>
          </p:grpSpPr>
          <p:sp>
            <p:nvSpPr>
              <p:cNvPr id="235" name="Rectangle 234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6" name="TextBox 235"/>
              <p:cNvSpPr txBox="1"/>
              <p:nvPr/>
            </p:nvSpPr>
            <p:spPr>
              <a:xfrm>
                <a:off x="7466234" y="3514105"/>
                <a:ext cx="163918" cy="1110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A4</a:t>
                </a:r>
                <a:endParaRPr lang="en-US" dirty="0"/>
              </a:p>
            </p:txBody>
          </p:sp>
        </p:grpSp>
        <p:grpSp>
          <p:nvGrpSpPr>
            <p:cNvPr id="237" name="Group 236"/>
            <p:cNvGrpSpPr/>
            <p:nvPr/>
          </p:nvGrpSpPr>
          <p:grpSpPr>
            <a:xfrm>
              <a:off x="6371180" y="1761769"/>
              <a:ext cx="178553" cy="594360"/>
              <a:chOff x="7466234" y="3509420"/>
              <a:chExt cx="178553" cy="612648"/>
            </a:xfrm>
          </p:grpSpPr>
          <p:sp>
            <p:nvSpPr>
              <p:cNvPr id="238" name="Rectangle 237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>
                <a:off x="7466234" y="3514105"/>
                <a:ext cx="163918" cy="1110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A3</a:t>
                </a:r>
                <a:endParaRPr lang="en-US" dirty="0"/>
              </a:p>
            </p:txBody>
          </p:sp>
        </p:grpSp>
        <p:grpSp>
          <p:nvGrpSpPr>
            <p:cNvPr id="240" name="Group 239"/>
            <p:cNvGrpSpPr/>
            <p:nvPr/>
          </p:nvGrpSpPr>
          <p:grpSpPr>
            <a:xfrm>
              <a:off x="5213048" y="1762129"/>
              <a:ext cx="178553" cy="594360"/>
              <a:chOff x="7466234" y="3509420"/>
              <a:chExt cx="178553" cy="612648"/>
            </a:xfrm>
          </p:grpSpPr>
          <p:sp>
            <p:nvSpPr>
              <p:cNvPr id="241" name="Rectangle 240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2" name="TextBox 241"/>
              <p:cNvSpPr txBox="1"/>
              <p:nvPr/>
            </p:nvSpPr>
            <p:spPr>
              <a:xfrm>
                <a:off x="7466234" y="3514105"/>
                <a:ext cx="163918" cy="1110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A2</a:t>
                </a:r>
                <a:endParaRPr lang="en-US" dirty="0"/>
              </a:p>
            </p:txBody>
          </p:sp>
        </p:grpSp>
        <p:grpSp>
          <p:nvGrpSpPr>
            <p:cNvPr id="243" name="Group 242"/>
            <p:cNvGrpSpPr/>
            <p:nvPr/>
          </p:nvGrpSpPr>
          <p:grpSpPr>
            <a:xfrm>
              <a:off x="4075428" y="1759535"/>
              <a:ext cx="178553" cy="594360"/>
              <a:chOff x="7466234" y="3509420"/>
              <a:chExt cx="178553" cy="612648"/>
            </a:xfrm>
          </p:grpSpPr>
          <p:sp>
            <p:nvSpPr>
              <p:cNvPr id="244" name="Rectangle 243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5" name="TextBox 244"/>
              <p:cNvSpPr txBox="1"/>
              <p:nvPr/>
            </p:nvSpPr>
            <p:spPr>
              <a:xfrm>
                <a:off x="7466234" y="3514105"/>
                <a:ext cx="163918" cy="1110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A1</a:t>
                </a:r>
                <a:endParaRPr lang="en-US" dirty="0"/>
              </a:p>
            </p:txBody>
          </p:sp>
        </p:grpSp>
        <p:grpSp>
          <p:nvGrpSpPr>
            <p:cNvPr id="246" name="Group 245"/>
            <p:cNvGrpSpPr/>
            <p:nvPr/>
          </p:nvGrpSpPr>
          <p:grpSpPr>
            <a:xfrm>
              <a:off x="4126072" y="843668"/>
              <a:ext cx="216981" cy="886968"/>
              <a:chOff x="7427806" y="3509420"/>
              <a:chExt cx="216981" cy="612648"/>
            </a:xfrm>
          </p:grpSpPr>
          <p:sp>
            <p:nvSpPr>
              <p:cNvPr id="247" name="Rectangle 246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8" name="TextBox 247"/>
              <p:cNvSpPr txBox="1"/>
              <p:nvPr/>
            </p:nvSpPr>
            <p:spPr>
              <a:xfrm>
                <a:off x="7427806" y="3514105"/>
                <a:ext cx="202346" cy="7440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B-C1</a:t>
                </a:r>
                <a:endParaRPr lang="en-US" dirty="0"/>
              </a:p>
            </p:txBody>
          </p:sp>
        </p:grpSp>
        <p:grpSp>
          <p:nvGrpSpPr>
            <p:cNvPr id="249" name="Group 248"/>
            <p:cNvGrpSpPr/>
            <p:nvPr/>
          </p:nvGrpSpPr>
          <p:grpSpPr>
            <a:xfrm>
              <a:off x="4502707" y="843690"/>
              <a:ext cx="227347" cy="886968"/>
              <a:chOff x="7635643" y="3509420"/>
              <a:chExt cx="227347" cy="612648"/>
            </a:xfrm>
          </p:grpSpPr>
          <p:sp>
            <p:nvSpPr>
              <p:cNvPr id="250" name="Rectangle 249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7660644" y="3514090"/>
                <a:ext cx="202346" cy="7440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B-C2</a:t>
                </a:r>
                <a:endParaRPr lang="en-US" dirty="0"/>
              </a:p>
            </p:txBody>
          </p:sp>
        </p:grpSp>
        <p:grpSp>
          <p:nvGrpSpPr>
            <p:cNvPr id="252" name="Group 251"/>
            <p:cNvGrpSpPr/>
            <p:nvPr/>
          </p:nvGrpSpPr>
          <p:grpSpPr>
            <a:xfrm>
              <a:off x="4805425" y="851310"/>
              <a:ext cx="227347" cy="886968"/>
              <a:chOff x="7635643" y="3509420"/>
              <a:chExt cx="227347" cy="612648"/>
            </a:xfrm>
          </p:grpSpPr>
          <p:sp>
            <p:nvSpPr>
              <p:cNvPr id="253" name="Rectangle 252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4" name="TextBox 253"/>
              <p:cNvSpPr txBox="1"/>
              <p:nvPr/>
            </p:nvSpPr>
            <p:spPr>
              <a:xfrm>
                <a:off x="7660644" y="3514090"/>
                <a:ext cx="202346" cy="7440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B-C3</a:t>
                </a:r>
                <a:endParaRPr lang="en-US" dirty="0"/>
              </a:p>
            </p:txBody>
          </p:sp>
        </p:grpSp>
        <p:grpSp>
          <p:nvGrpSpPr>
            <p:cNvPr id="255" name="Group 254"/>
            <p:cNvGrpSpPr/>
            <p:nvPr/>
          </p:nvGrpSpPr>
          <p:grpSpPr>
            <a:xfrm>
              <a:off x="5773228" y="847670"/>
              <a:ext cx="227347" cy="886968"/>
              <a:chOff x="7635643" y="3509420"/>
              <a:chExt cx="227347" cy="612648"/>
            </a:xfrm>
          </p:grpSpPr>
          <p:sp>
            <p:nvSpPr>
              <p:cNvPr id="256" name="Rectangle 255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7" name="TextBox 256"/>
              <p:cNvSpPr txBox="1"/>
              <p:nvPr/>
            </p:nvSpPr>
            <p:spPr>
              <a:xfrm>
                <a:off x="7660644" y="3514090"/>
                <a:ext cx="202346" cy="7440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B-C4</a:t>
                </a:r>
                <a:endParaRPr lang="en-US" dirty="0"/>
              </a:p>
            </p:txBody>
          </p:sp>
        </p:grpSp>
        <p:grpSp>
          <p:nvGrpSpPr>
            <p:cNvPr id="258" name="Group 257"/>
            <p:cNvGrpSpPr/>
            <p:nvPr/>
          </p:nvGrpSpPr>
          <p:grpSpPr>
            <a:xfrm>
              <a:off x="6868519" y="844839"/>
              <a:ext cx="227347" cy="886968"/>
              <a:chOff x="7635643" y="3509420"/>
              <a:chExt cx="227347" cy="612648"/>
            </a:xfrm>
          </p:grpSpPr>
          <p:sp>
            <p:nvSpPr>
              <p:cNvPr id="259" name="Rectangle 258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0" name="TextBox 259"/>
              <p:cNvSpPr txBox="1"/>
              <p:nvPr/>
            </p:nvSpPr>
            <p:spPr>
              <a:xfrm>
                <a:off x="7660644" y="3514090"/>
                <a:ext cx="202346" cy="7440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B-C5</a:t>
                </a:r>
                <a:endParaRPr lang="en-US" dirty="0"/>
              </a:p>
            </p:txBody>
          </p:sp>
        </p:grpSp>
        <p:grpSp>
          <p:nvGrpSpPr>
            <p:cNvPr id="261" name="Group 260"/>
            <p:cNvGrpSpPr/>
            <p:nvPr/>
          </p:nvGrpSpPr>
          <p:grpSpPr>
            <a:xfrm>
              <a:off x="7770466" y="847670"/>
              <a:ext cx="227347" cy="886968"/>
              <a:chOff x="7635643" y="3509420"/>
              <a:chExt cx="227347" cy="612648"/>
            </a:xfrm>
          </p:grpSpPr>
          <p:sp>
            <p:nvSpPr>
              <p:cNvPr id="262" name="Rectangle 261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3" name="TextBox 262"/>
              <p:cNvSpPr txBox="1"/>
              <p:nvPr/>
            </p:nvSpPr>
            <p:spPr>
              <a:xfrm>
                <a:off x="7660644" y="3514090"/>
                <a:ext cx="202346" cy="7440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B-C6</a:t>
                </a:r>
                <a:endParaRPr lang="en-US" dirty="0"/>
              </a:p>
            </p:txBody>
          </p:sp>
        </p:grpSp>
        <p:grpSp>
          <p:nvGrpSpPr>
            <p:cNvPr id="264" name="Group 263"/>
            <p:cNvGrpSpPr/>
            <p:nvPr/>
          </p:nvGrpSpPr>
          <p:grpSpPr>
            <a:xfrm>
              <a:off x="7875304" y="847224"/>
              <a:ext cx="216271" cy="886968"/>
              <a:chOff x="7428516" y="3509420"/>
              <a:chExt cx="216271" cy="612648"/>
            </a:xfrm>
          </p:grpSpPr>
          <p:sp>
            <p:nvSpPr>
              <p:cNvPr id="265" name="Rectangle 264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6" name="TextBox 265"/>
              <p:cNvSpPr txBox="1"/>
              <p:nvPr/>
            </p:nvSpPr>
            <p:spPr>
              <a:xfrm>
                <a:off x="7428516" y="3607893"/>
                <a:ext cx="202346" cy="7440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B-C7</a:t>
                </a:r>
                <a:endParaRPr lang="en-US" dirty="0"/>
              </a:p>
            </p:txBody>
          </p:sp>
        </p:grpSp>
        <p:sp>
          <p:nvSpPr>
            <p:cNvPr id="268" name="Rectangle 267"/>
            <p:cNvSpPr/>
            <p:nvPr/>
          </p:nvSpPr>
          <p:spPr>
            <a:xfrm>
              <a:off x="8173345" y="846269"/>
              <a:ext cx="9144" cy="886968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0" name="Group 269"/>
            <p:cNvGrpSpPr/>
            <p:nvPr/>
          </p:nvGrpSpPr>
          <p:grpSpPr>
            <a:xfrm>
              <a:off x="8216815" y="846806"/>
              <a:ext cx="235557" cy="886968"/>
              <a:chOff x="7635643" y="3509420"/>
              <a:chExt cx="235557" cy="612648"/>
            </a:xfrm>
          </p:grpSpPr>
          <p:sp>
            <p:nvSpPr>
              <p:cNvPr id="271" name="Rectangle 270"/>
              <p:cNvSpPr/>
              <p:nvPr/>
            </p:nvSpPr>
            <p:spPr>
              <a:xfrm>
                <a:off x="7635643" y="3509420"/>
                <a:ext cx="9144" cy="61264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2" name="TextBox 271"/>
              <p:cNvSpPr txBox="1"/>
              <p:nvPr/>
            </p:nvSpPr>
            <p:spPr>
              <a:xfrm>
                <a:off x="7668854" y="3717349"/>
                <a:ext cx="202346" cy="7440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700" dirty="0"/>
                  <a:t>B-C9</a:t>
                </a:r>
                <a:endParaRPr lang="en-US" dirty="0"/>
              </a:p>
            </p:txBody>
          </p:sp>
        </p:grpSp>
        <p:sp>
          <p:nvSpPr>
            <p:cNvPr id="269" name="TextBox 268"/>
            <p:cNvSpPr txBox="1"/>
            <p:nvPr/>
          </p:nvSpPr>
          <p:spPr>
            <a:xfrm>
              <a:off x="8192050" y="998167"/>
              <a:ext cx="202346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dirty="0"/>
                <a:t>B-C8</a:t>
              </a:r>
              <a:endParaRPr lang="en-US" dirty="0"/>
            </a:p>
          </p:txBody>
        </p:sp>
        <p:sp>
          <p:nvSpPr>
            <p:cNvPr id="274" name="TextBox 273"/>
            <p:cNvSpPr txBox="1"/>
            <p:nvPr/>
          </p:nvSpPr>
          <p:spPr>
            <a:xfrm>
              <a:off x="1594988" y="5686736"/>
              <a:ext cx="70441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/>
                <a:t>P.  angusta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8445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764</Words>
  <Application>Microsoft Macintosh PowerPoint</Application>
  <PresentationFormat>Widescreen</PresentationFormat>
  <Paragraphs>156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Graper AL, Noyszewski AK, Anderson NO, Smith AG.  Variability in ITS1 and ITS2 sequences of historic (herbaria) and extant (fresh) Phalaris species.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 O Anderson</dc:creator>
  <cp:lastModifiedBy>Neil O Anderson</cp:lastModifiedBy>
  <cp:revision>4</cp:revision>
  <dcterms:created xsi:type="dcterms:W3CDTF">2020-12-01T21:43:30Z</dcterms:created>
  <dcterms:modified xsi:type="dcterms:W3CDTF">2020-12-03T14:08:25Z</dcterms:modified>
</cp:coreProperties>
</file>