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CC6-4728-9D94-9C52198A79E8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CC6-4728-9D94-9C52198A79E8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CC6-4728-9D94-9C52198A79E8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CC6-4728-9D94-9C52198A79E8}"/>
              </c:ext>
            </c:extLst>
          </c:dPt>
          <c:errBars>
            <c:errBarType val="plus"/>
            <c:errValType val="cust"/>
            <c:noEndCap val="0"/>
            <c:plus>
              <c:numRef>
                <c:f>'Binh-figures'!$R$40:$Z$40</c:f>
                <c:numCache>
                  <c:formatCode>General</c:formatCode>
                  <c:ptCount val="9"/>
                  <c:pt idx="0">
                    <c:v>32.26</c:v>
                  </c:pt>
                  <c:pt idx="1">
                    <c:v>35.93</c:v>
                  </c:pt>
                  <c:pt idx="2">
                    <c:v>40.71</c:v>
                  </c:pt>
                  <c:pt idx="3">
                    <c:v>32.56</c:v>
                  </c:pt>
                  <c:pt idx="5">
                    <c:v>40.86</c:v>
                  </c:pt>
                  <c:pt idx="6">
                    <c:v>52.64</c:v>
                  </c:pt>
                  <c:pt idx="7">
                    <c:v>72.47</c:v>
                  </c:pt>
                  <c:pt idx="8">
                    <c:v>46.46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'Binh-figures'!$R$38:$Z$38</c:f>
              <c:strCache>
                <c:ptCount val="9"/>
                <c:pt idx="0">
                  <c:v>Control</c:v>
                </c:pt>
                <c:pt idx="1">
                  <c:v>EA</c:v>
                </c:pt>
                <c:pt idx="2">
                  <c:v>EM</c:v>
                </c:pt>
                <c:pt idx="3">
                  <c:v>ET</c:v>
                </c:pt>
                <c:pt idx="5">
                  <c:v>Control</c:v>
                </c:pt>
                <c:pt idx="6">
                  <c:v>EA</c:v>
                </c:pt>
                <c:pt idx="7">
                  <c:v>EM</c:v>
                </c:pt>
                <c:pt idx="8">
                  <c:v>ET</c:v>
                </c:pt>
              </c:strCache>
            </c:strRef>
          </c:cat>
          <c:val>
            <c:numRef>
              <c:f>'Binh-figures'!$R$39:$Z$39</c:f>
              <c:numCache>
                <c:formatCode>General</c:formatCode>
                <c:ptCount val="9"/>
                <c:pt idx="0">
                  <c:v>412</c:v>
                </c:pt>
                <c:pt idx="1">
                  <c:v>428.63</c:v>
                </c:pt>
                <c:pt idx="2">
                  <c:v>383.07</c:v>
                </c:pt>
                <c:pt idx="3">
                  <c:v>415.97</c:v>
                </c:pt>
                <c:pt idx="5">
                  <c:v>610.33000000000004</c:v>
                </c:pt>
                <c:pt idx="6">
                  <c:v>615.07000000000005</c:v>
                </c:pt>
                <c:pt idx="7">
                  <c:v>507.9</c:v>
                </c:pt>
                <c:pt idx="8">
                  <c:v>596.33000000000004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C6-4728-9D94-9C52198A7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27"/>
        <c:axId val="-1565942544"/>
        <c:axId val="-1565928400"/>
      </c:barChart>
      <c:catAx>
        <c:axId val="-1565942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28400"/>
        <c:crossesAt val="0"/>
        <c:auto val="1"/>
        <c:lblAlgn val="ctr"/>
        <c:lblOffset val="100"/>
        <c:noMultiLvlLbl val="0"/>
      </c:catAx>
      <c:valAx>
        <c:axId val="-1565928400"/>
        <c:scaling>
          <c:orientation val="minMax"/>
          <c:max val="700"/>
          <c:min val="3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altLang="ko-KR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Body</a:t>
                </a:r>
                <a:r>
                  <a:rPr lang="en-US" altLang="ko-KR" sz="1200" baseline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weight gain (g)</a:t>
                </a:r>
                <a:endParaRPr lang="ko-KR" altLang="en-US" sz="1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42544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'Binh-figures'!$H$49:$J$49</c:f>
                <c:numCache>
                  <c:formatCode>General</c:formatCode>
                  <c:ptCount val="3"/>
                  <c:pt idx="0">
                    <c:v>0.28809720581775716</c:v>
                  </c:pt>
                  <c:pt idx="1">
                    <c:v>0.20412414523193137</c:v>
                  </c:pt>
                  <c:pt idx="2">
                    <c:v>1.0142918114565846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'Binh-figures'!$H$47:$J$47</c:f>
              <c:strCache>
                <c:ptCount val="3"/>
                <c:pt idx="0">
                  <c:v>EA</c:v>
                </c:pt>
                <c:pt idx="1">
                  <c:v>EM</c:v>
                </c:pt>
                <c:pt idx="2">
                  <c:v>ET</c:v>
                </c:pt>
              </c:strCache>
            </c:strRef>
          </c:cat>
          <c:val>
            <c:numRef>
              <c:f>'Binh-figures'!$H$48:$J$48</c:f>
              <c:numCache>
                <c:formatCode>#,##0.0_);\(#,##0.0\)</c:formatCode>
                <c:ptCount val="3"/>
                <c:pt idx="0">
                  <c:v>1.4500000000000002</c:v>
                </c:pt>
                <c:pt idx="1">
                  <c:v>1.0833333333333333</c:v>
                </c:pt>
                <c:pt idx="2">
                  <c:v>1.9166666666666663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708-465C-A4DF-5FC7534BE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-1565935472"/>
        <c:axId val="-1565943632"/>
      </c:barChart>
      <c:catAx>
        <c:axId val="-156593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43632"/>
        <c:crossesAt val="0"/>
        <c:auto val="1"/>
        <c:lblAlgn val="ctr"/>
        <c:lblOffset val="100"/>
        <c:noMultiLvlLbl val="0"/>
      </c:catAx>
      <c:valAx>
        <c:axId val="-156594363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altLang="ko-KR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Lesion</a:t>
                </a:r>
                <a:r>
                  <a:rPr lang="en-US" altLang="ko-KR" sz="1200" baseline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score</a:t>
                </a:r>
                <a:endParaRPr lang="ko-KR" altLang="en-US" sz="1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3547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087128572468848"/>
          <c:y val="3.6124359909045133E-2"/>
          <c:w val="0.79524722916744417"/>
          <c:h val="0.71804932780349018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565936560"/>
        <c:axId val="-1565934928"/>
      </c:barChart>
      <c:catAx>
        <c:axId val="-156593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34928"/>
        <c:crosses val="autoZero"/>
        <c:auto val="1"/>
        <c:lblAlgn val="ctr"/>
        <c:lblOffset val="100"/>
        <c:noMultiLvlLbl val="0"/>
      </c:catAx>
      <c:valAx>
        <c:axId val="-1565934928"/>
        <c:scaling>
          <c:orientation val="minMax"/>
          <c:max val="260000"/>
          <c:min val="1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altLang="ko-KR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Oocyst</a:t>
                </a:r>
                <a:r>
                  <a:rPr lang="en-US" altLang="ko-KR" sz="1200" baseline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production (x 1,000/g)</a:t>
                </a:r>
                <a:endParaRPr lang="ko-KR" altLang="en-US" sz="1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36560"/>
        <c:crosses val="autoZero"/>
        <c:crossBetween val="between"/>
        <c:majorUnit val="50000"/>
        <c:dispUnits>
          <c:builtInUnit val="thousand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'[Chart in Microsoft PowerPoint]Binh-figures'!$H$74:$J$74</c:f>
                <c:numCache>
                  <c:formatCode>General</c:formatCode>
                  <c:ptCount val="3"/>
                  <c:pt idx="0">
                    <c:v>4714.2809101707126</c:v>
                  </c:pt>
                  <c:pt idx="1">
                    <c:v>471.6402230514272</c:v>
                  </c:pt>
                  <c:pt idx="2">
                    <c:v>1178.7470042379748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'[Chart in Microsoft PowerPoint]Binh-figures'!$H$72:$J$72</c:f>
              <c:strCache>
                <c:ptCount val="3"/>
                <c:pt idx="0">
                  <c:v>EA</c:v>
                </c:pt>
                <c:pt idx="1">
                  <c:v>EM</c:v>
                </c:pt>
                <c:pt idx="2">
                  <c:v>ET</c:v>
                </c:pt>
              </c:strCache>
            </c:strRef>
          </c:cat>
          <c:val>
            <c:numRef>
              <c:f>'[Chart in Microsoft PowerPoint]Binh-figures'!$H$73:$J$73</c:f>
              <c:numCache>
                <c:formatCode>_(* #,##0_);_(* \(#,##0\);_(* "-"??_);_(@_)</c:formatCode>
                <c:ptCount val="3"/>
                <c:pt idx="0">
                  <c:v>216666.5</c:v>
                </c:pt>
                <c:pt idx="1">
                  <c:v>51333.5</c:v>
                </c:pt>
                <c:pt idx="2">
                  <c:v>86833.5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FB-4369-80B6-908421C304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-1565941456"/>
        <c:axId val="-1565939824"/>
      </c:barChart>
      <c:catAx>
        <c:axId val="-156594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39824"/>
        <c:crosses val="autoZero"/>
        <c:auto val="1"/>
        <c:lblAlgn val="ctr"/>
        <c:lblOffset val="100"/>
        <c:noMultiLvlLbl val="0"/>
      </c:catAx>
      <c:valAx>
        <c:axId val="-1565939824"/>
        <c:scaling>
          <c:orientation val="minMax"/>
          <c:max val="250000"/>
          <c:min val="1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050">
                    <a:solidFill>
                      <a:schemeClr val="tx1"/>
                    </a:solidFill>
                  </a:rPr>
                  <a:t>Oocyst production (x 1,000/g)</a:t>
                </a:r>
                <a:endParaRPr lang="ko-KR" sz="105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1565941456"/>
        <c:crosses val="autoZero"/>
        <c:crossBetween val="between"/>
        <c:majorUnit val="40000"/>
        <c:dispUnits>
          <c:builtInUnit val="thousand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anchor="t" anchorCtr="0"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142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24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7177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15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423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787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162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167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0590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992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556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745C4-48D5-4F6D-8A44-569775AC5352}" type="datetimeFigureOut">
              <a:rPr lang="ko-KR" altLang="en-US" smtClean="0"/>
              <a:t>2020-11-30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73B9E-FE10-437C-A936-AEC91281CCB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68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73706" y="0"/>
            <a:ext cx="1785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1.</a:t>
            </a:r>
            <a:endParaRPr lang="ko-KR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1038096" y="406271"/>
            <a:ext cx="4572000" cy="3356935"/>
            <a:chOff x="1038096" y="406271"/>
            <a:chExt cx="4572000" cy="3356935"/>
          </a:xfrm>
        </p:grpSpPr>
        <p:graphicFrame>
          <p:nvGraphicFramePr>
            <p:cNvPr id="4" name="차트 3"/>
            <p:cNvGraphicFramePr>
              <a:graphicFrameLocks/>
            </p:cNvGraphicFramePr>
            <p:nvPr>
              <p:extLst/>
            </p:nvPr>
          </p:nvGraphicFramePr>
          <p:xfrm>
            <a:off x="1038096" y="779364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1834847" y="3486207"/>
              <a:ext cx="15310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 days post-infection</a:t>
              </a:r>
              <a:endParaRPr lang="ko-KR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87067" y="3449113"/>
              <a:ext cx="15616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 days post-infection</a:t>
              </a:r>
              <a:endParaRPr lang="ko-KR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33946" y="2269914"/>
              <a:ext cx="46616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**</a:t>
              </a:r>
              <a:endParaRPr lang="ko-KR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10845" y="1363084"/>
              <a:ext cx="46616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**</a:t>
              </a:r>
              <a:endParaRPr lang="ko-KR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99670" y="406271"/>
              <a:ext cx="502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ko-K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1099670" y="3692786"/>
            <a:ext cx="3511175" cy="2870156"/>
            <a:chOff x="1099670" y="3807086"/>
            <a:chExt cx="3511175" cy="2870156"/>
          </a:xfrm>
        </p:grpSpPr>
        <p:graphicFrame>
          <p:nvGraphicFramePr>
            <p:cNvPr id="12" name="차트 11"/>
            <p:cNvGraphicFramePr>
              <a:graphicFrameLocks/>
            </p:cNvGraphicFramePr>
            <p:nvPr>
              <p:extLst/>
            </p:nvPr>
          </p:nvGraphicFramePr>
          <p:xfrm>
            <a:off x="1099670" y="4113672"/>
            <a:ext cx="3511175" cy="25635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1997973" y="5087110"/>
              <a:ext cx="232012" cy="3163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ko-KR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15816" y="4465380"/>
              <a:ext cx="6018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a,b</a:t>
              </a:r>
              <a:endParaRPr lang="ko-KR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35770" y="5342775"/>
              <a:ext cx="2320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ko-KR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99670" y="3807086"/>
              <a:ext cx="502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ko-K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8" name="직선 연결선 7"/>
          <p:cNvCxnSpPr/>
          <p:nvPr/>
        </p:nvCxnSpPr>
        <p:spPr>
          <a:xfrm>
            <a:off x="4285397" y="3502273"/>
            <a:ext cx="1073596" cy="0"/>
          </a:xfrm>
          <a:prstGeom prst="line">
            <a:avLst/>
          </a:prstGeom>
          <a:ln w="1905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2229985" y="3502273"/>
            <a:ext cx="1105366" cy="0"/>
          </a:xfrm>
          <a:prstGeom prst="line">
            <a:avLst/>
          </a:prstGeom>
          <a:ln w="1905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그룹 35"/>
          <p:cNvGrpSpPr/>
          <p:nvPr/>
        </p:nvGrpSpPr>
        <p:grpSpPr>
          <a:xfrm>
            <a:off x="1122896" y="6613451"/>
            <a:ext cx="1490778" cy="623882"/>
            <a:chOff x="1122896" y="6613451"/>
            <a:chExt cx="1490778" cy="623882"/>
          </a:xfrm>
        </p:grpSpPr>
        <p:sp>
          <p:nvSpPr>
            <p:cNvPr id="31" name="TextBox 30"/>
            <p:cNvSpPr txBox="1"/>
            <p:nvPr/>
          </p:nvSpPr>
          <p:spPr>
            <a:xfrm>
              <a:off x="1122896" y="6613451"/>
              <a:ext cx="502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ko-K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156659" y="6898779"/>
              <a:ext cx="4570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6" name="차트 3"/>
          <p:cNvGraphicFramePr>
            <a:graphicFrameLocks/>
          </p:cNvGraphicFramePr>
          <p:nvPr>
            <p:extLst/>
          </p:nvPr>
        </p:nvGraphicFramePr>
        <p:xfrm>
          <a:off x="1139133" y="7138034"/>
          <a:ext cx="4174704" cy="2767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0" name="차트 3"/>
          <p:cNvGraphicFramePr>
            <a:graphicFrameLocks/>
          </p:cNvGraphicFramePr>
          <p:nvPr>
            <p:extLst/>
          </p:nvPr>
        </p:nvGraphicFramePr>
        <p:xfrm>
          <a:off x="1051955" y="7076107"/>
          <a:ext cx="3828803" cy="2400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2113212" y="7137274"/>
            <a:ext cx="457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ko-KR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66173" y="8472343"/>
            <a:ext cx="457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ko-KR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004269" y="8132996"/>
            <a:ext cx="457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ko-KR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33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18052" y="576188"/>
            <a:ext cx="619406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1">
              <a:spcAft>
                <a:spcPts val="0"/>
              </a:spcAft>
            </a:pPr>
            <a:r>
              <a:rPr lang="en-US" altLang="ko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1</a:t>
            </a:r>
            <a:r>
              <a:rPr lang="en-US" altLang="ko-KR" sz="1200" b="1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ko-KR" sz="1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clinical symptoms in </a:t>
            </a:r>
            <a:r>
              <a:rPr lang="en-US" altLang="ko-KR" sz="1200" b="1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female </a:t>
            </a:r>
            <a:r>
              <a:rPr lang="en-US" altLang="ko-KR" sz="1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broilers infected with </a:t>
            </a:r>
            <a:r>
              <a:rPr lang="en-US" altLang="ko-KR" sz="1200" b="1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altLang="ko-KR" sz="1200" b="1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acervulina</a:t>
            </a:r>
            <a:r>
              <a:rPr lang="en-US" altLang="ko-KR" sz="1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1200" b="1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maxima</a:t>
            </a:r>
            <a:r>
              <a:rPr lang="en-US" altLang="ko-KR" sz="1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ko-KR" sz="1200" b="1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altLang="ko-KR" sz="1200" b="1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tenella</a:t>
            </a:r>
            <a:r>
              <a:rPr lang="en-US" altLang="ko-KR" sz="1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One-week-old ROSS 308 </a:t>
            </a:r>
            <a:r>
              <a:rPr lang="en-US" altLang="ko-KR" sz="12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female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chickens were orally infected with 1 x 10</a:t>
            </a:r>
            <a:r>
              <a:rPr lang="en-US" altLang="ko-KR" sz="1200" kern="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sporulated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oocysts of 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altLang="ko-KR" sz="1200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acervulina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maxima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altLang="ko-KR" sz="1200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tenella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Body weights (n=20) were measured at days 6 and 9 after infection. </a:t>
            </a:r>
            <a:r>
              <a:rPr lang="en-US" altLang="ko-KR" sz="12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en-US" altLang="ko-KR" sz="1200" i="1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altLang="ko-KR" sz="12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0.01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significant difference between infected groups and uninfected control group (Control). </a:t>
            </a:r>
            <a:r>
              <a:rPr lang="en-US" altLang="ko-KR" sz="1200" kern="100" dirty="0">
                <a:latin typeface="Times New Roman" panose="02020603050405020304" pitchFamily="18" charset="0"/>
                <a:ea typeface="휴먼명조"/>
                <a:cs typeface="Times New Roman" panose="02020603050405020304" pitchFamily="18" charset="0"/>
              </a:rPr>
              <a:t>(B) Five chickens were randomly selected for gut lesion scoring 7 days after infection. Lesion scores (0 - 4) were based on scoring techniques previously described (Johnson and Reid, 1970). </a:t>
            </a:r>
            <a:r>
              <a:rPr lang="en-US" altLang="ko-KR" sz="1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Within each graph, bar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1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not sharing the indicated letters are significantly different </a:t>
            </a:r>
            <a:r>
              <a:rPr lang="en-US" altLang="ko-KR" sz="1200" kern="100" dirty="0">
                <a:latin typeface="Times New Roman" panose="02020603050405020304" pitchFamily="18" charset="0"/>
                <a:ea typeface="견명조"/>
                <a:cs typeface="Times New Roman" panose="02020603050405020304" pitchFamily="18" charset="0"/>
              </a:rPr>
              <a:t>(</a:t>
            </a:r>
            <a:r>
              <a:rPr lang="en-US" altLang="ko-KR" sz="1200" i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P</a:t>
            </a:r>
            <a:r>
              <a:rPr lang="en-US" altLang="ko-KR" sz="1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&lt; 0.05).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Fecal oocyst production in chickens (n=20). The oocysts per gram </a:t>
            </a:r>
            <a:r>
              <a:rPr lang="en-US" altLang="ko-KR" sz="12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feces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obtained from fecal samples collected from day 6 to day 9 after infection. </a:t>
            </a:r>
            <a:r>
              <a:rPr lang="en-US" altLang="ko-KR" sz="1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Within each graph, bar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1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not sharing the indicated letters are significantly different </a:t>
            </a:r>
            <a:r>
              <a:rPr lang="en-US" altLang="ko-KR" sz="1200" kern="100" dirty="0">
                <a:latin typeface="Times New Roman" panose="02020603050405020304" pitchFamily="18" charset="0"/>
                <a:ea typeface="견명조"/>
                <a:cs typeface="Times New Roman" panose="02020603050405020304" pitchFamily="18" charset="0"/>
              </a:rPr>
              <a:t>(</a:t>
            </a:r>
            <a:r>
              <a:rPr lang="en-US" altLang="ko-KR" sz="1200" i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P</a:t>
            </a:r>
            <a:r>
              <a:rPr lang="en-US" altLang="ko-KR" sz="1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&lt; 0.05).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represent the mean </a:t>
            </a:r>
            <a:r>
              <a:rPr lang="en-US" altLang="ko-KR" sz="1200" kern="100" dirty="0">
                <a:latin typeface="Times New Roman" panose="02020603050405020304" pitchFamily="18" charset="0"/>
                <a:ea typeface="견명조"/>
                <a:cs typeface="Times New Roman" panose="02020603050405020304" pitchFamily="18" charset="0"/>
              </a:rPr>
              <a:t>±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and </a:t>
            </a:r>
            <a:r>
              <a:rPr lang="en-US" altLang="ko-KR" sz="1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one of two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independent experiments with similar pattern results. EA, 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altLang="ko-KR" sz="1200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acervulina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maxima;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altLang="ko-KR" sz="1200" i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tenella</a:t>
            </a:r>
            <a:r>
              <a:rPr lang="en-US" altLang="ko-KR" sz="1200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1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470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</TotalTime>
  <Words>268</Words>
  <Application>Microsoft Office PowerPoint</Application>
  <PresentationFormat>A4 Paper (210x297 mm)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견명조</vt:lpstr>
      <vt:lpstr>맑은 고딕</vt:lpstr>
      <vt:lpstr>바탕</vt:lpstr>
      <vt:lpstr>휴먼명조</vt:lpstr>
      <vt:lpstr>Arial</vt:lpstr>
      <vt:lpstr>Calibri</vt:lpstr>
      <vt:lpstr>Calibri Light</vt:lpstr>
      <vt:lpstr>Times New Roman</vt:lpstr>
      <vt:lpstr>Office 테마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Rochelle Flores</cp:lastModifiedBy>
  <cp:revision>78</cp:revision>
  <cp:lastPrinted>2020-08-20T00:00:23Z</cp:lastPrinted>
  <dcterms:created xsi:type="dcterms:W3CDTF">2020-07-21T08:54:03Z</dcterms:created>
  <dcterms:modified xsi:type="dcterms:W3CDTF">2020-11-30T15:11:51Z</dcterms:modified>
</cp:coreProperties>
</file>