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38" y="72"/>
      </p:cViewPr>
      <p:guideLst>
        <p:guide orient="horz" pos="2160"/>
        <p:guide pos="4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FDBB4-46BE-41FE-9F68-D39EE1495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E953EE9-A836-4534-97DC-3228DB6317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0EA6BC-ABBD-4BAB-8C72-E23F18FDE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079E18-962B-4350-BAF1-3606285B1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9CA2E4-5916-447C-9DC1-35E124193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5615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F755A-057D-4CB2-AC5C-8F627A502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4CC9B30-3E97-41EE-A467-814ECAA11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540D4C-35CC-400F-9461-399AFAE40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5C45BD-7A36-476B-847E-1B030D857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721FF-DA9B-4540-8231-C97268DBD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933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ADDAC54-00BD-410C-8502-D4C8567382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FCA69A1-F7EA-45CF-BC46-3103331BC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6F1A5D-47DC-4D90-A3A7-E7A005E2C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E7C0F6-8EEA-4798-865E-BD6B485B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68F9A0-1BF9-4632-B97D-8E7991A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9553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149C7E-5CA1-4AE8-A0D4-9226E634D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2E6CE3-224E-48F6-80F6-9110A1F02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21C204-BDCA-4FC0-BFF7-22FCD13F4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9EEF2-9740-4870-B89E-0F386F1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B84132-AE5C-495D-B80A-1BF46DA2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9716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5797A0-3DCE-4347-A719-09EB68C6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99490D-CE18-43E6-A3A2-C9074713E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45A007-8315-47CC-9EE3-9410E769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ECC3AB-A358-4E97-8A0E-7F87911E0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AFCC9D-BB67-4B51-AD88-CD41BBF02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5318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B79738-17A1-47F4-B629-8DBAE3E9F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E8B81E-92F6-4887-88F2-DDD956893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8AD810-6B31-4790-83DB-FD57EB634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04F01E-697E-49CD-8D42-565AC63B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678D40-210E-4F67-AB59-934479395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B51EAF-A2F7-437B-8A5B-386CBD6F7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2745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09AE61-A89B-4601-8BC0-27C17519A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6C1B6C-68D8-4FA7-A94D-210D66FE0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6C8BE7-80C3-4B95-A245-63352373D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5D81CA3-8A9B-4EDB-9EB4-A3A7F1840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0F1883E-9AFA-4C04-B4B7-9E78679A99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B2CE725-F611-49D1-A814-02EC93C27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45E71B2-13D4-40D2-962B-C205FDF39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502BE49-93D6-4D00-91A8-55D261E8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399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6B5CA-07EC-4BEB-BA3A-77138384F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FB91987-0957-42E0-83C0-8F5DF12B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75341A-2609-4D85-BCA6-CAB9BCA0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0CA3383-552F-4485-9F29-31A9DAC9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017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F203E1F-281A-40AD-9BB3-7C28910A9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0A9B40E-6F83-4BC4-A793-D06F2A91C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19C77B-B575-4503-A669-FCADDFAC0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377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E242C4-9B43-473C-B056-3BDD362D5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C084DF-CCBF-4AB7-9BBE-BF2A4A61F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A36918-8F1E-4852-B856-F559707E1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42576C-C62E-436D-A75C-F5A1A29D0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CEE288-C8C7-487A-A71E-367FE148E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1DABF1-7A88-4CF3-81BE-275EE8A4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4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26A677-A159-4664-B70A-A216FDC4C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7AA797-1B8C-4378-A227-BC83C802A8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D79645-B862-434E-9002-E776FC3EA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00DBB7-D2D6-4E74-9235-25FE60B42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52042D-8BEC-4F83-9C1C-943D6E41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C7A096-0CAA-4CE5-841B-723E8AF6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883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D37BAC3-4272-4D74-A3DF-59A18841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22E6A2-0C94-4F5B-90D8-43FEDB348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AA67C7-B689-47F0-8506-77D3EC273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75A95-220A-4785-8730-A8D27F03A923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9CC851-9159-4842-B59A-16DA40715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D8ADE3-A3AC-48A6-8CD7-613F1D6415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4BC9C-A174-45F7-A741-4FE0FEDB336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42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38690" y="-506780"/>
            <a:ext cx="2970061" cy="4527957"/>
          </a:xfrm>
          <a:prstGeom prst="rect">
            <a:avLst/>
          </a:prstGeom>
        </p:spPr>
      </p:pic>
      <p:sp>
        <p:nvSpPr>
          <p:cNvPr id="76" name="Rectángulo 75"/>
          <p:cNvSpPr/>
          <p:nvPr/>
        </p:nvSpPr>
        <p:spPr>
          <a:xfrm>
            <a:off x="4546235" y="1388093"/>
            <a:ext cx="620202" cy="1924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2803" y="1886576"/>
            <a:ext cx="3110778" cy="107312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970357" y="779142"/>
            <a:ext cx="989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In vitro KB avrRps4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970357" y="870376"/>
            <a:ext cx="8643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In vitro KB D36E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972018" y="968611"/>
            <a:ext cx="9829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In vitro KB avrRpt2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973683" y="1059288"/>
            <a:ext cx="11256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In vitro KB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969498" y="1141402"/>
            <a:ext cx="11929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In vitro HIM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970357" y="1222931"/>
            <a:ext cx="11560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Col-0 </a:t>
            </a:r>
            <a:r>
              <a:rPr lang="en-US" sz="800" b="1" dirty="0" err="1"/>
              <a:t>Pst</a:t>
            </a:r>
            <a:r>
              <a:rPr lang="en-US" sz="800" b="1" dirty="0"/>
              <a:t> DC3000-48 </a:t>
            </a:r>
            <a:r>
              <a:rPr lang="en-US" sz="800" b="1" dirty="0" err="1"/>
              <a:t>hs</a:t>
            </a:r>
            <a:endParaRPr lang="en-US" sz="8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2972020" y="1300965"/>
            <a:ext cx="10342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/>
              <a:t>ps</a:t>
            </a:r>
            <a:r>
              <a:rPr lang="en-US" sz="800" b="1" dirty="0"/>
              <a:t> </a:t>
            </a:r>
            <a:r>
              <a:rPr lang="en-US" sz="800" b="1" dirty="0" err="1"/>
              <a:t>Pst</a:t>
            </a:r>
            <a:r>
              <a:rPr lang="en-US" sz="800" b="1" dirty="0"/>
              <a:t> DC3000-48 </a:t>
            </a:r>
            <a:r>
              <a:rPr lang="en-US" sz="800" b="1" dirty="0" err="1"/>
              <a:t>hs</a:t>
            </a:r>
            <a:endParaRPr lang="en-US" sz="8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2969654" y="1388130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p </a:t>
            </a:r>
            <a:r>
              <a:rPr lang="en-US" sz="800" b="1" dirty="0" err="1"/>
              <a:t>Pst</a:t>
            </a:r>
            <a:r>
              <a:rPr lang="en-US" sz="800" b="1" dirty="0"/>
              <a:t> DC3000-48 </a:t>
            </a:r>
            <a:r>
              <a:rPr lang="en-US" sz="800" b="1" dirty="0" err="1"/>
              <a:t>hs</a:t>
            </a:r>
            <a:endParaRPr lang="en-US" sz="800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969654" y="1474365"/>
            <a:ext cx="9797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 </a:t>
            </a:r>
            <a:r>
              <a:rPr lang="en-US" sz="800" b="1" dirty="0" err="1"/>
              <a:t>Pst</a:t>
            </a:r>
            <a:r>
              <a:rPr lang="en-US" sz="800" b="1" dirty="0"/>
              <a:t> DC3000-48 </a:t>
            </a:r>
            <a:r>
              <a:rPr lang="en-US" sz="800" b="1" dirty="0" err="1"/>
              <a:t>hs</a:t>
            </a:r>
            <a:endParaRPr lang="en-US" sz="8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969654" y="1559848"/>
            <a:ext cx="9076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Flg22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2966495" y="1650542"/>
            <a:ext cx="9012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D36E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2972448" y="1732318"/>
            <a:ext cx="10567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Chitosan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2974647" y="1813074"/>
            <a:ext cx="6848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/>
              <a:t>stp</a:t>
            </a:r>
            <a:r>
              <a:rPr lang="en-US" sz="800" b="1" dirty="0"/>
              <a:t> AvrRpt2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972448" y="1904345"/>
            <a:ext cx="482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/>
              <a:t>stp</a:t>
            </a:r>
            <a:r>
              <a:rPr lang="en-US" sz="800" b="1" dirty="0"/>
              <a:t> </a:t>
            </a:r>
            <a:r>
              <a:rPr lang="en-US" sz="800" b="1" dirty="0" err="1"/>
              <a:t>Pto</a:t>
            </a:r>
            <a:endParaRPr lang="en-US" sz="800" b="1" dirty="0"/>
          </a:p>
        </p:txBody>
      </p:sp>
      <p:sp>
        <p:nvSpPr>
          <p:cNvPr id="17" name="CuadroTexto 16"/>
          <p:cNvSpPr txBox="1"/>
          <p:nvPr/>
        </p:nvSpPr>
        <p:spPr>
          <a:xfrm>
            <a:off x="2970194" y="1992366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/>
              <a:t>rr</a:t>
            </a:r>
            <a:r>
              <a:rPr lang="en-US" sz="800" b="1" dirty="0"/>
              <a:t> AvrRpt2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2969576" y="2087837"/>
            <a:ext cx="7713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Col-0 AvrRpt2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2970344" y="2171488"/>
            <a:ext cx="7649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b2b3 AvrRpt2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2971303" y="2253269"/>
            <a:ext cx="9845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sid2</a:t>
            </a:r>
            <a:r>
              <a:rPr lang="es-AR" sz="800" b="1" dirty="0"/>
              <a:t>-pmr4</a:t>
            </a:r>
            <a:r>
              <a:rPr lang="en-US" sz="800" b="1" dirty="0"/>
              <a:t> AvrRpt2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2971487" y="2344996"/>
            <a:ext cx="8963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b2b3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2975512" y="2429981"/>
            <a:ext cx="6158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sid2</a:t>
            </a:r>
            <a:r>
              <a:rPr lang="es-AR" sz="800" b="1" dirty="0"/>
              <a:t>-pmr4</a:t>
            </a:r>
            <a:endParaRPr lang="en-US" sz="800" b="1" dirty="0"/>
          </a:p>
        </p:txBody>
      </p:sp>
      <p:sp>
        <p:nvSpPr>
          <p:cNvPr id="23" name="CuadroTexto 22"/>
          <p:cNvSpPr txBox="1"/>
          <p:nvPr/>
        </p:nvSpPr>
        <p:spPr>
          <a:xfrm>
            <a:off x="2977045" y="2511462"/>
            <a:ext cx="7553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deps AvrRpt2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2973530" y="2593204"/>
            <a:ext cx="5373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AvrRps4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2975187" y="2688099"/>
            <a:ext cx="2952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SA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2980179" y="2770266"/>
            <a:ext cx="7649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pad4 AvrRpt2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2976367" y="2857337"/>
            <a:ext cx="6591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de AvrRpt2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2974023" y="2937562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deps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2974023" y="3035554"/>
            <a:ext cx="7906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de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2970194" y="3121539"/>
            <a:ext cx="7505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npr1 AvrRpt2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2968666" y="3207244"/>
            <a:ext cx="8819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npr1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2968451" y="3298412"/>
            <a:ext cx="6495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/>
              <a:t>ps</a:t>
            </a:r>
            <a:r>
              <a:rPr lang="en-US" sz="800" b="1" dirty="0"/>
              <a:t> AvrRpt2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2970259" y="3384400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sid2 AvrRpt2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2968451" y="3464884"/>
            <a:ext cx="8963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pad4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2969101" y="3551360"/>
            <a:ext cx="7809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/>
              <a:t>ps</a:t>
            </a:r>
            <a:r>
              <a:rPr lang="en-US" sz="800" b="1" dirty="0"/>
              <a:t>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2968817" y="3642580"/>
            <a:ext cx="8579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sid2 </a:t>
            </a:r>
            <a:r>
              <a:rPr lang="en-US" sz="800" b="1" dirty="0" err="1"/>
              <a:t>Pst</a:t>
            </a:r>
            <a:r>
              <a:rPr lang="en-US" sz="800" b="1" dirty="0"/>
              <a:t> DC3000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2965307" y="3724375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mock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2967052" y="3815068"/>
            <a:ext cx="5565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Col-0 </a:t>
            </a:r>
            <a:r>
              <a:rPr lang="en-US" sz="800" b="1" dirty="0" err="1"/>
              <a:t>Pst</a:t>
            </a:r>
            <a:endParaRPr lang="en-US" sz="800" b="1" dirty="0"/>
          </a:p>
        </p:txBody>
      </p:sp>
      <p:cxnSp>
        <p:nvCxnSpPr>
          <p:cNvPr id="43" name="Conector recto 42"/>
          <p:cNvCxnSpPr/>
          <p:nvPr/>
        </p:nvCxnSpPr>
        <p:spPr>
          <a:xfrm rot="21420000">
            <a:off x="4116930" y="1273723"/>
            <a:ext cx="1030789" cy="66305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 rot="60000">
            <a:off x="3858813" y="1922556"/>
            <a:ext cx="1316849" cy="18757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recto 48"/>
          <p:cNvCxnSpPr/>
          <p:nvPr/>
        </p:nvCxnSpPr>
        <p:spPr>
          <a:xfrm>
            <a:off x="3725774" y="2121070"/>
            <a:ext cx="1457404" cy="9378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50"/>
          <p:cNvCxnSpPr/>
          <p:nvPr/>
        </p:nvCxnSpPr>
        <p:spPr>
          <a:xfrm flipV="1">
            <a:off x="3624802" y="2393269"/>
            <a:ext cx="1558376" cy="27819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Conector recto 60"/>
          <p:cNvCxnSpPr>
            <a:stCxn id="3" idx="3"/>
            <a:endCxn id="3" idx="3"/>
          </p:cNvCxnSpPr>
          <p:nvPr/>
        </p:nvCxnSpPr>
        <p:spPr>
          <a:xfrm>
            <a:off x="3959730" y="88686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/>
          <p:cNvCxnSpPr>
            <a:cxnSpLocks noChangeAspect="1"/>
          </p:cNvCxnSpPr>
          <p:nvPr/>
        </p:nvCxnSpPr>
        <p:spPr>
          <a:xfrm>
            <a:off x="3846578" y="798437"/>
            <a:ext cx="658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Conector recto 66"/>
          <p:cNvCxnSpPr>
            <a:cxnSpLocks noChangeAspect="1"/>
          </p:cNvCxnSpPr>
          <p:nvPr/>
        </p:nvCxnSpPr>
        <p:spPr>
          <a:xfrm>
            <a:off x="4038707" y="1301974"/>
            <a:ext cx="658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ector recto 69"/>
          <p:cNvCxnSpPr>
            <a:cxnSpLocks noChangeAspect="1"/>
          </p:cNvCxnSpPr>
          <p:nvPr/>
        </p:nvCxnSpPr>
        <p:spPr>
          <a:xfrm>
            <a:off x="3794373" y="1910537"/>
            <a:ext cx="658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Conector recto 70"/>
          <p:cNvCxnSpPr>
            <a:cxnSpLocks noChangeAspect="1"/>
          </p:cNvCxnSpPr>
          <p:nvPr/>
        </p:nvCxnSpPr>
        <p:spPr>
          <a:xfrm>
            <a:off x="3661248" y="2121067"/>
            <a:ext cx="658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Conector recto 71"/>
          <p:cNvCxnSpPr>
            <a:cxnSpLocks noChangeAspect="1"/>
          </p:cNvCxnSpPr>
          <p:nvPr/>
        </p:nvCxnSpPr>
        <p:spPr>
          <a:xfrm>
            <a:off x="3557031" y="2670140"/>
            <a:ext cx="658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Conector recto 72"/>
          <p:cNvCxnSpPr>
            <a:cxnSpLocks/>
          </p:cNvCxnSpPr>
          <p:nvPr/>
        </p:nvCxnSpPr>
        <p:spPr>
          <a:xfrm rot="21420000" flipV="1">
            <a:off x="3620468" y="2492932"/>
            <a:ext cx="1558376" cy="27819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ector recto 73"/>
          <p:cNvCxnSpPr>
            <a:cxnSpLocks noChangeAspect="1"/>
          </p:cNvCxnSpPr>
          <p:nvPr/>
        </p:nvCxnSpPr>
        <p:spPr>
          <a:xfrm rot="21420000">
            <a:off x="3568433" y="2809939"/>
            <a:ext cx="658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Conector recto 74"/>
          <p:cNvCxnSpPr>
            <a:cxnSpLocks noChangeAspect="1"/>
          </p:cNvCxnSpPr>
          <p:nvPr/>
        </p:nvCxnSpPr>
        <p:spPr>
          <a:xfrm rot="21420000">
            <a:off x="3500334" y="3948599"/>
            <a:ext cx="658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Rectángulo 76"/>
          <p:cNvSpPr/>
          <p:nvPr/>
        </p:nvSpPr>
        <p:spPr>
          <a:xfrm>
            <a:off x="5166436" y="259307"/>
            <a:ext cx="4114108" cy="1491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2" name="Conector recto 41"/>
          <p:cNvCxnSpPr>
            <a:cxnSpLocks noChangeAspect="1"/>
          </p:cNvCxnSpPr>
          <p:nvPr/>
        </p:nvCxnSpPr>
        <p:spPr>
          <a:xfrm rot="120000">
            <a:off x="3889543" y="819435"/>
            <a:ext cx="1309500" cy="9360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 flipV="1">
            <a:off x="3560364" y="2849878"/>
            <a:ext cx="1619962" cy="109670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ector recto 81"/>
          <p:cNvCxnSpPr/>
          <p:nvPr/>
        </p:nvCxnSpPr>
        <p:spPr>
          <a:xfrm>
            <a:off x="5464824" y="1445807"/>
            <a:ext cx="0" cy="1411589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Conector recto 82"/>
          <p:cNvCxnSpPr/>
          <p:nvPr/>
        </p:nvCxnSpPr>
        <p:spPr>
          <a:xfrm>
            <a:off x="5793832" y="1446417"/>
            <a:ext cx="0" cy="1411589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4" name="Conector recto 83"/>
          <p:cNvCxnSpPr/>
          <p:nvPr/>
        </p:nvCxnSpPr>
        <p:spPr>
          <a:xfrm>
            <a:off x="8638618" y="1454358"/>
            <a:ext cx="0" cy="1411589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5" name="CuadroTexto 84"/>
          <p:cNvSpPr txBox="1"/>
          <p:nvPr/>
        </p:nvSpPr>
        <p:spPr>
          <a:xfrm>
            <a:off x="5211221" y="1483099"/>
            <a:ext cx="177317" cy="241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</a:t>
            </a:r>
            <a:endParaRPr lang="en-US" dirty="0"/>
          </a:p>
        </p:txBody>
      </p:sp>
      <p:sp>
        <p:nvSpPr>
          <p:cNvPr id="86" name="CuadroTexto 85"/>
          <p:cNvSpPr txBox="1"/>
          <p:nvPr/>
        </p:nvSpPr>
        <p:spPr>
          <a:xfrm>
            <a:off x="5513608" y="1483952"/>
            <a:ext cx="219535" cy="241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II</a:t>
            </a:r>
            <a:endParaRPr lang="en-US" dirty="0"/>
          </a:p>
        </p:txBody>
      </p:sp>
      <p:sp>
        <p:nvSpPr>
          <p:cNvPr id="87" name="CuadroTexto 86"/>
          <p:cNvSpPr txBox="1"/>
          <p:nvPr/>
        </p:nvSpPr>
        <p:spPr>
          <a:xfrm>
            <a:off x="6918426" y="1481107"/>
            <a:ext cx="261753" cy="241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III</a:t>
            </a:r>
            <a:endParaRPr lang="en-US" dirty="0"/>
          </a:p>
        </p:txBody>
      </p:sp>
      <p:sp>
        <p:nvSpPr>
          <p:cNvPr id="145" name="CuadroTexto 144"/>
          <p:cNvSpPr txBox="1"/>
          <p:nvPr/>
        </p:nvSpPr>
        <p:spPr>
          <a:xfrm>
            <a:off x="8781964" y="1483951"/>
            <a:ext cx="273480" cy="241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IV</a:t>
            </a:r>
            <a:endParaRPr lang="en-US" dirty="0"/>
          </a:p>
        </p:txBody>
      </p:sp>
      <p:pic>
        <p:nvPicPr>
          <p:cNvPr id="152" name="Imagen 1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92" y="1981802"/>
            <a:ext cx="397195" cy="554000"/>
          </a:xfrm>
          <a:prstGeom prst="rect">
            <a:avLst/>
          </a:prstGeom>
        </p:spPr>
      </p:pic>
      <p:grpSp>
        <p:nvGrpSpPr>
          <p:cNvPr id="68" name="Grupo 67">
            <a:extLst>
              <a:ext uri="{FF2B5EF4-FFF2-40B4-BE49-F238E27FC236}">
                <a16:creationId xmlns:a16="http://schemas.microsoft.com/office/drawing/2014/main" id="{9FE96906-182F-41E8-8DC5-C0213A396E74}"/>
              </a:ext>
            </a:extLst>
          </p:cNvPr>
          <p:cNvGrpSpPr/>
          <p:nvPr/>
        </p:nvGrpSpPr>
        <p:grpSpPr>
          <a:xfrm>
            <a:off x="3845144" y="3742197"/>
            <a:ext cx="5697129" cy="2638209"/>
            <a:chOff x="1648454" y="1910757"/>
            <a:chExt cx="8401327" cy="4243509"/>
          </a:xfrm>
        </p:grpSpPr>
        <p:pic>
          <p:nvPicPr>
            <p:cNvPr id="69" name="Imagen 68">
              <a:extLst>
                <a:ext uri="{FF2B5EF4-FFF2-40B4-BE49-F238E27FC236}">
                  <a16:creationId xmlns:a16="http://schemas.microsoft.com/office/drawing/2014/main" id="{C397A338-ECF9-4A91-9F04-AC4EECAC3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4428011" y="1106647"/>
              <a:ext cx="3571429" cy="6523810"/>
            </a:xfrm>
            <a:prstGeom prst="rect">
              <a:avLst/>
            </a:prstGeom>
          </p:spPr>
        </p:pic>
        <p:cxnSp>
          <p:nvCxnSpPr>
            <p:cNvPr id="78" name="Conector recto 77">
              <a:extLst>
                <a:ext uri="{FF2B5EF4-FFF2-40B4-BE49-F238E27FC236}">
                  <a16:creationId xmlns:a16="http://schemas.microsoft.com/office/drawing/2014/main" id="{B773AAE6-005D-4BF9-A9AB-0813EB8CBB37}"/>
                </a:ext>
              </a:extLst>
            </p:cNvPr>
            <p:cNvCxnSpPr/>
            <p:nvPr/>
          </p:nvCxnSpPr>
          <p:spPr>
            <a:xfrm>
              <a:off x="4143909" y="1931727"/>
              <a:ext cx="4991" cy="3511783"/>
            </a:xfrm>
            <a:prstGeom prst="line">
              <a:avLst/>
            </a:prstGeom>
            <a:ln w="952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79" name="Conector recto 78">
              <a:extLst>
                <a:ext uri="{FF2B5EF4-FFF2-40B4-BE49-F238E27FC236}">
                  <a16:creationId xmlns:a16="http://schemas.microsoft.com/office/drawing/2014/main" id="{3835B4F4-1C4A-4B1F-A429-FF7A05DEF510}"/>
                </a:ext>
              </a:extLst>
            </p:cNvPr>
            <p:cNvCxnSpPr/>
            <p:nvPr/>
          </p:nvCxnSpPr>
          <p:spPr>
            <a:xfrm>
              <a:off x="4753509" y="1931727"/>
              <a:ext cx="4991" cy="3511783"/>
            </a:xfrm>
            <a:prstGeom prst="line">
              <a:avLst/>
            </a:prstGeom>
            <a:ln w="952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80" name="Rectángulo 79">
              <a:extLst>
                <a:ext uri="{FF2B5EF4-FFF2-40B4-BE49-F238E27FC236}">
                  <a16:creationId xmlns:a16="http://schemas.microsoft.com/office/drawing/2014/main" id="{526469EB-51CC-45FD-A816-03CB4C411629}"/>
                </a:ext>
              </a:extLst>
            </p:cNvPr>
            <p:cNvSpPr/>
            <p:nvPr/>
          </p:nvSpPr>
          <p:spPr>
            <a:xfrm>
              <a:off x="2726709" y="2465127"/>
              <a:ext cx="942435" cy="3067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1" name="Conector recto 80">
              <a:extLst>
                <a:ext uri="{FF2B5EF4-FFF2-40B4-BE49-F238E27FC236}">
                  <a16:creationId xmlns:a16="http://schemas.microsoft.com/office/drawing/2014/main" id="{382C0EAF-9D9D-41C6-8703-07D34B509987}"/>
                </a:ext>
              </a:extLst>
            </p:cNvPr>
            <p:cNvCxnSpPr/>
            <p:nvPr/>
          </p:nvCxnSpPr>
          <p:spPr>
            <a:xfrm>
              <a:off x="8915934" y="1910757"/>
              <a:ext cx="4991" cy="3511783"/>
            </a:xfrm>
            <a:prstGeom prst="line">
              <a:avLst/>
            </a:prstGeom>
            <a:ln w="952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88" name="CuadroTexto 87">
              <a:extLst>
                <a:ext uri="{FF2B5EF4-FFF2-40B4-BE49-F238E27FC236}">
                  <a16:creationId xmlns:a16="http://schemas.microsoft.com/office/drawing/2014/main" id="{011526F1-E8C5-4505-9718-53D9DBA4B5F3}"/>
                </a:ext>
              </a:extLst>
            </p:cNvPr>
            <p:cNvSpPr txBox="1"/>
            <p:nvPr/>
          </p:nvSpPr>
          <p:spPr>
            <a:xfrm>
              <a:off x="2961454" y="2629378"/>
              <a:ext cx="625194" cy="371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900" b="1" dirty="0" err="1"/>
                <a:t>Apo</a:t>
              </a:r>
              <a:endParaRPr lang="en-US" sz="900" b="1" dirty="0"/>
            </a:p>
          </p:txBody>
        </p:sp>
        <p:sp>
          <p:nvSpPr>
            <p:cNvPr id="89" name="CuadroTexto 88">
              <a:extLst>
                <a:ext uri="{FF2B5EF4-FFF2-40B4-BE49-F238E27FC236}">
                  <a16:creationId xmlns:a16="http://schemas.microsoft.com/office/drawing/2014/main" id="{5A52618B-C2AB-4001-9EC7-0EC487C4F0AF}"/>
                </a:ext>
              </a:extLst>
            </p:cNvPr>
            <p:cNvSpPr txBox="1"/>
            <p:nvPr/>
          </p:nvSpPr>
          <p:spPr>
            <a:xfrm>
              <a:off x="2956178" y="3101882"/>
              <a:ext cx="489796" cy="3712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900" b="1" dirty="0" err="1"/>
                <a:t>Epi</a:t>
              </a:r>
              <a:endParaRPr lang="en-US" sz="900" b="1" dirty="0"/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6CB4816D-EDDA-4ABC-9B19-3B6E8D83E2F5}"/>
                </a:ext>
              </a:extLst>
            </p:cNvPr>
            <p:cNvSpPr txBox="1"/>
            <p:nvPr/>
          </p:nvSpPr>
          <p:spPr>
            <a:xfrm>
              <a:off x="2967198" y="4034869"/>
              <a:ext cx="764008" cy="3712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900" b="1" dirty="0" err="1"/>
                <a:t>Low</a:t>
              </a:r>
              <a:r>
                <a:rPr lang="es-AR" sz="900" b="1" dirty="0"/>
                <a:t> Fe</a:t>
              </a:r>
              <a:endParaRPr lang="en-US" sz="900" b="1" dirty="0"/>
            </a:p>
          </p:txBody>
        </p:sp>
        <p:sp>
          <p:nvSpPr>
            <p:cNvPr id="91" name="CuadroTexto 90">
              <a:extLst>
                <a:ext uri="{FF2B5EF4-FFF2-40B4-BE49-F238E27FC236}">
                  <a16:creationId xmlns:a16="http://schemas.microsoft.com/office/drawing/2014/main" id="{F30E504F-6A91-4B15-AE6F-23E2E6D3A781}"/>
                </a:ext>
              </a:extLst>
            </p:cNvPr>
            <p:cNvSpPr txBox="1"/>
            <p:nvPr/>
          </p:nvSpPr>
          <p:spPr>
            <a:xfrm>
              <a:off x="2960164" y="4513281"/>
              <a:ext cx="607990" cy="3712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900" b="1" dirty="0"/>
                <a:t>H</a:t>
              </a:r>
              <a:r>
                <a:rPr lang="es-AR" sz="900" b="1" baseline="-25000" dirty="0"/>
                <a:t>2</a:t>
              </a:r>
              <a:r>
                <a:rPr lang="es-AR" sz="900" b="1" dirty="0"/>
                <a:t>O</a:t>
              </a:r>
              <a:r>
                <a:rPr lang="es-AR" sz="900" b="1" baseline="-25000" dirty="0"/>
                <a:t>2</a:t>
              </a:r>
              <a:endParaRPr lang="en-US" sz="900" b="1" baseline="-25000" dirty="0"/>
            </a:p>
          </p:txBody>
        </p:sp>
        <p:sp>
          <p:nvSpPr>
            <p:cNvPr id="92" name="CuadroTexto 91">
              <a:extLst>
                <a:ext uri="{FF2B5EF4-FFF2-40B4-BE49-F238E27FC236}">
                  <a16:creationId xmlns:a16="http://schemas.microsoft.com/office/drawing/2014/main" id="{9A3CA2E9-C774-488B-A551-3D57720AC7DD}"/>
                </a:ext>
              </a:extLst>
            </p:cNvPr>
            <p:cNvSpPr txBox="1"/>
            <p:nvPr/>
          </p:nvSpPr>
          <p:spPr>
            <a:xfrm>
              <a:off x="2964551" y="4982512"/>
              <a:ext cx="600900" cy="3712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900" b="1" dirty="0" err="1"/>
                <a:t>NaCl</a:t>
              </a:r>
              <a:endParaRPr lang="en-US" sz="900" b="1" dirty="0"/>
            </a:p>
          </p:txBody>
        </p:sp>
        <p:sp>
          <p:nvSpPr>
            <p:cNvPr id="93" name="CuadroTexto 92">
              <a:extLst>
                <a:ext uri="{FF2B5EF4-FFF2-40B4-BE49-F238E27FC236}">
                  <a16:creationId xmlns:a16="http://schemas.microsoft.com/office/drawing/2014/main" id="{3B7494F4-CD89-428C-9223-D11B8B7FB2D9}"/>
                </a:ext>
              </a:extLst>
            </p:cNvPr>
            <p:cNvSpPr txBox="1"/>
            <p:nvPr/>
          </p:nvSpPr>
          <p:spPr>
            <a:xfrm>
              <a:off x="2961080" y="3557935"/>
              <a:ext cx="712001" cy="3712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900" b="1" dirty="0" err="1"/>
                <a:t>Low</a:t>
              </a:r>
              <a:r>
                <a:rPr lang="es-AR" sz="900" b="1" dirty="0"/>
                <a:t> N</a:t>
              </a:r>
              <a:endParaRPr lang="en-US" sz="900" b="1" dirty="0"/>
            </a:p>
          </p:txBody>
        </p:sp>
        <p:pic>
          <p:nvPicPr>
            <p:cNvPr id="94" name="Imagen 93">
              <a:extLst>
                <a:ext uri="{FF2B5EF4-FFF2-40B4-BE49-F238E27FC236}">
                  <a16:creationId xmlns:a16="http://schemas.microsoft.com/office/drawing/2014/main" id="{D9210E02-71D9-4C2F-84E4-BD9521032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200000">
              <a:off x="928635" y="3302656"/>
              <a:ext cx="2848972" cy="1409333"/>
            </a:xfrm>
            <a:prstGeom prst="rect">
              <a:avLst/>
            </a:prstGeom>
          </p:spPr>
        </p:pic>
        <p:sp>
          <p:nvSpPr>
            <p:cNvPr id="95" name="CuadroTexto 94">
              <a:extLst>
                <a:ext uri="{FF2B5EF4-FFF2-40B4-BE49-F238E27FC236}">
                  <a16:creationId xmlns:a16="http://schemas.microsoft.com/office/drawing/2014/main" id="{B39F8038-275B-4BAF-937E-ED067F93A06E}"/>
                </a:ext>
              </a:extLst>
            </p:cNvPr>
            <p:cNvSpPr txBox="1"/>
            <p:nvPr/>
          </p:nvSpPr>
          <p:spPr>
            <a:xfrm>
              <a:off x="3767078" y="2105583"/>
              <a:ext cx="242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I</a:t>
              </a:r>
              <a:endParaRPr lang="en-US" dirty="0"/>
            </a:p>
          </p:txBody>
        </p:sp>
        <p:sp>
          <p:nvSpPr>
            <p:cNvPr id="96" name="CuadroTexto 95">
              <a:extLst>
                <a:ext uri="{FF2B5EF4-FFF2-40B4-BE49-F238E27FC236}">
                  <a16:creationId xmlns:a16="http://schemas.microsoft.com/office/drawing/2014/main" id="{D0F444FB-D3C7-4046-869A-726632D2A9AD}"/>
                </a:ext>
              </a:extLst>
            </p:cNvPr>
            <p:cNvSpPr txBox="1"/>
            <p:nvPr/>
          </p:nvSpPr>
          <p:spPr>
            <a:xfrm>
              <a:off x="4282991" y="211585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II</a:t>
              </a:r>
              <a:endParaRPr lang="en-US" dirty="0"/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48C29714-B56F-49A7-B55E-BA3647A222F7}"/>
                </a:ext>
              </a:extLst>
            </p:cNvPr>
            <p:cNvSpPr txBox="1"/>
            <p:nvPr/>
          </p:nvSpPr>
          <p:spPr>
            <a:xfrm>
              <a:off x="6438816" y="2115853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III</a:t>
              </a:r>
              <a:endParaRPr lang="en-US" dirty="0"/>
            </a:p>
          </p:txBody>
        </p:sp>
        <p:sp>
          <p:nvSpPr>
            <p:cNvPr id="98" name="CuadroTexto 97">
              <a:extLst>
                <a:ext uri="{FF2B5EF4-FFF2-40B4-BE49-F238E27FC236}">
                  <a16:creationId xmlns:a16="http://schemas.microsoft.com/office/drawing/2014/main" id="{5A889C37-18C7-48BA-B3E4-CAE4001139E1}"/>
                </a:ext>
              </a:extLst>
            </p:cNvPr>
            <p:cNvSpPr txBox="1"/>
            <p:nvPr/>
          </p:nvSpPr>
          <p:spPr>
            <a:xfrm>
              <a:off x="9030417" y="2105583"/>
              <a:ext cx="373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IV</a:t>
              </a:r>
              <a:endParaRPr lang="en-US" dirty="0"/>
            </a:p>
          </p:txBody>
        </p:sp>
        <p:pic>
          <p:nvPicPr>
            <p:cNvPr id="99" name="Imagen 98">
              <a:extLst>
                <a:ext uri="{FF2B5EF4-FFF2-40B4-BE49-F238E27FC236}">
                  <a16:creationId xmlns:a16="http://schemas.microsoft.com/office/drawing/2014/main" id="{48E3422F-9E24-4978-A89A-C69712523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06924" y="3520933"/>
              <a:ext cx="342857" cy="847619"/>
            </a:xfrm>
            <a:prstGeom prst="rect">
              <a:avLst/>
            </a:prstGeom>
          </p:spPr>
        </p:pic>
      </p:grp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8293AD8B-5D28-4F18-942D-67C2BCB7FB4C}"/>
              </a:ext>
            </a:extLst>
          </p:cNvPr>
          <p:cNvSpPr txBox="1"/>
          <p:nvPr/>
        </p:nvSpPr>
        <p:spPr>
          <a:xfrm>
            <a:off x="155064" y="111113"/>
            <a:ext cx="1156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>
                <a:latin typeface="Arial Nova" panose="020B0504020202020204" pitchFamily="34" charset="0"/>
              </a:rPr>
              <a:t>Figure S1 </a:t>
            </a:r>
            <a:endParaRPr lang="en-US" sz="1600" b="1" dirty="0">
              <a:latin typeface="Arial Nova" panose="020B0504020202020204" pitchFamily="34" charset="0"/>
            </a:endParaRPr>
          </a:p>
        </p:txBody>
      </p:sp>
      <p:sp>
        <p:nvSpPr>
          <p:cNvPr id="101" name="CuadroTexto 100">
            <a:extLst>
              <a:ext uri="{FF2B5EF4-FFF2-40B4-BE49-F238E27FC236}">
                <a16:creationId xmlns:a16="http://schemas.microsoft.com/office/drawing/2014/main" id="{8DE3D20D-CAEF-4279-9A31-A96A451F3E56}"/>
              </a:ext>
            </a:extLst>
          </p:cNvPr>
          <p:cNvSpPr txBox="1"/>
          <p:nvPr/>
        </p:nvSpPr>
        <p:spPr>
          <a:xfrm>
            <a:off x="118459" y="671480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>
                <a:latin typeface="Arial Nova" panose="020B0504020202020204" pitchFamily="34" charset="0"/>
              </a:rPr>
              <a:t>A</a:t>
            </a:r>
            <a:endParaRPr lang="en-US" sz="1600" b="1" dirty="0">
              <a:latin typeface="Arial Nova" panose="020B0504020202020204" pitchFamily="34" charset="0"/>
            </a:endParaRP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909056C4-9F15-4900-8F5C-FBA0B335D1E1}"/>
              </a:ext>
            </a:extLst>
          </p:cNvPr>
          <p:cNvSpPr txBox="1"/>
          <p:nvPr/>
        </p:nvSpPr>
        <p:spPr>
          <a:xfrm>
            <a:off x="130183" y="4163382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>
                <a:latin typeface="Arial Nova" panose="020B0504020202020204" pitchFamily="34" charset="0"/>
              </a:rPr>
              <a:t>B</a:t>
            </a:r>
            <a:endParaRPr lang="en-US" sz="1600" b="1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230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4A28B06C-DCF7-46C8-99AD-F6E3D834BD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231912"/>
              </p:ext>
            </p:extLst>
          </p:nvPr>
        </p:nvGraphicFramePr>
        <p:xfrm>
          <a:off x="658813" y="895350"/>
          <a:ext cx="11144250" cy="5067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1762772825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2365738112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1113502643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2003462047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4152919370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1806062536"/>
                    </a:ext>
                  </a:extLst>
                </a:gridCol>
              </a:tblGrid>
              <a:tr h="240665">
                <a:tc>
                  <a:txBody>
                    <a:bodyPr/>
                    <a:lstStyle/>
                    <a:p>
                      <a:r>
                        <a:rPr lang="es-AR" sz="1000" b="1" dirty="0" err="1"/>
                        <a:t>Sample</a:t>
                      </a:r>
                      <a:r>
                        <a:rPr lang="es-AR" sz="1000" b="1" dirty="0"/>
                        <a:t> </a:t>
                      </a:r>
                      <a:r>
                        <a:rPr lang="es-AR" sz="1000" b="1" dirty="0" err="1"/>
                        <a:t>name</a:t>
                      </a:r>
                      <a:endParaRPr lang="es-AR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 err="1"/>
                        <a:t>Bacterial</a:t>
                      </a:r>
                      <a:r>
                        <a:rPr lang="es-AR" sz="1000" b="1" dirty="0"/>
                        <a:t> </a:t>
                      </a:r>
                      <a:r>
                        <a:rPr lang="es-AR" sz="1000" b="1" dirty="0" err="1"/>
                        <a:t>strain</a:t>
                      </a:r>
                      <a:r>
                        <a:rPr lang="es-AR" sz="1000" b="1" dirty="0"/>
                        <a:t> (</a:t>
                      </a:r>
                      <a:r>
                        <a:rPr lang="es-AR" sz="1000" b="1" dirty="0" err="1"/>
                        <a:t>phenotype</a:t>
                      </a:r>
                      <a:r>
                        <a:rPr lang="es-AR" sz="1000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 err="1"/>
                        <a:t>Type</a:t>
                      </a:r>
                      <a:r>
                        <a:rPr lang="es-AR" sz="1000" b="1" dirty="0"/>
                        <a:t> </a:t>
                      </a:r>
                      <a:r>
                        <a:rPr lang="es-AR" sz="1000" b="1" dirty="0" err="1"/>
                        <a:t>of</a:t>
                      </a:r>
                      <a:r>
                        <a:rPr lang="es-AR" sz="1000" b="1" dirty="0"/>
                        <a:t> </a:t>
                      </a:r>
                      <a:r>
                        <a:rPr lang="es-AR" sz="1000" b="1" dirty="0" err="1"/>
                        <a:t>experiment</a:t>
                      </a:r>
                      <a:endParaRPr lang="es-AR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/>
                        <a:t>Culture 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/>
                        <a:t>Host (</a:t>
                      </a:r>
                      <a:r>
                        <a:rPr lang="es-AR" sz="1000" b="1" dirty="0" err="1"/>
                        <a:t>phenotype</a:t>
                      </a:r>
                      <a:r>
                        <a:rPr lang="es-AR" sz="1000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/>
                        <a:t>Time </a:t>
                      </a:r>
                      <a:r>
                        <a:rPr lang="es-AR" sz="1000" b="1" dirty="0" err="1"/>
                        <a:t>point</a:t>
                      </a:r>
                      <a:endParaRPr lang="es-AR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35959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es-AR" sz="1000" dirty="0"/>
                        <a:t>In vitro KB avrRps4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avrRpsa4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KB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4009896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 KB D36E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D36E (PTI)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KB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39530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 KB avrRtp2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KB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217003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 KB </a:t>
                      </a: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KB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12594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 HIM </a:t>
                      </a: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HIM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536672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Col-0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DC3000-48 </a:t>
                      </a:r>
                      <a:r>
                        <a:rPr lang="en-US" sz="1000" b="0" dirty="0" err="1"/>
                        <a:t>hs</a:t>
                      </a:r>
                      <a:endParaRPr lang="en-US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48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067392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/>
                        <a:t>ps</a:t>
                      </a:r>
                      <a:r>
                        <a:rPr lang="en-US" sz="1000" b="0" dirty="0"/>
                        <a:t>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DC3000-48 </a:t>
                      </a:r>
                      <a:r>
                        <a:rPr lang="en-US" sz="1000" b="0" dirty="0" err="1"/>
                        <a:t>hs</a:t>
                      </a:r>
                      <a:endParaRPr lang="en-US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 pad4 sid2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48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288304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p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DC3000-48 </a:t>
                      </a:r>
                      <a:r>
                        <a:rPr lang="en-US" sz="1000" b="0" dirty="0" err="1"/>
                        <a:t>hs</a:t>
                      </a:r>
                      <a:endParaRPr lang="en-US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 pad4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48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264652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s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DC3000-48 </a:t>
                      </a:r>
                      <a:r>
                        <a:rPr lang="en-US" sz="1000" b="0" dirty="0" err="1"/>
                        <a:t>hs</a:t>
                      </a:r>
                      <a:endParaRPr lang="en-US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 sid2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48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380803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Flg22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planta-Flg22 </a:t>
                      </a:r>
                      <a:r>
                        <a:rPr lang="es-AR" sz="1000" dirty="0" err="1"/>
                        <a:t>pre-treated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162808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D36E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D36E (PTI)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167556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Chitosan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planta-</a:t>
                      </a:r>
                      <a:r>
                        <a:rPr lang="es-AR" sz="1000" dirty="0" err="1"/>
                        <a:t>Chitosan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pre-treated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053069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/>
                        <a:t>stp</a:t>
                      </a:r>
                      <a:r>
                        <a:rPr lang="en-US" sz="1000" b="0" dirty="0"/>
                        <a:t>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 stp1/stp13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sugar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transport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873357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/>
                        <a:t>stp</a:t>
                      </a:r>
                      <a:r>
                        <a:rPr lang="en-US" sz="1000" b="0" dirty="0"/>
                        <a:t> </a:t>
                      </a:r>
                      <a:r>
                        <a:rPr lang="en-US" sz="1000" b="0" dirty="0" err="1"/>
                        <a:t>Pto</a:t>
                      </a:r>
                      <a:endParaRPr lang="en-US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Col-0 stp1/stp13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sugar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transport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818822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/>
                        <a:t>rr</a:t>
                      </a:r>
                      <a:r>
                        <a:rPr lang="en-US" sz="1000" b="0" dirty="0"/>
                        <a:t>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rps2/rpm1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ETI </a:t>
                      </a:r>
                      <a:r>
                        <a:rPr lang="es-AR" sz="1000" dirty="0" err="1"/>
                        <a:t>triggering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229260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Col-0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447521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406FBBA-FC75-49BE-B875-C698F19864D0}"/>
              </a:ext>
            </a:extLst>
          </p:cNvPr>
          <p:cNvSpPr txBox="1"/>
          <p:nvPr/>
        </p:nvSpPr>
        <p:spPr>
          <a:xfrm>
            <a:off x="601663" y="285750"/>
            <a:ext cx="110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Table S1A</a:t>
            </a:r>
          </a:p>
        </p:txBody>
      </p:sp>
    </p:spTree>
    <p:extLst>
      <p:ext uri="{BB962C8B-B14F-4D97-AF65-F5344CB8AC3E}">
        <p14:creationId xmlns:p14="http://schemas.microsoft.com/office/powerpoint/2010/main" val="279731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C077235-CE6D-438C-AB71-6FC8DDA409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784462"/>
              </p:ext>
            </p:extLst>
          </p:nvPr>
        </p:nvGraphicFramePr>
        <p:xfrm>
          <a:off x="704850" y="685800"/>
          <a:ext cx="11144250" cy="518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1398458920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2680154711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3280418268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3366954823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3292836199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1049716617"/>
                    </a:ext>
                  </a:extLst>
                </a:gridCol>
              </a:tblGrid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b2b3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b="0" i="0" dirty="0"/>
                        <a:t>Col-0 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cyp79b2 cyp79b3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dirty="0"/>
                        <a:t>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tryptophan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metabolism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596707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sid2</a:t>
                      </a:r>
                      <a:r>
                        <a:rPr lang="es-AR" sz="1000" b="0" dirty="0"/>
                        <a:t>-pmr4</a:t>
                      </a:r>
                      <a:r>
                        <a:rPr lang="en-US" sz="1000" b="0" dirty="0"/>
                        <a:t>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0" i="0" dirty="0"/>
                        <a:t>Col-0 </a:t>
                      </a:r>
                      <a:r>
                        <a:rPr lang="es-AR" sz="1000" b="0" i="0" dirty="0" err="1"/>
                        <a:t>spm</a:t>
                      </a:r>
                      <a:r>
                        <a:rPr lang="es-AR" sz="1000" b="0" i="0" dirty="0"/>
                        <a:t> (</a:t>
                      </a:r>
                      <a:r>
                        <a:rPr lang="es-AR" sz="1000" b="0" i="0" dirty="0" err="1"/>
                        <a:t>affected</a:t>
                      </a:r>
                      <a:r>
                        <a:rPr lang="es-AR" sz="1000" b="0" i="0" dirty="0"/>
                        <a:t> in </a:t>
                      </a:r>
                      <a:r>
                        <a:rPr lang="es-AR" sz="1000" b="0" i="0" dirty="0" err="1"/>
                        <a:t>salicylic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acid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signalling</a:t>
                      </a:r>
                      <a:r>
                        <a:rPr lang="es-AR" sz="1000" b="0" i="0" dirty="0"/>
                        <a:t> and callose </a:t>
                      </a:r>
                      <a:r>
                        <a:rPr lang="es-AR" sz="1000" b="0" i="0" dirty="0" err="1"/>
                        <a:t>deposition</a:t>
                      </a:r>
                      <a:r>
                        <a:rPr lang="es-AR" sz="1000" b="0" i="0" dirty="0"/>
                        <a:t>)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201159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b2b3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b="0" i="0" dirty="0"/>
                        <a:t>Col-0 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cyp79b2 cyp79b3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dirty="0"/>
                        <a:t>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tryptophan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metabolism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690887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sid2</a:t>
                      </a:r>
                      <a:r>
                        <a:rPr lang="es-AR" sz="1000" b="0" dirty="0"/>
                        <a:t>-pmr4</a:t>
                      </a:r>
                      <a:endParaRPr lang="en-US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0" i="0" dirty="0"/>
                        <a:t>Col-0 </a:t>
                      </a:r>
                      <a:r>
                        <a:rPr lang="es-AR" sz="1000" b="0" i="0" dirty="0" err="1"/>
                        <a:t>spm</a:t>
                      </a:r>
                      <a:r>
                        <a:rPr lang="es-AR" sz="1000" b="0" i="0" dirty="0"/>
                        <a:t> (</a:t>
                      </a:r>
                      <a:r>
                        <a:rPr lang="es-AR" sz="1000" b="0" i="0" dirty="0" err="1"/>
                        <a:t>affected</a:t>
                      </a:r>
                      <a:r>
                        <a:rPr lang="es-AR" sz="1000" b="0" i="0" dirty="0"/>
                        <a:t> in </a:t>
                      </a:r>
                      <a:r>
                        <a:rPr lang="es-AR" sz="1000" b="0" i="0" dirty="0" err="1"/>
                        <a:t>salicylic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acid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signalling</a:t>
                      </a:r>
                      <a:r>
                        <a:rPr lang="es-AR" sz="1000" b="0" i="0" dirty="0"/>
                        <a:t> and callose </a:t>
                      </a:r>
                      <a:r>
                        <a:rPr lang="es-AR" sz="1000" b="0" i="0" dirty="0" err="1"/>
                        <a:t>deposition</a:t>
                      </a:r>
                      <a:r>
                        <a:rPr lang="es-AR" sz="1000" b="0" i="0" dirty="0"/>
                        <a:t>)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382371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deps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0" i="0" dirty="0"/>
                        <a:t>Col-0 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dde2 ein2 pad4 sid2</a:t>
                      </a:r>
                      <a:r>
                        <a:rPr lang="es-AR" sz="1000" b="0" i="0" dirty="0"/>
                        <a:t> (</a:t>
                      </a:r>
                      <a:r>
                        <a:rPr lang="es-AR" sz="1000" b="0" i="0" dirty="0" err="1"/>
                        <a:t>affected</a:t>
                      </a:r>
                      <a:r>
                        <a:rPr lang="es-AR" sz="1000" b="0" i="0" dirty="0"/>
                        <a:t> in </a:t>
                      </a:r>
                      <a:r>
                        <a:rPr lang="es-AR" sz="1000" b="0" i="0" dirty="0" err="1"/>
                        <a:t>salycilic</a:t>
                      </a:r>
                      <a:r>
                        <a:rPr lang="es-AR" sz="1000" b="0" i="0" dirty="0"/>
                        <a:t>, </a:t>
                      </a:r>
                      <a:r>
                        <a:rPr lang="es-AR" sz="1000" b="0" i="0" dirty="0" err="1"/>
                        <a:t>jasmonic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acid</a:t>
                      </a:r>
                      <a:r>
                        <a:rPr lang="es-AR" sz="1000" b="0" i="0" dirty="0"/>
                        <a:t> and </a:t>
                      </a:r>
                      <a:r>
                        <a:rPr lang="es-AR" sz="1000" b="0" i="0" dirty="0" err="1"/>
                        <a:t>ethylen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signalling</a:t>
                      </a:r>
                      <a:r>
                        <a:rPr lang="es-AR" sz="1000" b="0" i="0" dirty="0"/>
                        <a:t>)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234832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pad4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pad4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291975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de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b="0" i="0" dirty="0"/>
                        <a:t>Col-0 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dde2 ein2</a:t>
                      </a:r>
                      <a:r>
                        <a:rPr lang="es-AR" sz="1000" b="0" i="0" dirty="0"/>
                        <a:t> (</a:t>
                      </a:r>
                      <a:r>
                        <a:rPr lang="es-AR" sz="1000" b="0" i="0" dirty="0" err="1"/>
                        <a:t>affected</a:t>
                      </a:r>
                      <a:r>
                        <a:rPr lang="es-AR" sz="1000" b="0" i="0" dirty="0"/>
                        <a:t> in </a:t>
                      </a:r>
                      <a:r>
                        <a:rPr lang="es-AR" sz="1000" b="0" i="0" dirty="0" err="1"/>
                        <a:t>salycilic</a:t>
                      </a:r>
                      <a:r>
                        <a:rPr lang="es-AR" sz="1000" b="0" i="0" dirty="0"/>
                        <a:t>, </a:t>
                      </a:r>
                      <a:r>
                        <a:rPr lang="es-AR" sz="1000" b="0" i="0" dirty="0" err="1"/>
                        <a:t>jasmonic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acid</a:t>
                      </a:r>
                      <a:r>
                        <a:rPr lang="es-AR" sz="1000" b="0" i="0" dirty="0"/>
                        <a:t> and </a:t>
                      </a:r>
                      <a:r>
                        <a:rPr lang="es-AR" sz="1000" b="0" i="0" dirty="0" err="1"/>
                        <a:t>ethylen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signalling</a:t>
                      </a:r>
                      <a:r>
                        <a:rPr lang="es-AR" sz="1000" b="0" i="0" dirty="0"/>
                        <a:t>))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091706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deps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b="0" i="0" dirty="0"/>
                        <a:t>Col-0 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dde2 ein2 pad4 sid2</a:t>
                      </a:r>
                      <a:r>
                        <a:rPr lang="es-AR" sz="1000" b="0" i="0" dirty="0"/>
                        <a:t> (</a:t>
                      </a:r>
                      <a:r>
                        <a:rPr lang="es-AR" sz="1000" b="0" i="0" dirty="0" err="1"/>
                        <a:t>affected</a:t>
                      </a:r>
                      <a:r>
                        <a:rPr lang="es-AR" sz="1000" b="0" i="0" dirty="0"/>
                        <a:t> in </a:t>
                      </a:r>
                      <a:r>
                        <a:rPr lang="es-AR" sz="1000" b="0" i="0" dirty="0" err="1"/>
                        <a:t>salycilic</a:t>
                      </a:r>
                      <a:r>
                        <a:rPr lang="es-AR" sz="1000" b="0" i="0" dirty="0"/>
                        <a:t>, </a:t>
                      </a:r>
                      <a:r>
                        <a:rPr lang="es-AR" sz="1000" b="0" i="0" dirty="0" err="1"/>
                        <a:t>jasmonic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acid</a:t>
                      </a:r>
                      <a:r>
                        <a:rPr lang="es-AR" sz="1000" b="0" i="0" dirty="0"/>
                        <a:t> and </a:t>
                      </a:r>
                      <a:r>
                        <a:rPr lang="es-AR" sz="1000" b="0" i="0" dirty="0" err="1"/>
                        <a:t>ethylen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signalling</a:t>
                      </a:r>
                      <a:r>
                        <a:rPr lang="es-AR" sz="1000" b="0" i="0" dirty="0"/>
                        <a:t>)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647154"/>
                  </a:ext>
                </a:extLst>
              </a:tr>
              <a:tr h="159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de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b="0" i="0" dirty="0"/>
                        <a:t>Col-0 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dde2 ein2</a:t>
                      </a:r>
                      <a:r>
                        <a:rPr lang="es-AR" sz="1000" b="0" i="0" dirty="0"/>
                        <a:t> (</a:t>
                      </a:r>
                      <a:r>
                        <a:rPr lang="es-AR" sz="1000" b="0" i="0" dirty="0" err="1"/>
                        <a:t>affected</a:t>
                      </a:r>
                      <a:r>
                        <a:rPr lang="es-AR" sz="1000" b="0" i="0" dirty="0"/>
                        <a:t> in </a:t>
                      </a:r>
                      <a:r>
                        <a:rPr lang="es-AR" sz="1000" b="0" i="0" dirty="0" err="1"/>
                        <a:t>salycilic</a:t>
                      </a:r>
                      <a:r>
                        <a:rPr lang="es-AR" sz="1000" b="0" i="0" dirty="0"/>
                        <a:t>, </a:t>
                      </a:r>
                      <a:r>
                        <a:rPr lang="es-AR" sz="1000" b="0" i="0" dirty="0" err="1"/>
                        <a:t>jasmonic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acid</a:t>
                      </a:r>
                      <a:r>
                        <a:rPr lang="es-AR" sz="1000" b="0" i="0" dirty="0"/>
                        <a:t> and </a:t>
                      </a:r>
                      <a:r>
                        <a:rPr lang="es-AR" sz="1000" b="0" i="0" dirty="0" err="1"/>
                        <a:t>ethylen</a:t>
                      </a:r>
                      <a:r>
                        <a:rPr lang="es-AR" sz="1000" b="0" i="0" dirty="0"/>
                        <a:t> </a:t>
                      </a:r>
                      <a:r>
                        <a:rPr lang="es-AR" sz="1000" b="0" i="0" dirty="0" err="1"/>
                        <a:t>signalling</a:t>
                      </a:r>
                      <a:r>
                        <a:rPr lang="es-AR" sz="1000" b="0" i="0" dirty="0"/>
                        <a:t>)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012860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npr1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npr1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47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086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3AEF080D-818A-4685-9672-93558FB625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161955"/>
              </p:ext>
            </p:extLst>
          </p:nvPr>
        </p:nvGraphicFramePr>
        <p:xfrm>
          <a:off x="658813" y="682625"/>
          <a:ext cx="11144250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3610077596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4153502904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3989816093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760812227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3676231480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2953067217"/>
                    </a:ext>
                  </a:extLst>
                </a:gridCol>
              </a:tblGrid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npr1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npr1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990264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/>
                        <a:t>ps</a:t>
                      </a:r>
                      <a:r>
                        <a:rPr lang="en-US" sz="1000" b="0" dirty="0"/>
                        <a:t>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pad4 sid2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164246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sid2 AvrRpt2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AvrRpt2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sid2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874379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pad4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pad4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701853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/>
                        <a:t>ps</a:t>
                      </a:r>
                      <a:r>
                        <a:rPr lang="en-US" sz="1000" b="0" dirty="0"/>
                        <a:t>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pad4 sid2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136083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sid2 </a:t>
                      </a:r>
                      <a:r>
                        <a:rPr lang="en-US" sz="1000" b="0" dirty="0" err="1"/>
                        <a:t>Pst</a:t>
                      </a:r>
                      <a:r>
                        <a:rPr lang="en-US" sz="1000" b="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sid2 (</a:t>
                      </a:r>
                      <a:r>
                        <a:rPr lang="es-AR" sz="1000" dirty="0" err="1"/>
                        <a:t>affected</a:t>
                      </a:r>
                      <a:r>
                        <a:rPr lang="es-AR" sz="1000" dirty="0"/>
                        <a:t> in </a:t>
                      </a:r>
                      <a:r>
                        <a:rPr lang="es-AR" sz="1000" dirty="0" err="1"/>
                        <a:t>salicylic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acid</a:t>
                      </a:r>
                      <a:r>
                        <a:rPr lang="es-AR" sz="1000" dirty="0"/>
                        <a:t> </a:t>
                      </a:r>
                      <a:r>
                        <a:rPr lang="es-AR" sz="1000" dirty="0" err="1"/>
                        <a:t>signalling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486940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mock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 (control,  </a:t>
                      </a:r>
                      <a:r>
                        <a:rPr lang="es-AR" sz="1000" dirty="0" err="1"/>
                        <a:t>mock-pretreatment</a:t>
                      </a:r>
                      <a:r>
                        <a:rPr lang="es-AR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687264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Col-0 </a:t>
                      </a:r>
                      <a:r>
                        <a:rPr lang="en-US" sz="1000" b="0" dirty="0" err="1"/>
                        <a:t>Pst</a:t>
                      </a:r>
                      <a:endParaRPr lang="en-US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Pst</a:t>
                      </a:r>
                      <a:r>
                        <a:rPr lang="es-AR" sz="1000" dirty="0"/>
                        <a:t> DC3000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Col-0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01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29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4A28B06C-DCF7-46C8-99AD-F6E3D834BD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201730"/>
              </p:ext>
            </p:extLst>
          </p:nvPr>
        </p:nvGraphicFramePr>
        <p:xfrm>
          <a:off x="658813" y="895350"/>
          <a:ext cx="11144250" cy="2476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1762772825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2365738112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1113502643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2003462047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4152919370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1806062536"/>
                    </a:ext>
                  </a:extLst>
                </a:gridCol>
              </a:tblGrid>
              <a:tr h="240665">
                <a:tc>
                  <a:txBody>
                    <a:bodyPr/>
                    <a:lstStyle/>
                    <a:p>
                      <a:r>
                        <a:rPr lang="es-AR" sz="1000" b="1" dirty="0" err="1"/>
                        <a:t>Sample</a:t>
                      </a:r>
                      <a:r>
                        <a:rPr lang="es-AR" sz="1000" b="1" dirty="0"/>
                        <a:t> </a:t>
                      </a:r>
                      <a:r>
                        <a:rPr lang="es-AR" sz="1000" b="1" dirty="0" err="1"/>
                        <a:t>name</a:t>
                      </a:r>
                      <a:endParaRPr lang="es-AR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 err="1"/>
                        <a:t>Bacterial</a:t>
                      </a:r>
                      <a:r>
                        <a:rPr lang="es-AR" sz="1000" b="1" dirty="0"/>
                        <a:t> </a:t>
                      </a:r>
                      <a:r>
                        <a:rPr lang="es-AR" sz="1000" b="1" dirty="0" err="1"/>
                        <a:t>strain</a:t>
                      </a:r>
                      <a:r>
                        <a:rPr lang="es-AR" sz="1000" b="1" dirty="0"/>
                        <a:t> (</a:t>
                      </a:r>
                      <a:r>
                        <a:rPr lang="es-AR" sz="1000" b="1" dirty="0" err="1"/>
                        <a:t>phenotype</a:t>
                      </a:r>
                      <a:r>
                        <a:rPr lang="es-AR" sz="1000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 err="1"/>
                        <a:t>Type</a:t>
                      </a:r>
                      <a:r>
                        <a:rPr lang="es-AR" sz="1000" b="1" dirty="0"/>
                        <a:t> </a:t>
                      </a:r>
                      <a:r>
                        <a:rPr lang="es-AR" sz="1000" b="1" dirty="0" err="1"/>
                        <a:t>of</a:t>
                      </a:r>
                      <a:r>
                        <a:rPr lang="es-AR" sz="1000" b="1" dirty="0"/>
                        <a:t> </a:t>
                      </a:r>
                      <a:r>
                        <a:rPr lang="es-AR" sz="1000" b="1" dirty="0" err="1"/>
                        <a:t>experiment</a:t>
                      </a:r>
                      <a:endParaRPr lang="es-AR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/>
                        <a:t>Culture 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/>
                        <a:t>Host (</a:t>
                      </a:r>
                      <a:r>
                        <a:rPr lang="es-AR" sz="1000" b="1" dirty="0" err="1"/>
                        <a:t>phenotype</a:t>
                      </a:r>
                      <a:r>
                        <a:rPr lang="es-AR" sz="1000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b="1" dirty="0"/>
                        <a:t>Time </a:t>
                      </a:r>
                      <a:r>
                        <a:rPr lang="es-AR" sz="1000" b="1" dirty="0" err="1"/>
                        <a:t>point</a:t>
                      </a:r>
                      <a:endParaRPr lang="es-AR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35959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es-AR" sz="1000" dirty="0" err="1"/>
                        <a:t>Apo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Pss</a:t>
                      </a:r>
                      <a:r>
                        <a:rPr lang="en-GB" sz="10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B728a </a:t>
                      </a:r>
                      <a:endParaRPr lang="es-AR" sz="10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P. vulgaris</a:t>
                      </a:r>
                      <a:endParaRPr lang="es-AR" sz="10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72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4009896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Epi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Pss B728a </a:t>
                      </a:r>
                      <a:endParaRPr kumimoji="0" lang="es-A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planta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P. vulgaris</a:t>
                      </a:r>
                      <a:endParaRPr lang="es-AR" sz="10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48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39530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Low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Pss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B728a </a:t>
                      </a:r>
                      <a:endParaRPr kumimoji="0" lang="es-A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Minimal</a:t>
                      </a:r>
                      <a:r>
                        <a:rPr lang="es-AR" sz="1000" dirty="0"/>
                        <a:t> médium </a:t>
                      </a:r>
                      <a:r>
                        <a:rPr lang="es-AR" sz="1000" dirty="0" err="1"/>
                        <a:t>lacking</a:t>
                      </a:r>
                      <a:r>
                        <a:rPr lang="es-AR" sz="1000" dirty="0"/>
                        <a:t> </a:t>
                      </a: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L-glutamine, (NH4)</a:t>
                      </a:r>
                      <a:r>
                        <a:rPr lang="en-US" sz="1000" b="0" i="0" kern="1200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lang="en-US" sz="1000" b="0" i="0" kern="1200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N-(</a:t>
                      </a:r>
                      <a:r>
                        <a:rPr lang="el-G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β-</a:t>
                      </a:r>
                      <a:r>
                        <a:rPr lang="es-AR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ketocaproyl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)-L-</a:t>
                      </a:r>
                      <a:r>
                        <a:rPr lang="es-AR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homoserine</a:t>
                      </a:r>
                      <a:r>
                        <a:rPr lang="es-A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AR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lactone</a:t>
                      </a:r>
                      <a:r>
                        <a:rPr lang="es-AR" sz="1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2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217003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Low 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Pss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B728a </a:t>
                      </a:r>
                      <a:endParaRPr kumimoji="0" lang="es-A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Minimal</a:t>
                      </a:r>
                      <a:r>
                        <a:rPr lang="es-AR" sz="1000" dirty="0"/>
                        <a:t> médium </a:t>
                      </a:r>
                      <a:r>
                        <a:rPr lang="es-AR" sz="1000" dirty="0" err="1"/>
                        <a:t>lacking</a:t>
                      </a:r>
                      <a:r>
                        <a:rPr lang="es-AR" sz="1000" dirty="0"/>
                        <a:t> feCl</a:t>
                      </a:r>
                      <a:r>
                        <a:rPr lang="es-AR" sz="1000" baseline="-25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2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12594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H</a:t>
                      </a:r>
                      <a:r>
                        <a:rPr lang="es-AR" sz="1000" baseline="-25000" dirty="0"/>
                        <a:t>2</a:t>
                      </a:r>
                      <a:r>
                        <a:rPr lang="es-AR" sz="1000" dirty="0"/>
                        <a:t>O</a:t>
                      </a:r>
                      <a:r>
                        <a:rPr lang="es-AR" sz="10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Pss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B728a </a:t>
                      </a:r>
                      <a:endParaRPr kumimoji="0" lang="es-A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000" dirty="0" err="1"/>
                        <a:t>Minimal</a:t>
                      </a:r>
                      <a:r>
                        <a:rPr lang="es-AR" sz="1000" dirty="0"/>
                        <a:t> médium </a:t>
                      </a:r>
                      <a:r>
                        <a:rPr lang="es-AR" sz="1000" dirty="0" err="1"/>
                        <a:t>with</a:t>
                      </a:r>
                      <a:r>
                        <a:rPr lang="es-AR" sz="1000" dirty="0"/>
                        <a:t> 0.5 </a:t>
                      </a:r>
                      <a:r>
                        <a:rPr lang="es-AR" sz="1000" dirty="0" err="1"/>
                        <a:t>mM</a:t>
                      </a:r>
                      <a:r>
                        <a:rPr lang="es-AR" sz="1000" dirty="0"/>
                        <a:t> H</a:t>
                      </a:r>
                      <a:r>
                        <a:rPr lang="es-AR" sz="1000" baseline="-25000" dirty="0"/>
                        <a:t>2</a:t>
                      </a:r>
                      <a:r>
                        <a:rPr lang="es-AR" sz="1000" dirty="0"/>
                        <a:t>O</a:t>
                      </a:r>
                      <a:r>
                        <a:rPr lang="es-AR" sz="10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15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536672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NaCl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Pss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B728a </a:t>
                      </a:r>
                      <a:endParaRPr kumimoji="0" lang="es-A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In vitro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Minimal</a:t>
                      </a:r>
                      <a:r>
                        <a:rPr lang="es-AR" sz="1000" dirty="0"/>
                        <a:t> médium </a:t>
                      </a:r>
                      <a:r>
                        <a:rPr lang="es-AR" sz="1000" dirty="0" err="1"/>
                        <a:t>with</a:t>
                      </a:r>
                      <a:r>
                        <a:rPr lang="es-AR" sz="1000" dirty="0"/>
                        <a:t> 0.23M NaCl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 err="1"/>
                        <a:t>none</a:t>
                      </a:r>
                      <a:endParaRPr lang="es-A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000" dirty="0"/>
                        <a:t>15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067392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406FBBA-FC75-49BE-B875-C698F19864D0}"/>
              </a:ext>
            </a:extLst>
          </p:cNvPr>
          <p:cNvSpPr txBox="1"/>
          <p:nvPr/>
        </p:nvSpPr>
        <p:spPr>
          <a:xfrm>
            <a:off x="601663" y="285750"/>
            <a:ext cx="109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Table S1B</a:t>
            </a:r>
          </a:p>
        </p:txBody>
      </p:sp>
    </p:spTree>
    <p:extLst>
      <p:ext uri="{BB962C8B-B14F-4D97-AF65-F5344CB8AC3E}">
        <p14:creationId xmlns:p14="http://schemas.microsoft.com/office/powerpoint/2010/main" val="18406101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866</Words>
  <Application>Microsoft Office PowerPoint</Application>
  <PresentationFormat>Panorámica</PresentationFormat>
  <Paragraphs>307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Arial Nova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Garriz</dc:creator>
  <cp:lastModifiedBy>Andres Garriz</cp:lastModifiedBy>
  <cp:revision>9</cp:revision>
  <dcterms:created xsi:type="dcterms:W3CDTF">2021-11-10T22:34:58Z</dcterms:created>
  <dcterms:modified xsi:type="dcterms:W3CDTF">2021-12-17T17:10:09Z</dcterms:modified>
</cp:coreProperties>
</file>