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7" r:id="rId5"/>
    <p:sldId id="256" r:id="rId6"/>
    <p:sldId id="259" r:id="rId7"/>
    <p:sldId id="262" r:id="rId8"/>
    <p:sldId id="263"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3E0732-B29E-54B7-2EDD-19EB26DCCDB6}" v="1" dt="2022-07-06T13:18:24.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48" d="100"/>
          <a:sy n="48" d="100"/>
        </p:scale>
        <p:origin x="212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Godwin" userId="S::alan.godwin@manchester.ac.uk::e7258ecd-37d7-40bf-9eb5-45b669cd7a71" providerId="AD" clId="Web-{743E0732-B29E-54B7-2EDD-19EB26DCCDB6}"/>
    <pc:docChg chg="addSld">
      <pc:chgData name="Alan Godwin" userId="S::alan.godwin@manchester.ac.uk::e7258ecd-37d7-40bf-9eb5-45b669cd7a71" providerId="AD" clId="Web-{743E0732-B29E-54B7-2EDD-19EB26DCCDB6}" dt="2022-07-06T13:18:24.334" v="0"/>
      <pc:docMkLst>
        <pc:docMk/>
      </pc:docMkLst>
      <pc:sldChg chg="new">
        <pc:chgData name="Alan Godwin" userId="S::alan.godwin@manchester.ac.uk::e7258ecd-37d7-40bf-9eb5-45b669cd7a71" providerId="AD" clId="Web-{743E0732-B29E-54B7-2EDD-19EB26DCCDB6}" dt="2022-07-06T13:18:24.334" v="0"/>
        <pc:sldMkLst>
          <pc:docMk/>
          <pc:sldMk cId="1774869775" sldId="262"/>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34D8D4-327C-45F5-8AA1-93A7DB685E56}"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311056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34D8D4-327C-45F5-8AA1-93A7DB685E56}"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248054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34D8D4-327C-45F5-8AA1-93A7DB685E56}"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162194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34D8D4-327C-45F5-8AA1-93A7DB685E56}"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709706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34D8D4-327C-45F5-8AA1-93A7DB685E56}" type="datetimeFigureOut">
              <a:rPr lang="en-GB" smtClean="0"/>
              <a:t>07/07/2022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388740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34D8D4-327C-45F5-8AA1-93A7DB685E56}"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149025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34D8D4-327C-45F5-8AA1-93A7DB685E56}" type="datetimeFigureOut">
              <a:rPr lang="en-GB" smtClean="0"/>
              <a:t>07/07/2022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3289696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34D8D4-327C-45F5-8AA1-93A7DB685E56}" type="datetimeFigureOut">
              <a:rPr lang="en-GB" smtClean="0"/>
              <a:t>07/07/2022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3804945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34D8D4-327C-45F5-8AA1-93A7DB685E56}" type="datetimeFigureOut">
              <a:rPr lang="en-GB" smtClean="0"/>
              <a:t>07/07/2022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1095717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234D8D4-327C-45F5-8AA1-93A7DB685E56}"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186864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234D8D4-327C-45F5-8AA1-93A7DB685E56}" type="datetimeFigureOut">
              <a:rPr lang="en-GB" smtClean="0"/>
              <a:t>07/07/2022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53BEEE-AD57-4A10-96EA-87FCB148920A}" type="slidenum">
              <a:rPr lang="en-GB" smtClean="0"/>
              <a:t>‹#›</a:t>
            </a:fld>
            <a:endParaRPr lang="en-GB"/>
          </a:p>
        </p:txBody>
      </p:sp>
    </p:spTree>
    <p:extLst>
      <p:ext uri="{BB962C8B-B14F-4D97-AF65-F5344CB8AC3E}">
        <p14:creationId xmlns:p14="http://schemas.microsoft.com/office/powerpoint/2010/main" val="20347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234D8D4-327C-45F5-8AA1-93A7DB685E56}" type="datetimeFigureOut">
              <a:rPr lang="en-GB" smtClean="0"/>
              <a:t>07/07/2022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A53BEEE-AD57-4A10-96EA-87FCB148920A}" type="slidenum">
              <a:rPr lang="en-GB" smtClean="0"/>
              <a:t>‹#›</a:t>
            </a:fld>
            <a:endParaRPr lang="en-GB"/>
          </a:p>
        </p:txBody>
      </p:sp>
    </p:spTree>
    <p:extLst>
      <p:ext uri="{BB962C8B-B14F-4D97-AF65-F5344CB8AC3E}">
        <p14:creationId xmlns:p14="http://schemas.microsoft.com/office/powerpoint/2010/main" val="6994492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2.emf"/><Relationship Id="rId5" Type="http://schemas.openxmlformats.org/officeDocument/2006/relationships/oleObject" Target="../embeddings/oleObject4.bin"/><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770230560"/>
              </p:ext>
            </p:extLst>
          </p:nvPr>
        </p:nvGraphicFramePr>
        <p:xfrm>
          <a:off x="677905" y="1127812"/>
          <a:ext cx="4969101" cy="2881088"/>
        </p:xfrm>
        <a:graphic>
          <a:graphicData uri="http://schemas.openxmlformats.org/presentationml/2006/ole">
            <mc:AlternateContent xmlns:mc="http://schemas.openxmlformats.org/markup-compatibility/2006">
              <mc:Choice xmlns:v="urn:schemas-microsoft-com:vml" Requires="v">
                <p:oleObj spid="_x0000_s1066" name="Prism 7" r:id="rId3" imgW="3819239" imgH="2213867" progId="Prism7.Document">
                  <p:embed/>
                </p:oleObj>
              </mc:Choice>
              <mc:Fallback>
                <p:oleObj name="Prism 7" r:id="rId3" imgW="3819239" imgH="2213867" progId="Prism7.Document">
                  <p:embed/>
                  <p:pic>
                    <p:nvPicPr>
                      <p:cNvPr id="2" name="Object 1"/>
                      <p:cNvPicPr/>
                      <p:nvPr/>
                    </p:nvPicPr>
                    <p:blipFill>
                      <a:blip r:embed="rId4"/>
                      <a:stretch>
                        <a:fillRect/>
                      </a:stretch>
                    </p:blipFill>
                    <p:spPr>
                      <a:xfrm>
                        <a:off x="677905" y="1127812"/>
                        <a:ext cx="4969101" cy="2881088"/>
                      </a:xfrm>
                      <a:prstGeom prst="rect">
                        <a:avLst/>
                      </a:prstGeom>
                    </p:spPr>
                  </p:pic>
                </p:oleObj>
              </mc:Fallback>
            </mc:AlternateContent>
          </a:graphicData>
        </a:graphic>
      </p:graphicFrame>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5919" r="22596"/>
          <a:stretch/>
        </p:blipFill>
        <p:spPr>
          <a:xfrm>
            <a:off x="2525626" y="4393975"/>
            <a:ext cx="4120103" cy="4502257"/>
          </a:xfrm>
          <a:prstGeom prst="rect">
            <a:avLst/>
          </a:prstGeom>
        </p:spPr>
      </p:pic>
      <p:sp>
        <p:nvSpPr>
          <p:cNvPr id="7" name="TextBox 6"/>
          <p:cNvSpPr txBox="1"/>
          <p:nvPr/>
        </p:nvSpPr>
        <p:spPr>
          <a:xfrm>
            <a:off x="68198" y="7690757"/>
            <a:ext cx="6577531" cy="1384995"/>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Supplementary Figure 1: </a:t>
            </a:r>
          </a:p>
          <a:p>
            <a:r>
              <a:rPr lang="en-GB" sz="1400" dirty="0">
                <a:latin typeface="Arial" panose="020B0604020202020204" pitchFamily="34" charset="0"/>
                <a:cs typeface="Arial" panose="020B0604020202020204" pitchFamily="34" charset="0"/>
              </a:rPr>
              <a:t>A) Fourier shell correlation (FSC) of the fibrillin microfibril bead structure. Resolution was calculated from the correlation between two independently refined halves of the data and is 9.7 Å resolution at 0.143 criterion. B) A 3D representation of the angular distribution of particles used in the bead structure reconstruction.</a:t>
            </a:r>
          </a:p>
        </p:txBody>
      </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22961" t="25085" r="29298" b="28135"/>
          <a:stretch/>
        </p:blipFill>
        <p:spPr>
          <a:xfrm>
            <a:off x="68198" y="4230689"/>
            <a:ext cx="3254644" cy="3208150"/>
          </a:xfrm>
          <a:prstGeom prst="rect">
            <a:avLst/>
          </a:prstGeom>
        </p:spPr>
      </p:pic>
      <p:sp>
        <p:nvSpPr>
          <p:cNvPr id="9" name="TextBox 8"/>
          <p:cNvSpPr txBox="1"/>
          <p:nvPr/>
        </p:nvSpPr>
        <p:spPr>
          <a:xfrm>
            <a:off x="379346" y="4092189"/>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 </a:t>
            </a:r>
          </a:p>
        </p:txBody>
      </p:sp>
      <p:sp>
        <p:nvSpPr>
          <p:cNvPr id="10" name="TextBox 9"/>
          <p:cNvSpPr txBox="1"/>
          <p:nvPr/>
        </p:nvSpPr>
        <p:spPr>
          <a:xfrm>
            <a:off x="755719" y="1106610"/>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227945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192314" y="479671"/>
            <a:ext cx="6474279" cy="5998575"/>
            <a:chOff x="155121" y="2506637"/>
            <a:chExt cx="6474279" cy="5998575"/>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9575" r="27198"/>
            <a:stretch/>
          </p:blipFill>
          <p:spPr>
            <a:xfrm>
              <a:off x="293914" y="5459117"/>
              <a:ext cx="3866986" cy="3046095"/>
            </a:xfrm>
            <a:prstGeom prst="rect">
              <a:avLst/>
            </a:prstGeom>
          </p:spPr>
        </p:pic>
        <p:cxnSp>
          <p:nvCxnSpPr>
            <p:cNvPr id="23" name="Straight Connector 22"/>
            <p:cNvCxnSpPr/>
            <p:nvPr/>
          </p:nvCxnSpPr>
          <p:spPr>
            <a:xfrm flipV="1">
              <a:off x="3391597" y="5822703"/>
              <a:ext cx="2570484" cy="835013"/>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55121" y="2506637"/>
              <a:ext cx="6474279" cy="2512759"/>
              <a:chOff x="-89808" y="2253341"/>
              <a:chExt cx="7968344" cy="3092627"/>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8809" r="33333" b="11891"/>
              <a:stretch/>
            </p:blipFill>
            <p:spPr>
              <a:xfrm>
                <a:off x="2596242" y="2255319"/>
                <a:ext cx="2596242" cy="2724895"/>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28810" r="34762"/>
              <a:stretch/>
            </p:blipFill>
            <p:spPr>
              <a:xfrm>
                <a:off x="5380264" y="2253341"/>
                <a:ext cx="2498272" cy="3092627"/>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8738" t="456" r="33177" b="13019"/>
              <a:stretch/>
            </p:blipFill>
            <p:spPr>
              <a:xfrm>
                <a:off x="-89808" y="2253341"/>
                <a:ext cx="2661558" cy="2726873"/>
              </a:xfrm>
              <a:prstGeom prst="rect">
                <a:avLst/>
              </a:prstGeom>
            </p:spPr>
          </p:pic>
        </p:grpSp>
        <p:sp>
          <p:nvSpPr>
            <p:cNvPr id="14" name="Rectangle 13"/>
            <p:cNvSpPr/>
            <p:nvPr/>
          </p:nvSpPr>
          <p:spPr>
            <a:xfrm>
              <a:off x="2084490" y="6657716"/>
              <a:ext cx="1307107" cy="9966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44206" t="38482" r="38508" b="27628"/>
            <a:stretch/>
          </p:blipFill>
          <p:spPr>
            <a:xfrm>
              <a:off x="3733819" y="5822703"/>
              <a:ext cx="2228262" cy="1831690"/>
            </a:xfrm>
            <a:prstGeom prst="rect">
              <a:avLst/>
            </a:prstGeom>
            <a:ln w="28575">
              <a:solidFill>
                <a:srgbClr val="FF0000"/>
              </a:solidFill>
            </a:ln>
          </p:spPr>
        </p:pic>
        <p:cxnSp>
          <p:nvCxnSpPr>
            <p:cNvPr id="16" name="Straight Arrow Connector 15"/>
            <p:cNvCxnSpPr/>
            <p:nvPr/>
          </p:nvCxnSpPr>
          <p:spPr>
            <a:xfrm flipH="1" flipV="1">
              <a:off x="5378497" y="6545995"/>
              <a:ext cx="750322" cy="2436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766758" y="6471855"/>
              <a:ext cx="361203" cy="5103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084490" y="5799626"/>
              <a:ext cx="1649329" cy="858090"/>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084490" y="7660135"/>
              <a:ext cx="1649329" cy="17335"/>
            </a:xfrm>
            <a:prstGeom prst="line">
              <a:avLst/>
            </a:prstGeom>
            <a:ln>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6357377" y="4174575"/>
              <a:ext cx="272023" cy="2530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676839" y="2743200"/>
              <a:ext cx="238598" cy="21797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3034776" y="4555957"/>
              <a:ext cx="272023" cy="2530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1390769" y="4722221"/>
              <a:ext cx="200260" cy="3453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2244494" y="1166401"/>
            <a:ext cx="485808" cy="267446"/>
          </a:xfrm>
          <a:prstGeom prst="rect">
            <a:avLst/>
          </a:prstGeom>
          <a:noFill/>
        </p:spPr>
        <p:txBody>
          <a:bodyPr wrap="square" rtlCol="0">
            <a:spAutoFit/>
          </a:bodyPr>
          <a:lstStyle/>
          <a:p>
            <a:r>
              <a:rPr lang="en-GB" sz="1138" dirty="0">
                <a:latin typeface="Arial" panose="020B0604020202020204" pitchFamily="34" charset="0"/>
                <a:cs typeface="Arial" pitchFamily="34" charset="0"/>
              </a:rPr>
              <a:t>90º</a:t>
            </a:r>
          </a:p>
        </p:txBody>
      </p:sp>
      <p:cxnSp>
        <p:nvCxnSpPr>
          <p:cNvPr id="40" name="Straight Connector 39"/>
          <p:cNvCxnSpPr/>
          <p:nvPr/>
        </p:nvCxnSpPr>
        <p:spPr>
          <a:xfrm>
            <a:off x="2399646" y="1461259"/>
            <a:ext cx="2356" cy="314267"/>
          </a:xfrm>
          <a:prstGeom prst="line">
            <a:avLst/>
          </a:prstGeom>
          <a:solidFill>
            <a:schemeClr val="tx1"/>
          </a:solidFill>
          <a:ln w="28575"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Curved Right Arrow 41"/>
          <p:cNvSpPr/>
          <p:nvPr/>
        </p:nvSpPr>
        <p:spPr>
          <a:xfrm rot="16038086" flipH="1">
            <a:off x="2330468" y="1492730"/>
            <a:ext cx="162897" cy="276408"/>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dirty="0">
              <a:solidFill>
                <a:schemeClr val="tx1"/>
              </a:solidFill>
              <a:latin typeface="Arial" panose="020B0604020202020204" pitchFamily="34" charset="0"/>
              <a:cs typeface="Arial" panose="020B0604020202020204" pitchFamily="34" charset="0"/>
            </a:endParaRPr>
          </a:p>
        </p:txBody>
      </p:sp>
      <p:sp>
        <p:nvSpPr>
          <p:cNvPr id="43" name="TextBox 42"/>
          <p:cNvSpPr txBox="1"/>
          <p:nvPr/>
        </p:nvSpPr>
        <p:spPr>
          <a:xfrm>
            <a:off x="4316973" y="1246930"/>
            <a:ext cx="591497" cy="288077"/>
          </a:xfrm>
          <a:prstGeom prst="rect">
            <a:avLst/>
          </a:prstGeom>
          <a:noFill/>
        </p:spPr>
        <p:txBody>
          <a:bodyPr wrap="square" rtlCol="0">
            <a:spAutoFit/>
          </a:bodyPr>
          <a:lstStyle/>
          <a:p>
            <a:r>
              <a:rPr lang="en-GB" sz="1138" dirty="0">
                <a:latin typeface="Arial" panose="020B0604020202020204" pitchFamily="34" charset="0"/>
                <a:cs typeface="Arial" pitchFamily="34" charset="0"/>
              </a:rPr>
              <a:t>90º</a:t>
            </a:r>
          </a:p>
        </p:txBody>
      </p:sp>
      <p:sp>
        <p:nvSpPr>
          <p:cNvPr id="44" name="Curved Right Arrow 43"/>
          <p:cNvSpPr/>
          <p:nvPr/>
        </p:nvSpPr>
        <p:spPr>
          <a:xfrm rot="21438086" flipH="1">
            <a:off x="4459211" y="1479743"/>
            <a:ext cx="149083" cy="302019"/>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dirty="0">
              <a:solidFill>
                <a:schemeClr val="tx1"/>
              </a:solidFill>
              <a:latin typeface="Arial" panose="020B0604020202020204" pitchFamily="34" charset="0"/>
              <a:cs typeface="Arial" panose="020B0604020202020204" pitchFamily="34" charset="0"/>
            </a:endParaRPr>
          </a:p>
        </p:txBody>
      </p:sp>
      <p:cxnSp>
        <p:nvCxnSpPr>
          <p:cNvPr id="45" name="Straight Connector 44"/>
          <p:cNvCxnSpPr/>
          <p:nvPr/>
        </p:nvCxnSpPr>
        <p:spPr>
          <a:xfrm rot="5400000">
            <a:off x="4543943" y="1474823"/>
            <a:ext cx="2574" cy="287618"/>
          </a:xfrm>
          <a:prstGeom prst="line">
            <a:avLst/>
          </a:prstGeom>
          <a:solidFill>
            <a:schemeClr val="tx1"/>
          </a:solidFill>
          <a:ln w="28575"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676455" y="3411573"/>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 (</a:t>
            </a:r>
            <a:r>
              <a:rPr lang="en-GB" sz="1200" b="1" dirty="0" err="1">
                <a:latin typeface="Arial" panose="020B0604020202020204" pitchFamily="34" charset="0"/>
                <a:cs typeface="Arial" panose="020B0604020202020204" pitchFamily="34" charset="0"/>
              </a:rPr>
              <a:t>i</a:t>
            </a:r>
            <a:r>
              <a:rPr lang="en-GB" sz="1200" b="1" dirty="0">
                <a:latin typeface="Arial" panose="020B0604020202020204" pitchFamily="34" charset="0"/>
                <a:cs typeface="Arial" panose="020B0604020202020204" pitchFamily="34" charset="0"/>
              </a:rPr>
              <a:t>)</a:t>
            </a:r>
          </a:p>
        </p:txBody>
      </p:sp>
      <p:sp>
        <p:nvSpPr>
          <p:cNvPr id="47" name="TextBox 46"/>
          <p:cNvSpPr txBox="1"/>
          <p:nvPr/>
        </p:nvSpPr>
        <p:spPr>
          <a:xfrm>
            <a:off x="3600976" y="3411573"/>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 (ii)</a:t>
            </a:r>
          </a:p>
        </p:txBody>
      </p:sp>
      <p:sp>
        <p:nvSpPr>
          <p:cNvPr id="50" name="TextBox 49"/>
          <p:cNvSpPr txBox="1"/>
          <p:nvPr/>
        </p:nvSpPr>
        <p:spPr>
          <a:xfrm>
            <a:off x="159054" y="470013"/>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A</a:t>
            </a:r>
          </a:p>
        </p:txBody>
      </p:sp>
      <p:sp>
        <p:nvSpPr>
          <p:cNvPr id="2" name="TextBox 1"/>
          <p:cNvSpPr txBox="1"/>
          <p:nvPr/>
        </p:nvSpPr>
        <p:spPr>
          <a:xfrm>
            <a:off x="120746" y="6276579"/>
            <a:ext cx="6174468" cy="246221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Supplementary figure 2:</a:t>
            </a:r>
          </a:p>
          <a:p>
            <a:r>
              <a:rPr lang="en-GB" sz="1400" dirty="0">
                <a:latin typeface="Arial" panose="020B0604020202020204" pitchFamily="34" charset="0"/>
                <a:cs typeface="Arial" panose="020B0604020202020204" pitchFamily="34" charset="0"/>
              </a:rPr>
              <a:t>A) 3D reconstruction of the bead region shown in three orthogonal orientations. There are 8 arms which are visible emerging from the bead structure. Highlighted with black arrows are two arms which are wider. The red arrows highlight two arm regions which are masked out in the final bead reconstruction. </a:t>
            </a:r>
          </a:p>
          <a:p>
            <a:r>
              <a:rPr lang="en-GB" sz="1400" dirty="0">
                <a:latin typeface="Arial" panose="020B0604020202020204" pitchFamily="34" charset="0"/>
                <a:cs typeface="Arial" panose="020B0604020202020204" pitchFamily="34" charset="0"/>
              </a:rPr>
              <a:t>B) The reconstruction in (A) is shown overlaid on the final bead reconstruction shown in grey. Panel (</a:t>
            </a:r>
            <a:r>
              <a:rPr lang="en-GB" sz="1400" dirty="0" err="1">
                <a:latin typeface="Arial" panose="020B0604020202020204" pitchFamily="34" charset="0"/>
                <a:cs typeface="Arial" panose="020B0604020202020204" pitchFamily="34" charset="0"/>
              </a:rPr>
              <a:t>Bii</a:t>
            </a:r>
            <a:r>
              <a:rPr lang="en-GB" sz="1400" dirty="0">
                <a:latin typeface="Arial" panose="020B0604020202020204" pitchFamily="34" charset="0"/>
                <a:cs typeface="Arial" panose="020B0604020202020204" pitchFamily="34" charset="0"/>
              </a:rPr>
              <a:t>) shows a magnified view of the arm regions connecting to the bead region. The red arrow shows how the wider arms connects to the outside of the bead, in contrast the arm highlighted by the black arrow inserts into the centre of the bead. </a:t>
            </a:r>
          </a:p>
        </p:txBody>
      </p:sp>
      <p:cxnSp>
        <p:nvCxnSpPr>
          <p:cNvPr id="30" name="Straight Arrow Connector 29"/>
          <p:cNvCxnSpPr/>
          <p:nvPr/>
        </p:nvCxnSpPr>
        <p:spPr>
          <a:xfrm flipH="1" flipV="1">
            <a:off x="3590478" y="2461309"/>
            <a:ext cx="180534" cy="4066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2121881" y="2364525"/>
            <a:ext cx="180534" cy="4066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192314" y="2509288"/>
            <a:ext cx="284883" cy="2854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5347168" y="2388741"/>
            <a:ext cx="137044" cy="45234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5898072" y="347776"/>
            <a:ext cx="90267" cy="3282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525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1547745502"/>
              </p:ext>
            </p:extLst>
          </p:nvPr>
        </p:nvGraphicFramePr>
        <p:xfrm>
          <a:off x="1399786" y="408826"/>
          <a:ext cx="3819525" cy="2214563"/>
        </p:xfrm>
        <a:graphic>
          <a:graphicData uri="http://schemas.openxmlformats.org/presentationml/2006/ole">
            <mc:AlternateContent xmlns:mc="http://schemas.openxmlformats.org/markup-compatibility/2006">
              <mc:Choice xmlns:v="urn:schemas-microsoft-com:vml" Requires="v">
                <p:oleObj spid="_x0000_s2090" name="Prism 7" r:id="rId3" imgW="3819239" imgH="2213867" progId="Prism7.Document">
                  <p:embed/>
                </p:oleObj>
              </mc:Choice>
              <mc:Fallback>
                <p:oleObj name="Prism 7" r:id="rId3" imgW="3819239" imgH="2213867" progId="Prism7.Document">
                  <p:embed/>
                  <p:pic>
                    <p:nvPicPr>
                      <p:cNvPr id="2" name="Object 1"/>
                      <p:cNvPicPr/>
                      <p:nvPr/>
                    </p:nvPicPr>
                    <p:blipFill>
                      <a:blip r:embed="rId4"/>
                      <a:stretch>
                        <a:fillRect/>
                      </a:stretch>
                    </p:blipFill>
                    <p:spPr>
                      <a:xfrm>
                        <a:off x="1399786" y="408826"/>
                        <a:ext cx="3819525" cy="2214563"/>
                      </a:xfrm>
                      <a:prstGeom prst="rect">
                        <a:avLst/>
                      </a:prstGeom>
                    </p:spPr>
                  </p:pic>
                </p:oleObj>
              </mc:Fallback>
            </mc:AlternateContent>
          </a:graphicData>
        </a:graphic>
      </p:graphicFrame>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41428" t="27121" r="31429" b="29585"/>
          <a:stretch/>
        </p:blipFill>
        <p:spPr>
          <a:xfrm>
            <a:off x="3396684" y="4254177"/>
            <a:ext cx="3406643" cy="2450390"/>
          </a:xfrm>
          <a:prstGeom prst="rect">
            <a:avLst/>
          </a:prstGeom>
        </p:spPr>
      </p:pic>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l="43219" t="21231" r="31067" b="24387"/>
          <a:stretch/>
        </p:blipFill>
        <p:spPr>
          <a:xfrm>
            <a:off x="187098" y="3498342"/>
            <a:ext cx="3184751" cy="3037309"/>
          </a:xfrm>
          <a:prstGeom prst="rect">
            <a:avLst/>
          </a:prstGeom>
        </p:spPr>
      </p:pic>
      <p:sp>
        <p:nvSpPr>
          <p:cNvPr id="4" name="Rectangle 3"/>
          <p:cNvSpPr/>
          <p:nvPr/>
        </p:nvSpPr>
        <p:spPr>
          <a:xfrm>
            <a:off x="187098" y="7150776"/>
            <a:ext cx="6223228" cy="1384995"/>
          </a:xfrm>
          <a:prstGeom prst="rect">
            <a:avLst/>
          </a:prstGeom>
        </p:spPr>
        <p:txBody>
          <a:bodyPr wrap="square">
            <a:spAutoFit/>
          </a:bodyPr>
          <a:lstStyle/>
          <a:p>
            <a:r>
              <a:rPr lang="en-GB" sz="1400" dirty="0">
                <a:latin typeface="Arial" panose="020B0604020202020204" pitchFamily="34" charset="0"/>
                <a:cs typeface="Arial" panose="020B0604020202020204" pitchFamily="34" charset="0"/>
              </a:rPr>
              <a:t>Supplementary figure 3</a:t>
            </a:r>
          </a:p>
          <a:p>
            <a:r>
              <a:rPr lang="en-GB" sz="1400" dirty="0">
                <a:latin typeface="Arial" panose="020B0604020202020204" pitchFamily="34" charset="0"/>
                <a:cs typeface="Arial" panose="020B0604020202020204" pitchFamily="34" charset="0"/>
              </a:rPr>
              <a:t>A) A Graph of the Fourier shell correlation (FSC) of the </a:t>
            </a:r>
            <a:r>
              <a:rPr lang="en-GB" sz="1400" dirty="0" err="1">
                <a:latin typeface="Arial" panose="020B0604020202020204" pitchFamily="34" charset="0"/>
                <a:cs typeface="Arial" panose="020B0604020202020204" pitchFamily="34" charset="0"/>
              </a:rPr>
              <a:t>fibrillin</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microfibril</a:t>
            </a:r>
            <a:r>
              <a:rPr lang="en-GB" sz="1400" dirty="0">
                <a:latin typeface="Arial" panose="020B0604020202020204" pitchFamily="34" charset="0"/>
                <a:cs typeface="Arial" panose="020B0604020202020204" pitchFamily="34" charset="0"/>
              </a:rPr>
              <a:t> arm structure. Resolution was calculated from the correlation between two independently refined halves of the data and is 18.3 Å resolution at 0.143 criterion. B) A 3D representation of the angular distribution of particles used in the arm structure reconstruction.</a:t>
            </a:r>
          </a:p>
        </p:txBody>
      </p:sp>
      <p:sp>
        <p:nvSpPr>
          <p:cNvPr id="7" name="TextBox 6"/>
          <p:cNvSpPr txBox="1"/>
          <p:nvPr/>
        </p:nvSpPr>
        <p:spPr>
          <a:xfrm>
            <a:off x="676455" y="3411573"/>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 </a:t>
            </a:r>
          </a:p>
        </p:txBody>
      </p:sp>
      <p:sp>
        <p:nvSpPr>
          <p:cNvPr id="8" name="TextBox 7"/>
          <p:cNvSpPr txBox="1"/>
          <p:nvPr/>
        </p:nvSpPr>
        <p:spPr>
          <a:xfrm>
            <a:off x="1052828" y="425994"/>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745037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3155" y="3659223"/>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B </a:t>
            </a:r>
          </a:p>
        </p:txBody>
      </p:sp>
      <p:sp>
        <p:nvSpPr>
          <p:cNvPr id="5" name="TextBox 4"/>
          <p:cNvSpPr txBox="1"/>
          <p:nvPr/>
        </p:nvSpPr>
        <p:spPr>
          <a:xfrm>
            <a:off x="943155" y="864144"/>
            <a:ext cx="597117" cy="276999"/>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A</a:t>
            </a:r>
          </a:p>
        </p:txBody>
      </p:sp>
      <p:sp>
        <p:nvSpPr>
          <p:cNvPr id="7" name="TextBox 6"/>
          <p:cNvSpPr txBox="1"/>
          <p:nvPr/>
        </p:nvSpPr>
        <p:spPr>
          <a:xfrm>
            <a:off x="0" y="6534150"/>
            <a:ext cx="6686550" cy="1754326"/>
          </a:xfrm>
          <a:prstGeom prst="rect">
            <a:avLst/>
          </a:prstGeom>
          <a:noFill/>
        </p:spPr>
        <p:txBody>
          <a:bodyPr wrap="square" rtlCol="0">
            <a:spAutoFit/>
          </a:bodyPr>
          <a:lstStyle/>
          <a:p>
            <a:pPr algn="just"/>
            <a:r>
              <a:rPr lang="en-GB" dirty="0"/>
              <a:t>Supplementary figure </a:t>
            </a:r>
            <a:r>
              <a:rPr lang="en-GB" dirty="0" smtClean="0"/>
              <a:t>4</a:t>
            </a:r>
          </a:p>
          <a:p>
            <a:pPr algn="just"/>
            <a:r>
              <a:rPr lang="en-GB" dirty="0"/>
              <a:t>Orientation correlation </a:t>
            </a:r>
            <a:r>
              <a:rPr lang="en-GB" dirty="0" smtClean="0"/>
              <a:t>plots  of the </a:t>
            </a:r>
            <a:r>
              <a:rPr lang="en-GB" dirty="0" err="1" smtClean="0"/>
              <a:t>microfibril</a:t>
            </a:r>
            <a:r>
              <a:rPr lang="en-GB" dirty="0" smtClean="0"/>
              <a:t> bead  region processed with no symmetry (A) or with C2 symmetry imposed during the refinement (B).</a:t>
            </a:r>
          </a:p>
          <a:p>
            <a:endParaRPr lang="en-GB" dirty="0"/>
          </a:p>
          <a:p>
            <a:endParaRPr lang="en-GB" dirty="0"/>
          </a:p>
        </p:txBody>
      </p:sp>
      <p:graphicFrame>
        <p:nvGraphicFramePr>
          <p:cNvPr id="8" name="Object 7"/>
          <p:cNvGraphicFramePr>
            <a:graphicFrameLocks noChangeAspect="1"/>
          </p:cNvGraphicFramePr>
          <p:nvPr>
            <p:extLst>
              <p:ext uri="{D42A27DB-BD31-4B8C-83A1-F6EECF244321}">
                <p14:modId xmlns:p14="http://schemas.microsoft.com/office/powerpoint/2010/main" val="2960248027"/>
              </p:ext>
            </p:extLst>
          </p:nvPr>
        </p:nvGraphicFramePr>
        <p:xfrm>
          <a:off x="1522413" y="1074738"/>
          <a:ext cx="3773487" cy="2689225"/>
        </p:xfrm>
        <a:graphic>
          <a:graphicData uri="http://schemas.openxmlformats.org/presentationml/2006/ole">
            <mc:AlternateContent xmlns:mc="http://schemas.openxmlformats.org/markup-compatibility/2006">
              <mc:Choice xmlns:v="urn:schemas-microsoft-com:vml" Requires="v">
                <p:oleObj spid="_x0000_s3086" name="Prism 7" r:id="rId3" imgW="3773502" imgH="2689630" progId="Prism7.Document">
                  <p:embed/>
                </p:oleObj>
              </mc:Choice>
              <mc:Fallback>
                <p:oleObj name="Prism 7" r:id="rId3" imgW="3773502" imgH="2689630" progId="Prism7.Document">
                  <p:embed/>
                  <p:pic>
                    <p:nvPicPr>
                      <p:cNvPr id="2" name="Object 1"/>
                      <p:cNvPicPr/>
                      <p:nvPr/>
                    </p:nvPicPr>
                    <p:blipFill>
                      <a:blip r:embed="rId4"/>
                      <a:stretch>
                        <a:fillRect/>
                      </a:stretch>
                    </p:blipFill>
                    <p:spPr>
                      <a:xfrm>
                        <a:off x="1522413" y="1074738"/>
                        <a:ext cx="3773487" cy="2689225"/>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129608865"/>
              </p:ext>
            </p:extLst>
          </p:nvPr>
        </p:nvGraphicFramePr>
        <p:xfrm>
          <a:off x="1500188" y="3856038"/>
          <a:ext cx="3856037" cy="2689225"/>
        </p:xfrm>
        <a:graphic>
          <a:graphicData uri="http://schemas.openxmlformats.org/presentationml/2006/ole">
            <mc:AlternateContent xmlns:mc="http://schemas.openxmlformats.org/markup-compatibility/2006">
              <mc:Choice xmlns:v="urn:schemas-microsoft-com:vml" Requires="v">
                <p:oleObj spid="_x0000_s3087" name="Prism 7" r:id="rId5" imgW="3855613" imgH="2689630" progId="Prism7.Document">
                  <p:embed/>
                </p:oleObj>
              </mc:Choice>
              <mc:Fallback>
                <p:oleObj name="Prism 7" r:id="rId5" imgW="3855613" imgH="2689630" progId="Prism7.Document">
                  <p:embed/>
                  <p:pic>
                    <p:nvPicPr>
                      <p:cNvPr id="2" name="Object 1"/>
                      <p:cNvPicPr/>
                      <p:nvPr/>
                    </p:nvPicPr>
                    <p:blipFill>
                      <a:blip r:embed="rId6"/>
                      <a:stretch>
                        <a:fillRect/>
                      </a:stretch>
                    </p:blipFill>
                    <p:spPr>
                      <a:xfrm>
                        <a:off x="1500188" y="3856038"/>
                        <a:ext cx="3856037" cy="2689225"/>
                      </a:xfrm>
                      <a:prstGeom prst="rect">
                        <a:avLst/>
                      </a:prstGeom>
                    </p:spPr>
                  </p:pic>
                </p:oleObj>
              </mc:Fallback>
            </mc:AlternateContent>
          </a:graphicData>
        </a:graphic>
      </p:graphicFrame>
    </p:spTree>
    <p:extLst>
      <p:ext uri="{BB962C8B-B14F-4D97-AF65-F5344CB8AC3E}">
        <p14:creationId xmlns:p14="http://schemas.microsoft.com/office/powerpoint/2010/main" val="1774869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1000" y="2362200"/>
            <a:ext cx="6477000" cy="4139006"/>
            <a:chOff x="133350" y="2471343"/>
            <a:chExt cx="8005420" cy="5115713"/>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5278" t="3912" r="25000"/>
            <a:stretch/>
          </p:blipFill>
          <p:spPr>
            <a:xfrm>
              <a:off x="133350" y="2781299"/>
              <a:ext cx="3409950" cy="4805757"/>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7217" r="3432"/>
            <a:stretch/>
          </p:blipFill>
          <p:spPr>
            <a:xfrm>
              <a:off x="3382609" y="2471343"/>
              <a:ext cx="4756161" cy="5001414"/>
            </a:xfrm>
            <a:prstGeom prst="rect">
              <a:avLst/>
            </a:prstGeom>
          </p:spPr>
        </p:pic>
      </p:grpSp>
      <p:sp>
        <p:nvSpPr>
          <p:cNvPr id="5" name="TextBox 4"/>
          <p:cNvSpPr txBox="1"/>
          <p:nvPr/>
        </p:nvSpPr>
        <p:spPr>
          <a:xfrm>
            <a:off x="0" y="5867400"/>
            <a:ext cx="6858000" cy="923330"/>
          </a:xfrm>
          <a:prstGeom prst="rect">
            <a:avLst/>
          </a:prstGeom>
          <a:noFill/>
        </p:spPr>
        <p:txBody>
          <a:bodyPr wrap="square" rtlCol="0">
            <a:spAutoFit/>
          </a:bodyPr>
          <a:lstStyle/>
          <a:p>
            <a:pPr algn="just"/>
            <a:r>
              <a:rPr lang="en-GB" dirty="0" smtClean="0"/>
              <a:t>Supplementary figure 5</a:t>
            </a:r>
          </a:p>
          <a:p>
            <a:pPr algn="just"/>
            <a:r>
              <a:rPr lang="en-GB" dirty="0" smtClean="0"/>
              <a:t>The final bead </a:t>
            </a:r>
            <a:r>
              <a:rPr lang="en-GB" dirty="0" err="1" smtClean="0"/>
              <a:t>postprocessed</a:t>
            </a:r>
            <a:r>
              <a:rPr lang="en-GB" dirty="0" smtClean="0"/>
              <a:t> reconstruction was surface </a:t>
            </a:r>
            <a:r>
              <a:rPr lang="en-GB" dirty="0" smtClean="0"/>
              <a:t>coloured </a:t>
            </a:r>
            <a:r>
              <a:rPr lang="en-GB" dirty="0" smtClean="0"/>
              <a:t>in </a:t>
            </a:r>
            <a:r>
              <a:rPr lang="en-GB" dirty="0" err="1" smtClean="0"/>
              <a:t>chimeraX</a:t>
            </a:r>
            <a:r>
              <a:rPr lang="en-GB" dirty="0" smtClean="0"/>
              <a:t> by local resolution estimation calculated in </a:t>
            </a:r>
            <a:r>
              <a:rPr lang="en-GB" dirty="0" err="1" smtClean="0"/>
              <a:t>cryoSPARC</a:t>
            </a:r>
            <a:r>
              <a:rPr lang="en-GB" dirty="0" smtClean="0"/>
              <a:t>.</a:t>
            </a:r>
            <a:endParaRPr lang="en-GB" dirty="0"/>
          </a:p>
        </p:txBody>
      </p:sp>
    </p:spTree>
    <p:extLst>
      <p:ext uri="{BB962C8B-B14F-4D97-AF65-F5344CB8AC3E}">
        <p14:creationId xmlns:p14="http://schemas.microsoft.com/office/powerpoint/2010/main" val="12337506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117B2B6A6DC5409EA8D7C0851BCEEE" ma:contentTypeVersion="14" ma:contentTypeDescription="Create a new document." ma:contentTypeScope="" ma:versionID="3d7d63780773a82b2a8c1543c4b1c030">
  <xsd:schema xmlns:xsd="http://www.w3.org/2001/XMLSchema" xmlns:xs="http://www.w3.org/2001/XMLSchema" xmlns:p="http://schemas.microsoft.com/office/2006/metadata/properties" xmlns:ns3="d2b14bd2-fb6e-4cdf-9483-516365e2870f" xmlns:ns4="b2a95081-6a92-401a-bf53-c86a9a8bc66a" targetNamespace="http://schemas.microsoft.com/office/2006/metadata/properties" ma:root="true" ma:fieldsID="24a25377647c7693f2bde99b0c3724f8" ns3:_="" ns4:_="">
    <xsd:import namespace="d2b14bd2-fb6e-4cdf-9483-516365e2870f"/>
    <xsd:import namespace="b2a95081-6a92-401a-bf53-c86a9a8bc66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b14bd2-fb6e-4cdf-9483-516365e287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a95081-6a92-401a-bf53-c86a9a8bc66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06422D-1670-4118-947D-296570F52E7C}">
  <ds:schemaRefs>
    <ds:schemaRef ds:uri="http://schemas.microsoft.com/office/infopath/2007/PartnerControls"/>
    <ds:schemaRef ds:uri="d2b14bd2-fb6e-4cdf-9483-516365e2870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b2a95081-6a92-401a-bf53-c86a9a8bc66a"/>
    <ds:schemaRef ds:uri="http://www.w3.org/XML/1998/namespace"/>
    <ds:schemaRef ds:uri="http://purl.org/dc/dcmitype/"/>
  </ds:schemaRefs>
</ds:datastoreItem>
</file>

<file path=customXml/itemProps2.xml><?xml version="1.0" encoding="utf-8"?>
<ds:datastoreItem xmlns:ds="http://schemas.openxmlformats.org/officeDocument/2006/customXml" ds:itemID="{7E8C3CC1-4A54-4E62-B8D1-AD7F946DF2F4}">
  <ds:schemaRefs>
    <ds:schemaRef ds:uri="http://schemas.microsoft.com/sharepoint/v3/contenttype/forms"/>
  </ds:schemaRefs>
</ds:datastoreItem>
</file>

<file path=customXml/itemProps3.xml><?xml version="1.0" encoding="utf-8"?>
<ds:datastoreItem xmlns:ds="http://schemas.openxmlformats.org/officeDocument/2006/customXml" ds:itemID="{C5D5A7C7-7268-47B7-8BF3-D60B5709D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b14bd2-fb6e-4cdf-9483-516365e2870f"/>
    <ds:schemaRef ds:uri="b2a95081-6a92-401a-bf53-c86a9a8bc6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20117</TotalTime>
  <Words>320</Words>
  <Application>Microsoft Office PowerPoint</Application>
  <PresentationFormat>A4 Paper (210x297 mm)</PresentationFormat>
  <Paragraphs>22</Paragraphs>
  <Slides>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Calibri Light</vt:lpstr>
      <vt:lpstr>Office Theme</vt:lpstr>
      <vt:lpstr>Prism 7</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Godwin</dc:creator>
  <cp:lastModifiedBy>Clair Baldock</cp:lastModifiedBy>
  <cp:revision>36</cp:revision>
  <dcterms:created xsi:type="dcterms:W3CDTF">2020-06-17T13:43:41Z</dcterms:created>
  <dcterms:modified xsi:type="dcterms:W3CDTF">2022-07-07T11:31:15Z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0x0101008A117B2B6A6DC5409EA8D7C0851BCEEE</vt:lpwstr>
  </property>
  <property fmtid="{D5CDD505-2E9C-101B-9397-08002B2CF9AE}" pid="3" name="MediaServiceImageTags">
    <vt:lpwstr/>
  </property>
</Properties>
</file>