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344" r:id="rId3"/>
    <p:sldId id="348" r:id="rId4"/>
    <p:sldId id="345" r:id="rId5"/>
    <p:sldId id="342" r:id="rId6"/>
    <p:sldId id="349" r:id="rId7"/>
    <p:sldId id="346" r:id="rId8"/>
    <p:sldId id="343" r:id="rId9"/>
    <p:sldId id="350" r:id="rId10"/>
    <p:sldId id="347" r:id="rId1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260"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BBB6A-6AD5-4026-B0EE-4634A7905F02}" type="datetimeFigureOut">
              <a:rPr lang="en-CA" smtClean="0"/>
              <a:t>2021-12-21</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004C9-B6DE-49E0-B980-756A908A6B0A}" type="slidenum">
              <a:rPr lang="en-CA" smtClean="0"/>
              <a:t>‹#›</a:t>
            </a:fld>
            <a:endParaRPr lang="en-CA"/>
          </a:p>
        </p:txBody>
      </p:sp>
    </p:spTree>
    <p:extLst>
      <p:ext uri="{BB962C8B-B14F-4D97-AF65-F5344CB8AC3E}">
        <p14:creationId xmlns:p14="http://schemas.microsoft.com/office/powerpoint/2010/main" val="109483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1CF580-F120-448C-92ED-FBB43FFC85D9}" type="slidenum">
              <a:rPr lang="en-CA" smtClean="0"/>
              <a:t>2</a:t>
            </a:fld>
            <a:endParaRPr lang="en-CA"/>
          </a:p>
        </p:txBody>
      </p:sp>
    </p:spTree>
    <p:extLst>
      <p:ext uri="{BB962C8B-B14F-4D97-AF65-F5344CB8AC3E}">
        <p14:creationId xmlns:p14="http://schemas.microsoft.com/office/powerpoint/2010/main" val="167705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674B08-7F77-4469-961A-76B5F2621CE7}"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31183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74B08-7F77-4469-961A-76B5F2621CE7}"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381228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74B08-7F77-4469-961A-76B5F2621CE7}"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19584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74B08-7F77-4469-961A-76B5F2621CE7}"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126750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674B08-7F77-4469-961A-76B5F2621CE7}"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333288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674B08-7F77-4469-961A-76B5F2621CE7}" type="datetimeFigureOut">
              <a:rPr lang="en-CA" smtClean="0"/>
              <a:t>2021-12-21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393225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674B08-7F77-4469-961A-76B5F2621CE7}" type="datetimeFigureOut">
              <a:rPr lang="en-CA" smtClean="0"/>
              <a:t>2021-12-21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208144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674B08-7F77-4469-961A-76B5F2621CE7}" type="datetimeFigureOut">
              <a:rPr lang="en-CA" smtClean="0"/>
              <a:t>2021-12-21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30643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74B08-7F77-4469-961A-76B5F2621CE7}" type="datetimeFigureOut">
              <a:rPr lang="en-CA" smtClean="0"/>
              <a:t>2021-12-21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7237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674B08-7F77-4469-961A-76B5F2621CE7}" type="datetimeFigureOut">
              <a:rPr lang="en-CA" smtClean="0"/>
              <a:t>2021-12-21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85965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674B08-7F77-4469-961A-76B5F2621CE7}" type="datetimeFigureOut">
              <a:rPr lang="en-CA" smtClean="0"/>
              <a:t>2021-12-21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895005-3EF0-4A05-ADBD-1F312C95B29D}" type="slidenum">
              <a:rPr lang="en-CA" smtClean="0"/>
              <a:t>‹#›</a:t>
            </a:fld>
            <a:endParaRPr lang="en-CA"/>
          </a:p>
        </p:txBody>
      </p:sp>
    </p:spTree>
    <p:extLst>
      <p:ext uri="{BB962C8B-B14F-4D97-AF65-F5344CB8AC3E}">
        <p14:creationId xmlns:p14="http://schemas.microsoft.com/office/powerpoint/2010/main" val="300310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674B08-7F77-4469-961A-76B5F2621CE7}" type="datetimeFigureOut">
              <a:rPr lang="en-CA" smtClean="0"/>
              <a:t>2021-12-21</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3895005-3EF0-4A05-ADBD-1F312C95B29D}" type="slidenum">
              <a:rPr lang="en-CA" smtClean="0"/>
              <a:t>‹#›</a:t>
            </a:fld>
            <a:endParaRPr lang="en-CA"/>
          </a:p>
        </p:txBody>
      </p:sp>
    </p:spTree>
    <p:extLst>
      <p:ext uri="{BB962C8B-B14F-4D97-AF65-F5344CB8AC3E}">
        <p14:creationId xmlns:p14="http://schemas.microsoft.com/office/powerpoint/2010/main" val="2830759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image" Target="../media/image5.T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77A8C5-D9BB-4AF6-9314-B340577F9040}"/>
              </a:ext>
            </a:extLst>
          </p:cNvPr>
          <p:cNvSpPr txBox="1"/>
          <p:nvPr/>
        </p:nvSpPr>
        <p:spPr>
          <a:xfrm>
            <a:off x="498539" y="422011"/>
            <a:ext cx="541694"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a</a:t>
            </a:r>
          </a:p>
        </p:txBody>
      </p:sp>
      <p:sp>
        <p:nvSpPr>
          <p:cNvPr id="5" name="TextBox 4">
            <a:extLst>
              <a:ext uri="{FF2B5EF4-FFF2-40B4-BE49-F238E27FC236}">
                <a16:creationId xmlns:a16="http://schemas.microsoft.com/office/drawing/2014/main" id="{1BD2B129-41ED-456B-94E2-E5CAE048B9D0}"/>
              </a:ext>
            </a:extLst>
          </p:cNvPr>
          <p:cNvSpPr txBox="1"/>
          <p:nvPr/>
        </p:nvSpPr>
        <p:spPr>
          <a:xfrm>
            <a:off x="3305654" y="460432"/>
            <a:ext cx="541694"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b</a:t>
            </a:r>
          </a:p>
        </p:txBody>
      </p:sp>
      <p:sp>
        <p:nvSpPr>
          <p:cNvPr id="8" name="TextBox 7">
            <a:extLst>
              <a:ext uri="{FF2B5EF4-FFF2-40B4-BE49-F238E27FC236}">
                <a16:creationId xmlns:a16="http://schemas.microsoft.com/office/drawing/2014/main" id="{D7C667B8-D02D-4C1D-A1B1-4E41EDE0FF93}"/>
              </a:ext>
            </a:extLst>
          </p:cNvPr>
          <p:cNvSpPr txBox="1"/>
          <p:nvPr/>
        </p:nvSpPr>
        <p:spPr>
          <a:xfrm>
            <a:off x="855768" y="749581"/>
            <a:ext cx="2626837"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Normal skin                    AA skin</a:t>
            </a:r>
          </a:p>
        </p:txBody>
      </p:sp>
      <p:pic>
        <p:nvPicPr>
          <p:cNvPr id="13" name="Picture 12">
            <a:extLst>
              <a:ext uri="{FF2B5EF4-FFF2-40B4-BE49-F238E27FC236}">
                <a16:creationId xmlns:a16="http://schemas.microsoft.com/office/drawing/2014/main" id="{7979006C-BE35-4680-B4C2-CF54D1755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55115" y="1247572"/>
            <a:ext cx="1801858" cy="1359086"/>
          </a:xfrm>
          <a:prstGeom prst="rect">
            <a:avLst/>
          </a:prstGeom>
        </p:spPr>
      </p:pic>
      <p:pic>
        <p:nvPicPr>
          <p:cNvPr id="14" name="Picture 13">
            <a:extLst>
              <a:ext uri="{FF2B5EF4-FFF2-40B4-BE49-F238E27FC236}">
                <a16:creationId xmlns:a16="http://schemas.microsoft.com/office/drawing/2014/main" id="{D50D4F28-706D-4E90-A1C5-2D8A2B98D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54031" y="1247571"/>
            <a:ext cx="1801858" cy="1359088"/>
          </a:xfrm>
          <a:prstGeom prst="rect">
            <a:avLst/>
          </a:prstGeom>
        </p:spPr>
      </p:pic>
      <p:sp>
        <p:nvSpPr>
          <p:cNvPr id="15" name="TextBox 14">
            <a:extLst>
              <a:ext uri="{FF2B5EF4-FFF2-40B4-BE49-F238E27FC236}">
                <a16:creationId xmlns:a16="http://schemas.microsoft.com/office/drawing/2014/main" id="{9CDD5913-C56C-4DFB-A88E-55477460CD09}"/>
              </a:ext>
            </a:extLst>
          </p:cNvPr>
          <p:cNvSpPr txBox="1"/>
          <p:nvPr/>
        </p:nvSpPr>
        <p:spPr>
          <a:xfrm>
            <a:off x="3611171" y="752478"/>
            <a:ext cx="2691915"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Normal skin cells          AA skin cells</a:t>
            </a:r>
          </a:p>
        </p:txBody>
      </p:sp>
      <p:cxnSp>
        <p:nvCxnSpPr>
          <p:cNvPr id="16" name="Straight Connector 15">
            <a:extLst>
              <a:ext uri="{FF2B5EF4-FFF2-40B4-BE49-F238E27FC236}">
                <a16:creationId xmlns:a16="http://schemas.microsoft.com/office/drawing/2014/main" id="{9DCC1862-1735-42CC-87EC-31C092E143C8}"/>
              </a:ext>
            </a:extLst>
          </p:cNvPr>
          <p:cNvCxnSpPr/>
          <p:nvPr/>
        </p:nvCxnSpPr>
        <p:spPr>
          <a:xfrm>
            <a:off x="4603797" y="2732887"/>
            <a:ext cx="3056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0BD8DE-0065-48EA-A503-B75A22FFC008}"/>
              </a:ext>
            </a:extLst>
          </p:cNvPr>
          <p:cNvCxnSpPr/>
          <p:nvPr/>
        </p:nvCxnSpPr>
        <p:spPr>
          <a:xfrm>
            <a:off x="5997417" y="2732887"/>
            <a:ext cx="3056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ABF40AA-163A-4433-8003-5AE88F1899AB}"/>
              </a:ext>
            </a:extLst>
          </p:cNvPr>
          <p:cNvGrpSpPr/>
          <p:nvPr/>
        </p:nvGrpSpPr>
        <p:grpSpPr>
          <a:xfrm>
            <a:off x="604559" y="3528675"/>
            <a:ext cx="3656161" cy="2432663"/>
            <a:chOff x="1422400" y="1051544"/>
            <a:chExt cx="6766508" cy="4502164"/>
          </a:xfrm>
        </p:grpSpPr>
        <p:pic>
          <p:nvPicPr>
            <p:cNvPr id="20" name="Picture 19">
              <a:extLst>
                <a:ext uri="{FF2B5EF4-FFF2-40B4-BE49-F238E27FC236}">
                  <a16:creationId xmlns:a16="http://schemas.microsoft.com/office/drawing/2014/main" id="{80EF4A9E-0CF0-42C9-93AA-1316175F3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1613159"/>
              <a:ext cx="3167499" cy="32618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70B3864-1A5D-499B-98D5-8401ABCE20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328" y="1641835"/>
              <a:ext cx="3167500" cy="326185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97E6BBA-D35E-45D9-9DE4-7495E859CD94}"/>
                </a:ext>
              </a:extLst>
            </p:cNvPr>
            <p:cNvSpPr txBox="1"/>
            <p:nvPr/>
          </p:nvSpPr>
          <p:spPr>
            <a:xfrm>
              <a:off x="1691696" y="1051544"/>
              <a:ext cx="6497212" cy="51264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Normal skin cells                    AA skin cells</a:t>
              </a:r>
            </a:p>
          </p:txBody>
        </p:sp>
        <p:cxnSp>
          <p:nvCxnSpPr>
            <p:cNvPr id="23" name="Straight Arrow Connector 22">
              <a:extLst>
                <a:ext uri="{FF2B5EF4-FFF2-40B4-BE49-F238E27FC236}">
                  <a16:creationId xmlns:a16="http://schemas.microsoft.com/office/drawing/2014/main" id="{9914A325-0EB0-4E53-B56B-368215AA7EDD}"/>
                </a:ext>
              </a:extLst>
            </p:cNvPr>
            <p:cNvCxnSpPr/>
            <p:nvPr/>
          </p:nvCxnSpPr>
          <p:spPr>
            <a:xfrm>
              <a:off x="2800470" y="5029200"/>
              <a:ext cx="310703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7A53E78-44E6-4CAF-80CB-6CD44C64A1E4}"/>
                </a:ext>
              </a:extLst>
            </p:cNvPr>
            <p:cNvSpPr txBox="1"/>
            <p:nvPr/>
          </p:nvSpPr>
          <p:spPr>
            <a:xfrm>
              <a:off x="4122664" y="5041062"/>
              <a:ext cx="1578859" cy="51264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CD11b</a:t>
              </a:r>
            </a:p>
          </p:txBody>
        </p:sp>
        <p:sp>
          <p:nvSpPr>
            <p:cNvPr id="25" name="TextBox 24">
              <a:extLst>
                <a:ext uri="{FF2B5EF4-FFF2-40B4-BE49-F238E27FC236}">
                  <a16:creationId xmlns:a16="http://schemas.microsoft.com/office/drawing/2014/main" id="{40746C01-B6ED-47BD-A253-0D50DEC0A5F7}"/>
                </a:ext>
              </a:extLst>
            </p:cNvPr>
            <p:cNvSpPr txBox="1"/>
            <p:nvPr/>
          </p:nvSpPr>
          <p:spPr>
            <a:xfrm>
              <a:off x="2889522" y="2137134"/>
              <a:ext cx="1299949" cy="608650"/>
            </a:xfrm>
            <a:prstGeom prst="rect">
              <a:avLst/>
            </a:prstGeom>
            <a:noFill/>
          </p:spPr>
          <p:txBody>
            <a:bodyPr wrap="square" rtlCol="0">
              <a:spAutoFit/>
            </a:bodyPr>
            <a:lstStyle/>
            <a:p>
              <a:r>
                <a:rPr lang="en-CA" sz="1537" dirty="0">
                  <a:latin typeface="Arial" panose="020B0604020202020204" pitchFamily="34" charset="0"/>
                  <a:cs typeface="Arial" panose="020B0604020202020204" pitchFamily="34" charset="0"/>
                </a:rPr>
                <a:t>2.2%</a:t>
              </a:r>
            </a:p>
          </p:txBody>
        </p:sp>
        <p:sp>
          <p:nvSpPr>
            <p:cNvPr id="26" name="TextBox 25">
              <a:extLst>
                <a:ext uri="{FF2B5EF4-FFF2-40B4-BE49-F238E27FC236}">
                  <a16:creationId xmlns:a16="http://schemas.microsoft.com/office/drawing/2014/main" id="{DDFC955C-44C0-4175-A03E-38F374A8DFF1}"/>
                </a:ext>
              </a:extLst>
            </p:cNvPr>
            <p:cNvSpPr txBox="1"/>
            <p:nvPr/>
          </p:nvSpPr>
          <p:spPr>
            <a:xfrm>
              <a:off x="5907502" y="2201334"/>
              <a:ext cx="1431238" cy="608650"/>
            </a:xfrm>
            <a:prstGeom prst="rect">
              <a:avLst/>
            </a:prstGeom>
            <a:noFill/>
          </p:spPr>
          <p:txBody>
            <a:bodyPr wrap="square" rtlCol="0">
              <a:spAutoFit/>
            </a:bodyPr>
            <a:lstStyle/>
            <a:p>
              <a:r>
                <a:rPr lang="en-CA" sz="1537" dirty="0">
                  <a:latin typeface="Arial" panose="020B0604020202020204" pitchFamily="34" charset="0"/>
                  <a:cs typeface="Arial" panose="020B0604020202020204" pitchFamily="34" charset="0"/>
                </a:rPr>
                <a:t>10.3%</a:t>
              </a:r>
            </a:p>
          </p:txBody>
        </p:sp>
      </p:grpSp>
      <p:sp>
        <p:nvSpPr>
          <p:cNvPr id="3" name="TextBox 2">
            <a:extLst>
              <a:ext uri="{FF2B5EF4-FFF2-40B4-BE49-F238E27FC236}">
                <a16:creationId xmlns:a16="http://schemas.microsoft.com/office/drawing/2014/main" id="{1FEF9330-D76E-449D-828B-12752FA20B5C}"/>
              </a:ext>
            </a:extLst>
          </p:cNvPr>
          <p:cNvSpPr txBox="1"/>
          <p:nvPr/>
        </p:nvSpPr>
        <p:spPr>
          <a:xfrm>
            <a:off x="504975" y="3150072"/>
            <a:ext cx="564294"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a:t>
            </a:r>
          </a:p>
        </p:txBody>
      </p:sp>
      <p:pic>
        <p:nvPicPr>
          <p:cNvPr id="28" name="Picture 27">
            <a:extLst>
              <a:ext uri="{FF2B5EF4-FFF2-40B4-BE49-F238E27FC236}">
                <a16:creationId xmlns:a16="http://schemas.microsoft.com/office/drawing/2014/main" id="{72890F00-1053-4A34-AD65-88CFEB4A8F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676" y="1023743"/>
            <a:ext cx="1354439" cy="1811138"/>
          </a:xfrm>
          <a:prstGeom prst="rect">
            <a:avLst/>
          </a:prstGeom>
        </p:spPr>
      </p:pic>
      <p:pic>
        <p:nvPicPr>
          <p:cNvPr id="30" name="Picture 29">
            <a:extLst>
              <a:ext uri="{FF2B5EF4-FFF2-40B4-BE49-F238E27FC236}">
                <a16:creationId xmlns:a16="http://schemas.microsoft.com/office/drawing/2014/main" id="{902D47C6-FC1A-4787-9C70-9C581BF4395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2094265" y="1023745"/>
            <a:ext cx="1354438" cy="1811136"/>
          </a:xfrm>
          <a:prstGeom prst="rect">
            <a:avLst/>
          </a:prstGeom>
        </p:spPr>
      </p:pic>
      <p:cxnSp>
        <p:nvCxnSpPr>
          <p:cNvPr id="32" name="Straight Connector 31">
            <a:extLst>
              <a:ext uri="{FF2B5EF4-FFF2-40B4-BE49-F238E27FC236}">
                <a16:creationId xmlns:a16="http://schemas.microsoft.com/office/drawing/2014/main" id="{75D41AF6-FF7C-40AE-8A8A-64F71A49A856}"/>
              </a:ext>
            </a:extLst>
          </p:cNvPr>
          <p:cNvCxnSpPr>
            <a:cxnSpLocks/>
          </p:cNvCxnSpPr>
          <p:nvPr/>
        </p:nvCxnSpPr>
        <p:spPr>
          <a:xfrm>
            <a:off x="3245571" y="2752632"/>
            <a:ext cx="1541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ABBC67-A989-4EBB-88CF-00B405062268}"/>
              </a:ext>
            </a:extLst>
          </p:cNvPr>
          <p:cNvCxnSpPr>
            <a:cxnSpLocks/>
          </p:cNvCxnSpPr>
          <p:nvPr/>
        </p:nvCxnSpPr>
        <p:spPr>
          <a:xfrm>
            <a:off x="1858207" y="2752632"/>
            <a:ext cx="1541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C25544A-B4D6-40C7-A904-ABDA1390651D}"/>
              </a:ext>
            </a:extLst>
          </p:cNvPr>
          <p:cNvSpPr txBox="1"/>
          <p:nvPr/>
        </p:nvSpPr>
        <p:spPr>
          <a:xfrm>
            <a:off x="530720" y="5990721"/>
            <a:ext cx="5835965" cy="2620397"/>
          </a:xfrm>
          <a:prstGeom prst="rect">
            <a:avLst/>
          </a:prstGeom>
          <a:noFill/>
        </p:spPr>
        <p:txBody>
          <a:bodyPr wrap="square" rtlCol="0">
            <a:spAutoFit/>
          </a:bodyPr>
          <a:lstStyle/>
          <a:p>
            <a:pPr>
              <a:lnSpc>
                <a:spcPct val="200000"/>
              </a:lnSpc>
              <a:spcAft>
                <a:spcPts val="1000"/>
              </a:spcAft>
            </a:pPr>
            <a:r>
              <a:rPr lang="en-CA" sz="1200" b="1" dirty="0">
                <a:effectLst/>
                <a:latin typeface="Arial" panose="020B0604020202020204" pitchFamily="34" charset="0"/>
                <a:ea typeface="SimSun" panose="02010600030101010101" pitchFamily="2" charset="-122"/>
                <a:cs typeface="Arial" panose="020B0604020202020204" pitchFamily="34" charset="0"/>
              </a:rPr>
              <a:t>Figure S1. </a:t>
            </a:r>
            <a:r>
              <a:rPr lang="en-CA"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CD11b+ myeloid cells are present in AA skin of C3H/</a:t>
            </a:r>
            <a:r>
              <a:rPr lang="en-CA" sz="1200" b="1" kern="12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HeJ</a:t>
            </a:r>
            <a:r>
              <a:rPr lang="en-CA"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mice. </a:t>
            </a:r>
            <a:r>
              <a:rPr lang="en-CA" sz="12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CA"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a</a:t>
            </a:r>
            <a:r>
              <a:rPr lang="en-CA" sz="12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Immunofluorescent staining with CD11b antibody (red) in normal and AA skin of mice. (</a:t>
            </a:r>
            <a:r>
              <a:rPr lang="en-CA"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b</a:t>
            </a:r>
            <a:r>
              <a:rPr lang="en-CA" sz="12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and (</a:t>
            </a:r>
            <a:r>
              <a:rPr lang="en-CA"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c</a:t>
            </a:r>
            <a:r>
              <a:rPr lang="en-CA" sz="12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Skin cell mixture was isolated from skin of normal and AA mice by collagenase digestion and cultured for 3 days. Adherent cells were used for immunofluorescent staining with CD11b antibody (green) (</a:t>
            </a:r>
            <a:r>
              <a:rPr lang="en-CA"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b</a:t>
            </a:r>
            <a:r>
              <a:rPr lang="en-CA" sz="12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and FACS analysis with fluorescent-conjugated CD11b antibody (</a:t>
            </a:r>
            <a:r>
              <a:rPr lang="en-CA"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c</a:t>
            </a:r>
            <a:r>
              <a:rPr lang="en-CA" sz="12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DAPI (blue) was used for a nuclear counterstain. Scale bars, 50 µm.</a:t>
            </a:r>
            <a:endParaRPr lang="en-CA" sz="12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9107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93FD0A4-BB77-4AFA-B497-B592D0E4F0B3}"/>
              </a:ext>
            </a:extLst>
          </p:cNvPr>
          <p:cNvGraphicFramePr>
            <a:graphicFrameLocks noGrp="1"/>
          </p:cNvGraphicFramePr>
          <p:nvPr/>
        </p:nvGraphicFramePr>
        <p:xfrm>
          <a:off x="588042" y="1333836"/>
          <a:ext cx="5681915" cy="2973905"/>
        </p:xfrm>
        <a:graphic>
          <a:graphicData uri="http://schemas.openxmlformats.org/drawingml/2006/table">
            <a:tbl>
              <a:tblPr firstRow="1" firstCol="1" bandRow="1">
                <a:tableStyleId>{5C22544A-7EE6-4342-B048-85BDC9FD1C3A}</a:tableStyleId>
              </a:tblPr>
              <a:tblGrid>
                <a:gridCol w="1136383">
                  <a:extLst>
                    <a:ext uri="{9D8B030D-6E8A-4147-A177-3AD203B41FA5}">
                      <a16:colId xmlns:a16="http://schemas.microsoft.com/office/drawing/2014/main" val="1594874394"/>
                    </a:ext>
                  </a:extLst>
                </a:gridCol>
                <a:gridCol w="1136383">
                  <a:extLst>
                    <a:ext uri="{9D8B030D-6E8A-4147-A177-3AD203B41FA5}">
                      <a16:colId xmlns:a16="http://schemas.microsoft.com/office/drawing/2014/main" val="829768675"/>
                    </a:ext>
                  </a:extLst>
                </a:gridCol>
                <a:gridCol w="1136383">
                  <a:extLst>
                    <a:ext uri="{9D8B030D-6E8A-4147-A177-3AD203B41FA5}">
                      <a16:colId xmlns:a16="http://schemas.microsoft.com/office/drawing/2014/main" val="1100317889"/>
                    </a:ext>
                  </a:extLst>
                </a:gridCol>
                <a:gridCol w="1136383">
                  <a:extLst>
                    <a:ext uri="{9D8B030D-6E8A-4147-A177-3AD203B41FA5}">
                      <a16:colId xmlns:a16="http://schemas.microsoft.com/office/drawing/2014/main" val="2102329163"/>
                    </a:ext>
                  </a:extLst>
                </a:gridCol>
                <a:gridCol w="1136383">
                  <a:extLst>
                    <a:ext uri="{9D8B030D-6E8A-4147-A177-3AD203B41FA5}">
                      <a16:colId xmlns:a16="http://schemas.microsoft.com/office/drawing/2014/main" val="2764196405"/>
                    </a:ext>
                  </a:extLst>
                </a:gridCol>
              </a:tblGrid>
              <a:tr h="477090">
                <a:tc>
                  <a:txBody>
                    <a:bodyPr/>
                    <a:lstStyle/>
                    <a:p>
                      <a:pPr>
                        <a:lnSpc>
                          <a:spcPct val="115000"/>
                        </a:lnSpc>
                      </a:pPr>
                      <a:endParaRPr lang="en-CA" sz="1100">
                        <a:effectLst/>
                        <a:latin typeface="Calibri" panose="020F0502020204030204" pitchFamily="34" charset="0"/>
                      </a:endParaRPr>
                    </a:p>
                  </a:txBody>
                  <a:tcPr marL="84875" marR="84875" marT="42438" marB="42438"/>
                </a:tc>
                <a:tc>
                  <a:txBody>
                    <a:bodyPr/>
                    <a:lstStyle/>
                    <a:p>
                      <a:pPr>
                        <a:lnSpc>
                          <a:spcPct val="115000"/>
                        </a:lnSpc>
                        <a:spcAft>
                          <a:spcPts val="1000"/>
                        </a:spcAft>
                      </a:pPr>
                      <a:r>
                        <a:rPr lang="en-CA" sz="1200">
                          <a:effectLst/>
                        </a:rPr>
                        <a:t>No treatment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Splenocytes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M-CSF-treated myeloid cells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dirty="0">
                          <a:effectLst/>
                        </a:rPr>
                        <a:t>Myeloid cells +SP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extLst>
                  <a:ext uri="{0D108BD9-81ED-4DB2-BD59-A6C34878D82A}">
                    <a16:rowId xmlns:a16="http://schemas.microsoft.com/office/drawing/2014/main" val="1274286419"/>
                  </a:ext>
                </a:extLst>
              </a:tr>
              <a:tr h="599085">
                <a:tc>
                  <a:txBody>
                    <a:bodyPr/>
                    <a:lstStyle/>
                    <a:p>
                      <a:pPr>
                        <a:lnSpc>
                          <a:spcPct val="115000"/>
                        </a:lnSpc>
                        <a:spcAft>
                          <a:spcPts val="1000"/>
                        </a:spcAft>
                      </a:pPr>
                      <a:r>
                        <a:rPr lang="en-CA" sz="1200">
                          <a:effectLst/>
                        </a:rPr>
                        <a:t>CD3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21.2</a:t>
                      </a:r>
                      <a:r>
                        <a:rPr lang="en-CA" sz="1200">
                          <a:effectLst/>
                          <a:sym typeface="Symbol" panose="05050102010706020507" pitchFamily="18" charset="2"/>
                        </a:rPr>
                        <a:t></a:t>
                      </a:r>
                      <a:r>
                        <a:rPr lang="en-CA" sz="1200">
                          <a:effectLst/>
                        </a:rPr>
                        <a:t>2.6%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21.2</a:t>
                      </a:r>
                      <a:r>
                        <a:rPr lang="en-CA" sz="1200">
                          <a:effectLst/>
                          <a:sym typeface="Symbol" panose="05050102010706020507" pitchFamily="18" charset="2"/>
                        </a:rPr>
                        <a:t></a:t>
                      </a:r>
                      <a:r>
                        <a:rPr lang="en-CA" sz="1200">
                          <a:effectLst/>
                        </a:rPr>
                        <a:t>2.4%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13.5</a:t>
                      </a:r>
                      <a:r>
                        <a:rPr lang="en-CA" sz="1200">
                          <a:effectLst/>
                          <a:sym typeface="Symbol" panose="05050102010706020507" pitchFamily="18" charset="2"/>
                        </a:rPr>
                        <a:t></a:t>
                      </a:r>
                      <a:r>
                        <a:rPr lang="en-CA" sz="1200">
                          <a:effectLst/>
                        </a:rPr>
                        <a:t>2.5%</a:t>
                      </a:r>
                      <a:endParaRPr lang="en-CA" sz="1100">
                        <a:effectLst/>
                      </a:endParaRPr>
                    </a:p>
                    <a:p>
                      <a:pPr>
                        <a:lnSpc>
                          <a:spcPct val="115000"/>
                        </a:lnSpc>
                        <a:spcAft>
                          <a:spcPts val="1000"/>
                        </a:spcAft>
                      </a:pPr>
                      <a:r>
                        <a:rPr lang="en-CA" sz="1200">
                          <a:effectLst/>
                        </a:rPr>
                        <a:t>p=0.0209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14.6</a:t>
                      </a:r>
                      <a:r>
                        <a:rPr lang="en-CA" sz="1200">
                          <a:effectLst/>
                          <a:sym typeface="Symbol" panose="05050102010706020507" pitchFamily="18" charset="2"/>
                        </a:rPr>
                        <a:t></a:t>
                      </a:r>
                      <a:r>
                        <a:rPr lang="en-CA" sz="1200">
                          <a:effectLst/>
                        </a:rPr>
                        <a:t>2.4%</a:t>
                      </a:r>
                      <a:endParaRPr lang="en-CA" sz="1100">
                        <a:effectLst/>
                      </a:endParaRPr>
                    </a:p>
                    <a:p>
                      <a:pPr>
                        <a:lnSpc>
                          <a:spcPct val="115000"/>
                        </a:lnSpc>
                        <a:spcAft>
                          <a:spcPts val="1000"/>
                        </a:spcAft>
                      </a:pPr>
                      <a:r>
                        <a:rPr lang="en-CA" sz="1200">
                          <a:effectLst/>
                        </a:rPr>
                        <a:t>p=0.0281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extLst>
                  <a:ext uri="{0D108BD9-81ED-4DB2-BD59-A6C34878D82A}">
                    <a16:rowId xmlns:a16="http://schemas.microsoft.com/office/drawing/2014/main" val="640124143"/>
                  </a:ext>
                </a:extLst>
              </a:tr>
              <a:tr h="599085">
                <a:tc>
                  <a:txBody>
                    <a:bodyPr/>
                    <a:lstStyle/>
                    <a:p>
                      <a:pPr>
                        <a:lnSpc>
                          <a:spcPct val="115000"/>
                        </a:lnSpc>
                        <a:spcAft>
                          <a:spcPts val="1000"/>
                        </a:spcAft>
                      </a:pPr>
                      <a:r>
                        <a:rPr lang="en-CA" sz="1200">
                          <a:effectLst/>
                        </a:rPr>
                        <a:t>CD19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60.4</a:t>
                      </a:r>
                      <a:r>
                        <a:rPr lang="en-CA" sz="1200">
                          <a:effectLst/>
                          <a:sym typeface="Symbol" panose="05050102010706020507" pitchFamily="18" charset="2"/>
                        </a:rPr>
                        <a:t></a:t>
                      </a:r>
                      <a:r>
                        <a:rPr lang="en-CA" sz="1200">
                          <a:effectLst/>
                        </a:rPr>
                        <a:t>1.3%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60.2</a:t>
                      </a:r>
                      <a:r>
                        <a:rPr lang="en-CA" sz="1200">
                          <a:effectLst/>
                          <a:sym typeface="Symbol" panose="05050102010706020507" pitchFamily="18" charset="2"/>
                        </a:rPr>
                        <a:t></a:t>
                      </a:r>
                      <a:r>
                        <a:rPr lang="en-CA" sz="1200">
                          <a:effectLst/>
                        </a:rPr>
                        <a:t>1.5%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61</a:t>
                      </a:r>
                      <a:r>
                        <a:rPr lang="en-CA" sz="1200">
                          <a:effectLst/>
                          <a:sym typeface="Symbol" panose="05050102010706020507" pitchFamily="18" charset="2"/>
                        </a:rPr>
                        <a:t></a:t>
                      </a:r>
                      <a:r>
                        <a:rPr lang="en-CA" sz="1200">
                          <a:effectLst/>
                        </a:rPr>
                        <a:t>2.5%</a:t>
                      </a:r>
                      <a:endParaRPr lang="en-CA" sz="1100">
                        <a:effectLst/>
                      </a:endParaRPr>
                    </a:p>
                    <a:p>
                      <a:pPr>
                        <a:lnSpc>
                          <a:spcPct val="115000"/>
                        </a:lnSpc>
                        <a:spcAft>
                          <a:spcPts val="1000"/>
                        </a:spcAft>
                      </a:pPr>
                      <a:r>
                        <a:rPr lang="en-CA" sz="1200">
                          <a:effectLst/>
                        </a:rPr>
                        <a:t>p=0.7310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64.1</a:t>
                      </a:r>
                      <a:r>
                        <a:rPr lang="en-CA" sz="1200">
                          <a:effectLst/>
                          <a:sym typeface="Symbol" panose="05050102010706020507" pitchFamily="18" charset="2"/>
                        </a:rPr>
                        <a:t></a:t>
                      </a:r>
                      <a:r>
                        <a:rPr lang="en-CA" sz="1200">
                          <a:effectLst/>
                        </a:rPr>
                        <a:t>3.8%</a:t>
                      </a:r>
                      <a:endParaRPr lang="en-CA" sz="1100">
                        <a:effectLst/>
                      </a:endParaRPr>
                    </a:p>
                    <a:p>
                      <a:pPr>
                        <a:lnSpc>
                          <a:spcPct val="115000"/>
                        </a:lnSpc>
                        <a:spcAft>
                          <a:spcPts val="1000"/>
                        </a:spcAft>
                      </a:pPr>
                      <a:r>
                        <a:rPr lang="en-CA" sz="1200">
                          <a:effectLst/>
                        </a:rPr>
                        <a:t>p=0.1736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extLst>
                  <a:ext uri="{0D108BD9-81ED-4DB2-BD59-A6C34878D82A}">
                    <a16:rowId xmlns:a16="http://schemas.microsoft.com/office/drawing/2014/main" val="2603703510"/>
                  </a:ext>
                </a:extLst>
              </a:tr>
              <a:tr h="599085">
                <a:tc>
                  <a:txBody>
                    <a:bodyPr/>
                    <a:lstStyle/>
                    <a:p>
                      <a:pPr>
                        <a:lnSpc>
                          <a:spcPct val="115000"/>
                        </a:lnSpc>
                        <a:spcAft>
                          <a:spcPts val="1000"/>
                        </a:spcAft>
                      </a:pPr>
                      <a:r>
                        <a:rPr lang="en-CA" sz="1200">
                          <a:effectLst/>
                        </a:rPr>
                        <a:t>CD4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14.9</a:t>
                      </a:r>
                      <a:r>
                        <a:rPr lang="en-CA" sz="1200">
                          <a:effectLst/>
                          <a:sym typeface="Symbol" panose="05050102010706020507" pitchFamily="18" charset="2"/>
                        </a:rPr>
                        <a:t></a:t>
                      </a:r>
                      <a:r>
                        <a:rPr lang="en-CA" sz="1200">
                          <a:effectLst/>
                        </a:rPr>
                        <a:t>1.1%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dirty="0">
                          <a:effectLst/>
                        </a:rPr>
                        <a:t>15.9</a:t>
                      </a:r>
                      <a:r>
                        <a:rPr lang="en-CA" sz="1200" dirty="0">
                          <a:effectLst/>
                          <a:sym typeface="Symbol" panose="05050102010706020507" pitchFamily="18" charset="2"/>
                        </a:rPr>
                        <a:t></a:t>
                      </a:r>
                      <a:r>
                        <a:rPr lang="en-CA" sz="1200" dirty="0">
                          <a:effectLst/>
                        </a:rPr>
                        <a:t>2.1%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10</a:t>
                      </a:r>
                      <a:r>
                        <a:rPr lang="en-CA" sz="1200">
                          <a:effectLst/>
                          <a:sym typeface="Symbol" panose="05050102010706020507" pitchFamily="18" charset="2"/>
                        </a:rPr>
                        <a:t></a:t>
                      </a:r>
                      <a:r>
                        <a:rPr lang="en-CA" sz="1200">
                          <a:effectLst/>
                        </a:rPr>
                        <a:t>1.9%</a:t>
                      </a:r>
                      <a:endParaRPr lang="en-CA" sz="1100">
                        <a:effectLst/>
                      </a:endParaRPr>
                    </a:p>
                    <a:p>
                      <a:pPr>
                        <a:lnSpc>
                          <a:spcPct val="115000"/>
                        </a:lnSpc>
                        <a:spcAft>
                          <a:spcPts val="1000"/>
                        </a:spcAft>
                      </a:pPr>
                      <a:r>
                        <a:rPr lang="en-CA" sz="1200">
                          <a:effectLst/>
                        </a:rPr>
                        <a:t>p=0.0181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9.6</a:t>
                      </a:r>
                      <a:r>
                        <a:rPr lang="en-CA" sz="1200">
                          <a:effectLst/>
                          <a:sym typeface="Symbol" panose="05050102010706020507" pitchFamily="18" charset="2"/>
                        </a:rPr>
                        <a:t></a:t>
                      </a:r>
                      <a:r>
                        <a:rPr lang="en-CA" sz="1200">
                          <a:effectLst/>
                        </a:rPr>
                        <a:t>1.3%</a:t>
                      </a:r>
                      <a:endParaRPr lang="en-CA" sz="1100">
                        <a:effectLst/>
                      </a:endParaRPr>
                    </a:p>
                    <a:p>
                      <a:pPr>
                        <a:lnSpc>
                          <a:spcPct val="115000"/>
                        </a:lnSpc>
                        <a:spcAft>
                          <a:spcPts val="1000"/>
                        </a:spcAft>
                      </a:pPr>
                      <a:r>
                        <a:rPr lang="en-CA" sz="1200">
                          <a:effectLst/>
                        </a:rPr>
                        <a:t>p=0.0115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extLst>
                  <a:ext uri="{0D108BD9-81ED-4DB2-BD59-A6C34878D82A}">
                    <a16:rowId xmlns:a16="http://schemas.microsoft.com/office/drawing/2014/main" val="580876811"/>
                  </a:ext>
                </a:extLst>
              </a:tr>
              <a:tr h="599085">
                <a:tc>
                  <a:txBody>
                    <a:bodyPr/>
                    <a:lstStyle/>
                    <a:p>
                      <a:pPr>
                        <a:lnSpc>
                          <a:spcPct val="115000"/>
                        </a:lnSpc>
                        <a:spcAft>
                          <a:spcPts val="1000"/>
                        </a:spcAft>
                      </a:pPr>
                      <a:r>
                        <a:rPr lang="en-CA" sz="1200">
                          <a:effectLst/>
                        </a:rPr>
                        <a:t>CD8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7.9</a:t>
                      </a:r>
                      <a:r>
                        <a:rPr lang="en-CA" sz="1200">
                          <a:effectLst/>
                          <a:sym typeface="Symbol" panose="05050102010706020507" pitchFamily="18" charset="2"/>
                        </a:rPr>
                        <a:t></a:t>
                      </a:r>
                      <a:r>
                        <a:rPr lang="en-CA" sz="1200">
                          <a:effectLst/>
                        </a:rPr>
                        <a:t>1.5%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dirty="0">
                          <a:effectLst/>
                        </a:rPr>
                        <a:t>7.7</a:t>
                      </a:r>
                      <a:r>
                        <a:rPr lang="en-CA" sz="1200" dirty="0">
                          <a:effectLst/>
                          <a:sym typeface="Symbol" panose="05050102010706020507" pitchFamily="18" charset="2"/>
                        </a:rPr>
                        <a:t></a:t>
                      </a:r>
                      <a:r>
                        <a:rPr lang="en-CA" sz="1200" dirty="0">
                          <a:effectLst/>
                        </a:rPr>
                        <a:t>1.5%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5.3</a:t>
                      </a:r>
                      <a:r>
                        <a:rPr lang="en-CA" sz="1200">
                          <a:effectLst/>
                          <a:sym typeface="Symbol" panose="05050102010706020507" pitchFamily="18" charset="2"/>
                        </a:rPr>
                        <a:t></a:t>
                      </a:r>
                      <a:r>
                        <a:rPr lang="en-CA" sz="1200">
                          <a:effectLst/>
                        </a:rPr>
                        <a:t>0.9%</a:t>
                      </a:r>
                      <a:endParaRPr lang="en-CA" sz="1100">
                        <a:effectLst/>
                      </a:endParaRPr>
                    </a:p>
                    <a:p>
                      <a:pPr>
                        <a:lnSpc>
                          <a:spcPct val="115000"/>
                        </a:lnSpc>
                        <a:spcAft>
                          <a:spcPts val="1000"/>
                        </a:spcAft>
                      </a:pPr>
                      <a:r>
                        <a:rPr lang="en-CA" sz="1200">
                          <a:effectLst/>
                        </a:rPr>
                        <a:t>p=0.0617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dirty="0">
                          <a:effectLst/>
                        </a:rPr>
                        <a:t>5.2</a:t>
                      </a:r>
                      <a:r>
                        <a:rPr lang="en-CA" sz="1200" dirty="0">
                          <a:effectLst/>
                          <a:sym typeface="Symbol" panose="05050102010706020507" pitchFamily="18" charset="2"/>
                        </a:rPr>
                        <a:t></a:t>
                      </a:r>
                      <a:r>
                        <a:rPr lang="en-CA" sz="1200" dirty="0">
                          <a:effectLst/>
                        </a:rPr>
                        <a:t>0.6%</a:t>
                      </a:r>
                      <a:endParaRPr lang="en-CA" sz="1100" dirty="0">
                        <a:effectLst/>
                      </a:endParaRPr>
                    </a:p>
                    <a:p>
                      <a:pPr>
                        <a:lnSpc>
                          <a:spcPct val="115000"/>
                        </a:lnSpc>
                        <a:spcAft>
                          <a:spcPts val="1000"/>
                        </a:spcAft>
                      </a:pPr>
                      <a:r>
                        <a:rPr lang="en-CA" sz="1200" dirty="0">
                          <a:effectLst/>
                        </a:rPr>
                        <a:t>p=0.0552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extLst>
                  <a:ext uri="{0D108BD9-81ED-4DB2-BD59-A6C34878D82A}">
                    <a16:rowId xmlns:a16="http://schemas.microsoft.com/office/drawing/2014/main" val="3650260717"/>
                  </a:ext>
                </a:extLst>
              </a:tr>
            </a:tbl>
          </a:graphicData>
        </a:graphic>
      </p:graphicFrame>
      <p:sp>
        <p:nvSpPr>
          <p:cNvPr id="4" name="Rectangle 1">
            <a:extLst>
              <a:ext uri="{FF2B5EF4-FFF2-40B4-BE49-F238E27FC236}">
                <a16:creationId xmlns:a16="http://schemas.microsoft.com/office/drawing/2014/main" id="{B1F2255F-EC69-44F4-B582-FE88EF419099}"/>
              </a:ext>
            </a:extLst>
          </p:cNvPr>
          <p:cNvSpPr>
            <a:spLocks noChangeArrowheads="1"/>
          </p:cNvSpPr>
          <p:nvPr/>
        </p:nvSpPr>
        <p:spPr bwMode="auto">
          <a:xfrm>
            <a:off x="588042" y="865038"/>
            <a:ext cx="5681916" cy="62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36" tIns="43918" rIns="87836" bIns="43918" numCol="1" anchor="ctr" anchorCtr="0" compatLnSpc="1">
            <a:prstTxWarp prst="textNoShape">
              <a:avLst/>
            </a:prstTxWarp>
            <a:spAutoFit/>
          </a:bodyPr>
          <a:lstStyle/>
          <a:p>
            <a:pPr defTabSz="878373" eaLnBrk="0" fontAlgn="base" hangingPunct="0">
              <a:spcBef>
                <a:spcPct val="0"/>
              </a:spcBef>
              <a:spcAft>
                <a:spcPct val="0"/>
              </a:spcAft>
            </a:pPr>
            <a:r>
              <a:rPr lang="en-CA" altLang="en-US" sz="1153" b="1" dirty="0">
                <a:latin typeface="Times New Roman" panose="02020603050405020304" pitchFamily="18" charset="0"/>
                <a:ea typeface="SimSun" panose="02010600030101010101" pitchFamily="2" charset="-122"/>
                <a:cs typeface="Times New Roman" panose="02020603050405020304" pitchFamily="18" charset="0"/>
              </a:rPr>
              <a:t>Table S3</a:t>
            </a:r>
            <a:r>
              <a:rPr lang="en-CA" altLang="en-US" sz="1153" dirty="0">
                <a:latin typeface="Times New Roman" panose="02020603050405020304" pitchFamily="18" charset="0"/>
                <a:ea typeface="SimSun" panose="02010600030101010101" pitchFamily="2" charset="-122"/>
                <a:cs typeface="Times New Roman" panose="02020603050405020304" pitchFamily="18" charset="0"/>
              </a:rPr>
              <a:t>. </a:t>
            </a:r>
            <a:r>
              <a:rPr lang="en-CA" altLang="en-US" sz="1153" b="1" dirty="0">
                <a:latin typeface="Times New Roman" panose="02020603050405020304" pitchFamily="18" charset="0"/>
                <a:ea typeface="SimSun" panose="02010600030101010101" pitchFamily="2" charset="-122"/>
                <a:cs typeface="Times New Roman" panose="02020603050405020304" pitchFamily="18" charset="0"/>
              </a:rPr>
              <a:t>The percentage of T-lymphocytes and B-lymphocytes in spleen of mice received different treatments.</a:t>
            </a:r>
            <a:endParaRPr lang="en-CA" altLang="en-US" sz="1153" b="1" dirty="0">
              <a:latin typeface="Times New Roman" panose="02020603050405020304" pitchFamily="18" charset="0"/>
              <a:cs typeface="Times New Roman" panose="02020603050405020304" pitchFamily="18" charset="0"/>
            </a:endParaRPr>
          </a:p>
          <a:p>
            <a:pPr defTabSz="878373" eaLnBrk="0" fontAlgn="base" hangingPunct="0">
              <a:spcBef>
                <a:spcPct val="0"/>
              </a:spcBef>
              <a:spcAft>
                <a:spcPct val="0"/>
              </a:spcAft>
            </a:pPr>
            <a:r>
              <a:rPr lang="en-CA" altLang="en-US" sz="1153" dirty="0">
                <a:latin typeface="Times New Roman" panose="02020603050405020304" pitchFamily="18" charset="0"/>
                <a:ea typeface="SimSun" panose="02010600030101010101" pitchFamily="2" charset="-122"/>
                <a:cs typeface="Times New Roman" panose="02020603050405020304" pitchFamily="18" charset="0"/>
              </a:rPr>
              <a:t>.</a:t>
            </a:r>
            <a:endParaRPr lang="en-CA" altLang="en-US" sz="1729" dirty="0">
              <a:latin typeface="Arial" panose="020B0604020202020204" pitchFamily="34" charset="0"/>
            </a:endParaRPr>
          </a:p>
        </p:txBody>
      </p:sp>
      <p:sp>
        <p:nvSpPr>
          <p:cNvPr id="5" name="TextBox 4">
            <a:extLst>
              <a:ext uri="{FF2B5EF4-FFF2-40B4-BE49-F238E27FC236}">
                <a16:creationId xmlns:a16="http://schemas.microsoft.com/office/drawing/2014/main" id="{22BA43DC-5416-418F-87BC-5998EAF43975}"/>
              </a:ext>
            </a:extLst>
          </p:cNvPr>
          <p:cNvSpPr txBox="1"/>
          <p:nvPr/>
        </p:nvSpPr>
        <p:spPr>
          <a:xfrm>
            <a:off x="501120" y="4391819"/>
            <a:ext cx="5768837" cy="620859"/>
          </a:xfrm>
          <a:prstGeom prst="rect">
            <a:avLst/>
          </a:prstGeom>
          <a:noFill/>
        </p:spPr>
        <p:txBody>
          <a:bodyPr wrap="square" rtlCol="0">
            <a:spAutoFit/>
          </a:bodyPr>
          <a:lstStyle/>
          <a:p>
            <a:r>
              <a:rPr lang="en-CA" sz="1153" dirty="0">
                <a:latin typeface="Times New Roman" panose="02020603050405020304" pitchFamily="18" charset="0"/>
                <a:cs typeface="Times New Roman" panose="02020603050405020304" pitchFamily="18" charset="0"/>
              </a:rPr>
              <a:t>Note: For comparison, Myeloid cell injected group was compared to no treatment group and myeloid cell plus splenocyte injected group was compared to splenocyte alone injected group. n=3 mice in each group.</a:t>
            </a:r>
          </a:p>
        </p:txBody>
      </p:sp>
    </p:spTree>
    <p:extLst>
      <p:ext uri="{BB962C8B-B14F-4D97-AF65-F5344CB8AC3E}">
        <p14:creationId xmlns:p14="http://schemas.microsoft.com/office/powerpoint/2010/main" val="52085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852A0CB-CBA7-429E-AD12-9BB15E77D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878038"/>
            <a:ext cx="1492253" cy="1536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22C6B595-E2A8-49A3-B239-958DB4984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4" y="2863405"/>
            <a:ext cx="1492252" cy="1536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57C6652-5A8E-4FE6-AFF2-7E5CE3D66F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226" y="878032"/>
            <a:ext cx="1492253" cy="1536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25E57F88-7F01-4A39-9850-9FB687E634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0879" y="2863404"/>
            <a:ext cx="1492252" cy="15367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97CB708A-ACC2-44C0-89D3-C6578C9CF0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0434" y="2863404"/>
            <a:ext cx="1492252" cy="15367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4370F26C-D26F-4C4E-85E7-45DE23E0F5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5019" y="878032"/>
            <a:ext cx="1492252" cy="15367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4E305F24-DF79-4CF7-8D3B-5C36559329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2686" y="2863404"/>
            <a:ext cx="1492252" cy="15367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EC050599-E8FD-4E20-9182-B397461DAE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7813" y="877573"/>
            <a:ext cx="1492252" cy="15367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860DBF0-6341-4664-B0D6-2F5195ED354C}"/>
              </a:ext>
            </a:extLst>
          </p:cNvPr>
          <p:cNvSpPr txBox="1"/>
          <p:nvPr/>
        </p:nvSpPr>
        <p:spPr>
          <a:xfrm>
            <a:off x="673099" y="2606748"/>
            <a:ext cx="5743575" cy="276999"/>
          </a:xfrm>
          <a:prstGeom prst="rect">
            <a:avLst/>
          </a:prstGeom>
          <a:noFill/>
        </p:spPr>
        <p:txBody>
          <a:bodyPr wrap="square">
            <a:spAutoFit/>
          </a:bodyPr>
          <a:lstStyle/>
          <a:p>
            <a:r>
              <a:rPr lang="en-CA" sz="1200" dirty="0">
                <a:latin typeface="Arial" panose="020B0604020202020204" pitchFamily="34" charset="0"/>
                <a:cs typeface="Arial" panose="020B0604020202020204" pitchFamily="34" charset="0"/>
              </a:rPr>
              <a:t>Non-treatment              Myeloid cells                Splenocytes          Myeloid </a:t>
            </a:r>
            <a:r>
              <a:rPr lang="en-CA" sz="1200" dirty="0" err="1">
                <a:latin typeface="Arial" panose="020B0604020202020204" pitchFamily="34" charset="0"/>
                <a:cs typeface="Arial" panose="020B0604020202020204" pitchFamily="34" charset="0"/>
              </a:rPr>
              <a:t>cells+SP</a:t>
            </a:r>
            <a:endParaRPr lang="en-CA"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21F165A-6D3D-4493-8C34-D8F5D52D4B3F}"/>
              </a:ext>
            </a:extLst>
          </p:cNvPr>
          <p:cNvSpPr txBox="1"/>
          <p:nvPr/>
        </p:nvSpPr>
        <p:spPr>
          <a:xfrm>
            <a:off x="673100" y="621632"/>
            <a:ext cx="5743575" cy="276999"/>
          </a:xfrm>
          <a:prstGeom prst="rect">
            <a:avLst/>
          </a:prstGeom>
          <a:noFill/>
        </p:spPr>
        <p:txBody>
          <a:bodyPr wrap="square">
            <a:spAutoFit/>
          </a:bodyPr>
          <a:lstStyle/>
          <a:p>
            <a:r>
              <a:rPr lang="en-CA" sz="1200" dirty="0">
                <a:latin typeface="Arial" panose="020B0604020202020204" pitchFamily="34" charset="0"/>
                <a:cs typeface="Arial" panose="020B0604020202020204" pitchFamily="34" charset="0"/>
              </a:rPr>
              <a:t>Non-treatment              Myeloid cells                Splenocytes          Myeloid </a:t>
            </a:r>
            <a:r>
              <a:rPr lang="en-CA" sz="1200" dirty="0" err="1">
                <a:latin typeface="Arial" panose="020B0604020202020204" pitchFamily="34" charset="0"/>
                <a:cs typeface="Arial" panose="020B0604020202020204" pitchFamily="34" charset="0"/>
              </a:rPr>
              <a:t>cells+SP</a:t>
            </a:r>
            <a:endParaRPr lang="en-CA" sz="1200" dirty="0">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B6937708-9A87-4356-BED9-64A639B305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0451" y="4877347"/>
            <a:ext cx="1544932" cy="15909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218762F1-61EE-4C87-AA4A-CC1C485AE3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4268" y="6930050"/>
            <a:ext cx="149225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F5C5B010-6559-4A28-970D-BFEE7CCA2A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20006" y="4877347"/>
            <a:ext cx="1544932" cy="15909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6C37559F-F770-4E1B-80BB-C97CFA434B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45118" y="6930050"/>
            <a:ext cx="1492251" cy="15367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AF48E6B-25DE-4D7E-BF56-D82F8FC44A2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324" y="4869604"/>
            <a:ext cx="1544932" cy="15909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7CC4DE42-503A-49CF-8DA2-9FCE5E81CB2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2389" y="6930051"/>
            <a:ext cx="1488491" cy="15328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E67F9558-3DAD-4343-A4B6-495918C07D5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95887" y="4873474"/>
            <a:ext cx="1544933" cy="15909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1837DFE2-1DCD-433A-A6EA-42EAE64EB5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10880" y="6922308"/>
            <a:ext cx="1488491" cy="1532829"/>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07F3E77C-12BB-49EE-A361-8D9FBDAA9EFB}"/>
              </a:ext>
            </a:extLst>
          </p:cNvPr>
          <p:cNvCxnSpPr>
            <a:cxnSpLocks/>
          </p:cNvCxnSpPr>
          <p:nvPr/>
        </p:nvCxnSpPr>
        <p:spPr>
          <a:xfrm>
            <a:off x="1052768" y="2211020"/>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37F4B7-57BA-4D0E-A21B-4CFED3B8529D}"/>
              </a:ext>
            </a:extLst>
          </p:cNvPr>
          <p:cNvCxnSpPr>
            <a:cxnSpLocks/>
          </p:cNvCxnSpPr>
          <p:nvPr/>
        </p:nvCxnSpPr>
        <p:spPr>
          <a:xfrm>
            <a:off x="1107569" y="4249370"/>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0943B4B-27DB-443B-BCD9-702ABE1C8B25}"/>
              </a:ext>
            </a:extLst>
          </p:cNvPr>
          <p:cNvCxnSpPr>
            <a:cxnSpLocks/>
          </p:cNvCxnSpPr>
          <p:nvPr/>
        </p:nvCxnSpPr>
        <p:spPr>
          <a:xfrm>
            <a:off x="1183769" y="6268670"/>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ECC5D8C-D88B-4012-AF8D-0EE6D046E856}"/>
              </a:ext>
            </a:extLst>
          </p:cNvPr>
          <p:cNvCxnSpPr>
            <a:cxnSpLocks/>
          </p:cNvCxnSpPr>
          <p:nvPr/>
        </p:nvCxnSpPr>
        <p:spPr>
          <a:xfrm>
            <a:off x="1183769" y="8297495"/>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4DC43A8-755D-4EAC-87E5-46F1B45067D9}"/>
              </a:ext>
            </a:extLst>
          </p:cNvPr>
          <p:cNvSpPr txBox="1"/>
          <p:nvPr/>
        </p:nvSpPr>
        <p:spPr>
          <a:xfrm>
            <a:off x="3162300" y="2211021"/>
            <a:ext cx="552450"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CD3</a:t>
            </a:r>
          </a:p>
        </p:txBody>
      </p:sp>
      <p:sp>
        <p:nvSpPr>
          <p:cNvPr id="30" name="TextBox 29">
            <a:extLst>
              <a:ext uri="{FF2B5EF4-FFF2-40B4-BE49-F238E27FC236}">
                <a16:creationId xmlns:a16="http://schemas.microsoft.com/office/drawing/2014/main" id="{689BBDA3-7233-4A94-8D66-50CA7BFFE5C9}"/>
              </a:ext>
            </a:extLst>
          </p:cNvPr>
          <p:cNvSpPr txBox="1"/>
          <p:nvPr/>
        </p:nvSpPr>
        <p:spPr>
          <a:xfrm>
            <a:off x="3228976" y="4249371"/>
            <a:ext cx="657225"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CD19</a:t>
            </a:r>
          </a:p>
        </p:txBody>
      </p:sp>
      <p:sp>
        <p:nvSpPr>
          <p:cNvPr id="31" name="TextBox 30">
            <a:extLst>
              <a:ext uri="{FF2B5EF4-FFF2-40B4-BE49-F238E27FC236}">
                <a16:creationId xmlns:a16="http://schemas.microsoft.com/office/drawing/2014/main" id="{85080E64-3625-480E-81BB-9D9CEE5CA6B3}"/>
              </a:ext>
            </a:extLst>
          </p:cNvPr>
          <p:cNvSpPr txBox="1"/>
          <p:nvPr/>
        </p:nvSpPr>
        <p:spPr>
          <a:xfrm>
            <a:off x="3303945" y="6257057"/>
            <a:ext cx="535749"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CD4</a:t>
            </a:r>
          </a:p>
        </p:txBody>
      </p:sp>
      <p:sp>
        <p:nvSpPr>
          <p:cNvPr id="32" name="TextBox 31">
            <a:extLst>
              <a:ext uri="{FF2B5EF4-FFF2-40B4-BE49-F238E27FC236}">
                <a16:creationId xmlns:a16="http://schemas.microsoft.com/office/drawing/2014/main" id="{5CECF3B9-B719-4036-A486-04F903ED0484}"/>
              </a:ext>
            </a:extLst>
          </p:cNvPr>
          <p:cNvSpPr txBox="1"/>
          <p:nvPr/>
        </p:nvSpPr>
        <p:spPr>
          <a:xfrm>
            <a:off x="3366041" y="8297496"/>
            <a:ext cx="491181"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CD8</a:t>
            </a:r>
          </a:p>
        </p:txBody>
      </p:sp>
      <p:sp>
        <p:nvSpPr>
          <p:cNvPr id="3" name="TextBox 2">
            <a:extLst>
              <a:ext uri="{FF2B5EF4-FFF2-40B4-BE49-F238E27FC236}">
                <a16:creationId xmlns:a16="http://schemas.microsoft.com/office/drawing/2014/main" id="{086CEC94-7FE6-4BDB-9616-93812E55EF22}"/>
              </a:ext>
            </a:extLst>
          </p:cNvPr>
          <p:cNvSpPr txBox="1"/>
          <p:nvPr/>
        </p:nvSpPr>
        <p:spPr>
          <a:xfrm>
            <a:off x="357909" y="264361"/>
            <a:ext cx="630379"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a</a:t>
            </a:r>
          </a:p>
        </p:txBody>
      </p:sp>
      <p:sp>
        <p:nvSpPr>
          <p:cNvPr id="2" name="TextBox 1">
            <a:extLst>
              <a:ext uri="{FF2B5EF4-FFF2-40B4-BE49-F238E27FC236}">
                <a16:creationId xmlns:a16="http://schemas.microsoft.com/office/drawing/2014/main" id="{082982F1-46BF-4EC9-880C-4D2D6F4AC0A6}"/>
              </a:ext>
            </a:extLst>
          </p:cNvPr>
          <p:cNvSpPr txBox="1"/>
          <p:nvPr/>
        </p:nvSpPr>
        <p:spPr>
          <a:xfrm>
            <a:off x="337503" y="2422484"/>
            <a:ext cx="335595"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b</a:t>
            </a:r>
          </a:p>
        </p:txBody>
      </p:sp>
      <p:sp>
        <p:nvSpPr>
          <p:cNvPr id="33" name="TextBox 32">
            <a:extLst>
              <a:ext uri="{FF2B5EF4-FFF2-40B4-BE49-F238E27FC236}">
                <a16:creationId xmlns:a16="http://schemas.microsoft.com/office/drawing/2014/main" id="{5A5F994B-0E3A-46C8-8F53-E2C05C346BB9}"/>
              </a:ext>
            </a:extLst>
          </p:cNvPr>
          <p:cNvSpPr txBox="1"/>
          <p:nvPr/>
        </p:nvSpPr>
        <p:spPr>
          <a:xfrm>
            <a:off x="673098" y="4580026"/>
            <a:ext cx="5743574" cy="276999"/>
          </a:xfrm>
          <a:prstGeom prst="rect">
            <a:avLst/>
          </a:prstGeom>
          <a:noFill/>
        </p:spPr>
        <p:txBody>
          <a:bodyPr wrap="square">
            <a:spAutoFit/>
          </a:bodyPr>
          <a:lstStyle/>
          <a:p>
            <a:r>
              <a:rPr lang="en-CA" sz="1200" dirty="0">
                <a:latin typeface="Arial" panose="020B0604020202020204" pitchFamily="34" charset="0"/>
                <a:cs typeface="Arial" panose="020B0604020202020204" pitchFamily="34" charset="0"/>
              </a:rPr>
              <a:t>Non-treatment              Myeloid cells                Splenocytes          Myeloid </a:t>
            </a:r>
            <a:r>
              <a:rPr lang="en-CA" sz="1200" dirty="0" err="1">
                <a:latin typeface="Arial" panose="020B0604020202020204" pitchFamily="34" charset="0"/>
                <a:cs typeface="Arial" panose="020B0604020202020204" pitchFamily="34" charset="0"/>
              </a:rPr>
              <a:t>cells+SP</a:t>
            </a:r>
            <a:endParaRPr lang="en-CA"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3BB09AE-C5FD-4661-BAF5-3CF4FD24C9A3}"/>
              </a:ext>
            </a:extLst>
          </p:cNvPr>
          <p:cNvSpPr txBox="1"/>
          <p:nvPr/>
        </p:nvSpPr>
        <p:spPr>
          <a:xfrm>
            <a:off x="700032" y="6644843"/>
            <a:ext cx="5743573" cy="276999"/>
          </a:xfrm>
          <a:prstGeom prst="rect">
            <a:avLst/>
          </a:prstGeom>
          <a:noFill/>
        </p:spPr>
        <p:txBody>
          <a:bodyPr wrap="square">
            <a:spAutoFit/>
          </a:bodyPr>
          <a:lstStyle/>
          <a:p>
            <a:r>
              <a:rPr lang="en-CA" sz="1200" dirty="0">
                <a:latin typeface="Arial" panose="020B0604020202020204" pitchFamily="34" charset="0"/>
                <a:cs typeface="Arial" panose="020B0604020202020204" pitchFamily="34" charset="0"/>
              </a:rPr>
              <a:t>Non-treatment              Myeloid cells                Splenocytes          Myeloid </a:t>
            </a:r>
            <a:r>
              <a:rPr lang="en-CA" sz="1200" dirty="0" err="1">
                <a:latin typeface="Arial" panose="020B0604020202020204" pitchFamily="34" charset="0"/>
                <a:cs typeface="Arial" panose="020B0604020202020204" pitchFamily="34" charset="0"/>
              </a:rPr>
              <a:t>cells+SP</a:t>
            </a:r>
            <a:endParaRPr lang="en-CA"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97CAD6D-20E4-456D-A6EE-2F7CE8872349}"/>
              </a:ext>
            </a:extLst>
          </p:cNvPr>
          <p:cNvSpPr txBox="1"/>
          <p:nvPr/>
        </p:nvSpPr>
        <p:spPr>
          <a:xfrm>
            <a:off x="337503" y="4526370"/>
            <a:ext cx="473073"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a:t>
            </a:r>
          </a:p>
        </p:txBody>
      </p:sp>
      <p:sp>
        <p:nvSpPr>
          <p:cNvPr id="35" name="TextBox 34">
            <a:extLst>
              <a:ext uri="{FF2B5EF4-FFF2-40B4-BE49-F238E27FC236}">
                <a16:creationId xmlns:a16="http://schemas.microsoft.com/office/drawing/2014/main" id="{A78B7DBF-8029-4502-A0F8-11C941F4D2D6}"/>
              </a:ext>
            </a:extLst>
          </p:cNvPr>
          <p:cNvSpPr txBox="1"/>
          <p:nvPr/>
        </p:nvSpPr>
        <p:spPr>
          <a:xfrm>
            <a:off x="337503" y="6404526"/>
            <a:ext cx="452667"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407802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E8C83-3955-4F78-B2BE-78AACFA3D5DF}"/>
              </a:ext>
            </a:extLst>
          </p:cNvPr>
          <p:cNvSpPr>
            <a:spLocks noGrp="1"/>
          </p:cNvSpPr>
          <p:nvPr>
            <p:ph idx="1"/>
          </p:nvPr>
        </p:nvSpPr>
        <p:spPr>
          <a:xfrm>
            <a:off x="538163" y="500592"/>
            <a:ext cx="5915025" cy="3099858"/>
          </a:xfrm>
        </p:spPr>
        <p:txBody>
          <a:bodyPr>
            <a:normAutofit fontScale="92500"/>
          </a:bodyPr>
          <a:lstStyle/>
          <a:p>
            <a:pPr>
              <a:lnSpc>
                <a:spcPct val="200000"/>
              </a:lnSpc>
            </a:pPr>
            <a:r>
              <a:rPr lang="en-CA" sz="1200" b="1" dirty="0">
                <a:latin typeface="Arial" panose="020B0604020202020204" pitchFamily="34" charset="0"/>
                <a:cs typeface="Arial" panose="020B0604020202020204" pitchFamily="34" charset="0"/>
              </a:rPr>
              <a:t>Figure S2. Immune cell percentage in cells isolated from normal and AA skin of mice that received either nothing, M-CSF-stimulated CD11b+ myeloid cells, splenocytes alone or M-CSF-stimulated CD11b+ myeloid cells plus splenocytes for 10 weeks</a:t>
            </a:r>
            <a:r>
              <a:rPr lang="en-CA" sz="1200" dirty="0">
                <a:latin typeface="Arial" panose="020B0604020202020204" pitchFamily="34" charset="0"/>
                <a:cs typeface="Arial" panose="020B0604020202020204" pitchFamily="34" charset="0"/>
              </a:rPr>
              <a:t>. Three mice without hair loss in untreated group or splenocytes alone group, and three mice with AA in myeloid cells alone or myeloid cells plus splenocytes were selected for this experiment. Skin was digested by collagenase and filtered through a 40 µm cell strainer prior to staining with antibodies. Immune cell population were analyzed by FACS. (</a:t>
            </a:r>
            <a:r>
              <a:rPr lang="en-CA" sz="1200" b="1" dirty="0">
                <a:latin typeface="Arial" panose="020B0604020202020204" pitchFamily="34" charset="0"/>
                <a:cs typeface="Arial" panose="020B0604020202020204" pitchFamily="34" charset="0"/>
              </a:rPr>
              <a:t>a</a:t>
            </a:r>
            <a:r>
              <a:rPr lang="en-CA" sz="1200" dirty="0">
                <a:latin typeface="Arial" panose="020B0604020202020204" pitchFamily="34" charset="0"/>
                <a:cs typeface="Arial" panose="020B0604020202020204" pitchFamily="34" charset="0"/>
              </a:rPr>
              <a:t>) CD3 stain; (</a:t>
            </a:r>
            <a:r>
              <a:rPr lang="en-CA" sz="1200" b="1" dirty="0">
                <a:latin typeface="Arial" panose="020B0604020202020204" pitchFamily="34" charset="0"/>
                <a:cs typeface="Arial" panose="020B0604020202020204" pitchFamily="34" charset="0"/>
              </a:rPr>
              <a:t>b</a:t>
            </a:r>
            <a:r>
              <a:rPr lang="en-CA" sz="1200" dirty="0">
                <a:latin typeface="Arial" panose="020B0604020202020204" pitchFamily="34" charset="0"/>
                <a:cs typeface="Arial" panose="020B0604020202020204" pitchFamily="34" charset="0"/>
              </a:rPr>
              <a:t>) CD19 stain; (</a:t>
            </a:r>
            <a:r>
              <a:rPr lang="en-CA" sz="1200" b="1" dirty="0">
                <a:latin typeface="Arial" panose="020B0604020202020204" pitchFamily="34" charset="0"/>
                <a:cs typeface="Arial" panose="020B0604020202020204" pitchFamily="34" charset="0"/>
              </a:rPr>
              <a:t>c</a:t>
            </a:r>
            <a:r>
              <a:rPr lang="en-CA" sz="1200" dirty="0">
                <a:latin typeface="Arial" panose="020B0604020202020204" pitchFamily="34" charset="0"/>
                <a:cs typeface="Arial" panose="020B0604020202020204" pitchFamily="34" charset="0"/>
              </a:rPr>
              <a:t>) CD4 stain and (</a:t>
            </a:r>
            <a:r>
              <a:rPr lang="en-CA" sz="1200" b="1" dirty="0">
                <a:latin typeface="Arial" panose="020B0604020202020204" pitchFamily="34" charset="0"/>
                <a:cs typeface="Arial" panose="020B0604020202020204" pitchFamily="34" charset="0"/>
              </a:rPr>
              <a:t>d</a:t>
            </a:r>
            <a:r>
              <a:rPr lang="en-CA" sz="1200" dirty="0">
                <a:latin typeface="Arial" panose="020B0604020202020204" pitchFamily="34" charset="0"/>
                <a:cs typeface="Arial" panose="020B0604020202020204" pitchFamily="34" charset="0"/>
              </a:rPr>
              <a:t>) CD8 stain.</a:t>
            </a:r>
            <a:endParaRPr lang="en-CA" sz="1200" dirty="0"/>
          </a:p>
        </p:txBody>
      </p:sp>
    </p:spTree>
    <p:extLst>
      <p:ext uri="{BB962C8B-B14F-4D97-AF65-F5344CB8AC3E}">
        <p14:creationId xmlns:p14="http://schemas.microsoft.com/office/powerpoint/2010/main" val="96759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5AEFB7AF-2FC3-427E-89AD-4D750327974B}"/>
              </a:ext>
            </a:extLst>
          </p:cNvPr>
          <p:cNvSpPr>
            <a:spLocks noChangeArrowheads="1"/>
          </p:cNvSpPr>
          <p:nvPr/>
        </p:nvSpPr>
        <p:spPr bwMode="auto">
          <a:xfrm>
            <a:off x="471487" y="1069306"/>
            <a:ext cx="59150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525DC1B-4E4B-4CC7-9086-720F716E1BFB}"/>
              </a:ext>
            </a:extLst>
          </p:cNvPr>
          <p:cNvGraphicFramePr>
            <a:graphicFrameLocks noGrp="1"/>
          </p:cNvGraphicFramePr>
          <p:nvPr/>
        </p:nvGraphicFramePr>
        <p:xfrm>
          <a:off x="588042" y="1318575"/>
          <a:ext cx="5681915" cy="2837761"/>
        </p:xfrm>
        <a:graphic>
          <a:graphicData uri="http://schemas.openxmlformats.org/drawingml/2006/table">
            <a:tbl>
              <a:tblPr firstRow="1" firstCol="1" bandRow="1">
                <a:tableStyleId>{5C22544A-7EE6-4342-B048-85BDC9FD1C3A}</a:tableStyleId>
              </a:tblPr>
              <a:tblGrid>
                <a:gridCol w="1136383">
                  <a:extLst>
                    <a:ext uri="{9D8B030D-6E8A-4147-A177-3AD203B41FA5}">
                      <a16:colId xmlns:a16="http://schemas.microsoft.com/office/drawing/2014/main" val="1594874394"/>
                    </a:ext>
                  </a:extLst>
                </a:gridCol>
                <a:gridCol w="1136383">
                  <a:extLst>
                    <a:ext uri="{9D8B030D-6E8A-4147-A177-3AD203B41FA5}">
                      <a16:colId xmlns:a16="http://schemas.microsoft.com/office/drawing/2014/main" val="829768675"/>
                    </a:ext>
                  </a:extLst>
                </a:gridCol>
                <a:gridCol w="1136383">
                  <a:extLst>
                    <a:ext uri="{9D8B030D-6E8A-4147-A177-3AD203B41FA5}">
                      <a16:colId xmlns:a16="http://schemas.microsoft.com/office/drawing/2014/main" val="1100317889"/>
                    </a:ext>
                  </a:extLst>
                </a:gridCol>
                <a:gridCol w="1136383">
                  <a:extLst>
                    <a:ext uri="{9D8B030D-6E8A-4147-A177-3AD203B41FA5}">
                      <a16:colId xmlns:a16="http://schemas.microsoft.com/office/drawing/2014/main" val="2102329163"/>
                    </a:ext>
                  </a:extLst>
                </a:gridCol>
                <a:gridCol w="1136383">
                  <a:extLst>
                    <a:ext uri="{9D8B030D-6E8A-4147-A177-3AD203B41FA5}">
                      <a16:colId xmlns:a16="http://schemas.microsoft.com/office/drawing/2014/main" val="2764196405"/>
                    </a:ext>
                  </a:extLst>
                </a:gridCol>
              </a:tblGrid>
              <a:tr h="477090">
                <a:tc>
                  <a:txBody>
                    <a:bodyPr/>
                    <a:lstStyle/>
                    <a:p>
                      <a:pPr>
                        <a:lnSpc>
                          <a:spcPct val="115000"/>
                        </a:lnSpc>
                      </a:pPr>
                      <a:endParaRPr lang="en-CA" sz="1100">
                        <a:effectLst/>
                        <a:latin typeface="Calibri" panose="020F0502020204030204" pitchFamily="34" charset="0"/>
                      </a:endParaRPr>
                    </a:p>
                  </a:txBody>
                  <a:tcPr marL="84875" marR="84875" marT="42438" marB="42438"/>
                </a:tc>
                <a:tc>
                  <a:txBody>
                    <a:bodyPr/>
                    <a:lstStyle/>
                    <a:p>
                      <a:pPr>
                        <a:lnSpc>
                          <a:spcPct val="115000"/>
                        </a:lnSpc>
                        <a:spcAft>
                          <a:spcPts val="1000"/>
                        </a:spcAft>
                      </a:pPr>
                      <a:r>
                        <a:rPr lang="en-CA" sz="1200">
                          <a:effectLst/>
                        </a:rPr>
                        <a:t>No treatment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Splenocytes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M-CSF-treated myeloid cells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a:lnSpc>
                          <a:spcPct val="115000"/>
                        </a:lnSpc>
                        <a:spcAft>
                          <a:spcPts val="1000"/>
                        </a:spcAft>
                      </a:pPr>
                      <a:r>
                        <a:rPr lang="en-CA" sz="1200">
                          <a:effectLst/>
                        </a:rPr>
                        <a:t>Myeloid cells +SP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extLst>
                  <a:ext uri="{0D108BD9-81ED-4DB2-BD59-A6C34878D82A}">
                    <a16:rowId xmlns:a16="http://schemas.microsoft.com/office/drawing/2014/main" val="1274286419"/>
                  </a:ext>
                </a:extLst>
              </a:tr>
              <a:tr h="580864">
                <a:tc>
                  <a:txBody>
                    <a:bodyPr/>
                    <a:lstStyle/>
                    <a:p>
                      <a:pPr>
                        <a:lnSpc>
                          <a:spcPct val="115000"/>
                        </a:lnSpc>
                        <a:spcAft>
                          <a:spcPts val="1000"/>
                        </a:spcAft>
                      </a:pPr>
                      <a:r>
                        <a:rPr lang="en-CA" sz="1200">
                          <a:effectLst/>
                        </a:rPr>
                        <a:t>CD3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6.0±1.2%</a:t>
                      </a: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10.2±3.9%</a:t>
                      </a: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30.0±8.0%</a:t>
                      </a:r>
                    </a:p>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P=0.0068</a:t>
                      </a: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31.5±3.7%</a:t>
                      </a:r>
                    </a:p>
                    <a:p>
                      <a:pPr>
                        <a:lnSpc>
                          <a:spcPct val="115000"/>
                        </a:lnSpc>
                        <a:spcAft>
                          <a:spcPts val="1000"/>
                        </a:spcAft>
                      </a:pPr>
                      <a:r>
                        <a:rPr lang="en-CA" sz="1100" dirty="0">
                          <a:effectLst/>
                          <a:latin typeface="Calibri" panose="020F0502020204030204" pitchFamily="34" charset="0"/>
                          <a:ea typeface="SimSun" panose="02010600030101010101" pitchFamily="2" charset="-122"/>
                          <a:cs typeface="Times New Roman" panose="02020603050405020304" pitchFamily="18" charset="0"/>
                        </a:rPr>
                        <a:t>P=0.0024</a:t>
                      </a:r>
                    </a:p>
                  </a:txBody>
                  <a:tcPr marL="84875" marR="84875" marT="42438" marB="42438"/>
                </a:tc>
                <a:extLst>
                  <a:ext uri="{0D108BD9-81ED-4DB2-BD59-A6C34878D82A}">
                    <a16:rowId xmlns:a16="http://schemas.microsoft.com/office/drawing/2014/main" val="640124143"/>
                  </a:ext>
                </a:extLst>
              </a:tr>
              <a:tr h="580864">
                <a:tc>
                  <a:txBody>
                    <a:bodyPr/>
                    <a:lstStyle/>
                    <a:p>
                      <a:pPr>
                        <a:lnSpc>
                          <a:spcPct val="115000"/>
                        </a:lnSpc>
                        <a:spcAft>
                          <a:spcPts val="1000"/>
                        </a:spcAft>
                      </a:pPr>
                      <a:r>
                        <a:rPr lang="en-CA" sz="1200">
                          <a:effectLst/>
                        </a:rPr>
                        <a:t>CD19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1.4±0.4%</a:t>
                      </a:r>
                    </a:p>
                    <a:p>
                      <a:pPr>
                        <a:lnSpc>
                          <a:spcPct val="115000"/>
                        </a:lnSpc>
                        <a:spcAft>
                          <a:spcPts val="1000"/>
                        </a:spcAft>
                      </a:pP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9.7±1.7%</a:t>
                      </a:r>
                    </a:p>
                    <a:p>
                      <a:pPr>
                        <a:lnSpc>
                          <a:spcPct val="115000"/>
                        </a:lnSpc>
                        <a:spcAft>
                          <a:spcPts val="1000"/>
                        </a:spcAft>
                      </a:pP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10.0±1.3%</a:t>
                      </a:r>
                    </a:p>
                    <a:p>
                      <a:pPr>
                        <a:lnSpc>
                          <a:spcPct val="115000"/>
                        </a:lnSpc>
                        <a:spcAft>
                          <a:spcPts val="1000"/>
                        </a:spcAft>
                      </a:pPr>
                      <a:r>
                        <a:rPr lang="en-CA" sz="1100" dirty="0">
                          <a:effectLst/>
                          <a:latin typeface="Calibri" panose="020F0502020204030204" pitchFamily="34" charset="0"/>
                          <a:ea typeface="SimSun" panose="02010600030101010101" pitchFamily="2" charset="-122"/>
                          <a:cs typeface="Times New Roman" panose="02020603050405020304" pitchFamily="18" charset="0"/>
                        </a:rPr>
                        <a:t>P=0.004</a:t>
                      </a: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14.6±0.7%</a:t>
                      </a:r>
                    </a:p>
                    <a:p>
                      <a:pPr>
                        <a:lnSpc>
                          <a:spcPct val="115000"/>
                        </a:lnSpc>
                        <a:spcAft>
                          <a:spcPts val="1000"/>
                        </a:spcAft>
                      </a:pPr>
                      <a:r>
                        <a:rPr lang="en-CA" sz="1100" dirty="0">
                          <a:effectLst/>
                          <a:latin typeface="Calibri" panose="020F0502020204030204" pitchFamily="34" charset="0"/>
                          <a:ea typeface="SimSun" panose="02010600030101010101" pitchFamily="2" charset="-122"/>
                          <a:cs typeface="Times New Roman" panose="02020603050405020304" pitchFamily="18" charset="0"/>
                        </a:rPr>
                        <a:t>P=0.0099</a:t>
                      </a:r>
                    </a:p>
                  </a:txBody>
                  <a:tcPr marL="84875" marR="84875" marT="42438" marB="42438"/>
                </a:tc>
                <a:extLst>
                  <a:ext uri="{0D108BD9-81ED-4DB2-BD59-A6C34878D82A}">
                    <a16:rowId xmlns:a16="http://schemas.microsoft.com/office/drawing/2014/main" val="2603703510"/>
                  </a:ext>
                </a:extLst>
              </a:tr>
              <a:tr h="580864">
                <a:tc>
                  <a:txBody>
                    <a:bodyPr/>
                    <a:lstStyle/>
                    <a:p>
                      <a:pPr>
                        <a:lnSpc>
                          <a:spcPct val="115000"/>
                        </a:lnSpc>
                        <a:spcAft>
                          <a:spcPts val="1000"/>
                        </a:spcAft>
                      </a:pPr>
                      <a:r>
                        <a:rPr lang="en-CA" sz="1200">
                          <a:effectLst/>
                        </a:rPr>
                        <a:t>CD4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3.0±0.6%</a:t>
                      </a:r>
                    </a:p>
                    <a:p>
                      <a:pPr>
                        <a:lnSpc>
                          <a:spcPct val="115000"/>
                        </a:lnSpc>
                        <a:spcAft>
                          <a:spcPts val="1000"/>
                        </a:spcAft>
                      </a:pP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3.4±0.4%</a:t>
                      </a:r>
                    </a:p>
                    <a:p>
                      <a:pPr>
                        <a:lnSpc>
                          <a:spcPct val="115000"/>
                        </a:lnSpc>
                        <a:spcAft>
                          <a:spcPts val="1000"/>
                        </a:spcAft>
                      </a:pP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4.0±0.5%</a:t>
                      </a:r>
                    </a:p>
                    <a:p>
                      <a:pPr>
                        <a:lnSpc>
                          <a:spcPct val="115000"/>
                        </a:lnSpc>
                        <a:spcAft>
                          <a:spcPts val="1000"/>
                        </a:spcAft>
                      </a:pPr>
                      <a:r>
                        <a:rPr lang="en-CA" sz="1100" dirty="0">
                          <a:effectLst/>
                          <a:latin typeface="Calibri" panose="020F0502020204030204" pitchFamily="34" charset="0"/>
                          <a:ea typeface="SimSun" panose="02010600030101010101" pitchFamily="2" charset="-122"/>
                          <a:cs typeface="Times New Roman" panose="02020603050405020304" pitchFamily="18" charset="0"/>
                        </a:rPr>
                        <a:t>P=0.0908</a:t>
                      </a: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7.5±0.8%</a:t>
                      </a:r>
                    </a:p>
                    <a:p>
                      <a:pPr>
                        <a:lnSpc>
                          <a:spcPct val="115000"/>
                        </a:lnSpc>
                        <a:spcAft>
                          <a:spcPts val="1000"/>
                        </a:spcAft>
                      </a:pPr>
                      <a:r>
                        <a:rPr lang="en-CA" sz="1100" dirty="0">
                          <a:effectLst/>
                          <a:latin typeface="Calibri" panose="020F0502020204030204" pitchFamily="34" charset="0"/>
                          <a:ea typeface="SimSun" panose="02010600030101010101" pitchFamily="2" charset="-122"/>
                          <a:cs typeface="Times New Roman" panose="02020603050405020304" pitchFamily="18" charset="0"/>
                        </a:rPr>
                        <a:t>P=0.0014</a:t>
                      </a:r>
                    </a:p>
                  </a:txBody>
                  <a:tcPr marL="84875" marR="84875" marT="42438" marB="42438"/>
                </a:tc>
                <a:extLst>
                  <a:ext uri="{0D108BD9-81ED-4DB2-BD59-A6C34878D82A}">
                    <a16:rowId xmlns:a16="http://schemas.microsoft.com/office/drawing/2014/main" val="580876811"/>
                  </a:ext>
                </a:extLst>
              </a:tr>
              <a:tr h="580864">
                <a:tc>
                  <a:txBody>
                    <a:bodyPr/>
                    <a:lstStyle/>
                    <a:p>
                      <a:pPr>
                        <a:lnSpc>
                          <a:spcPct val="115000"/>
                        </a:lnSpc>
                        <a:spcAft>
                          <a:spcPts val="1000"/>
                        </a:spcAft>
                      </a:pPr>
                      <a:r>
                        <a:rPr lang="en-CA" sz="1200">
                          <a:effectLst/>
                        </a:rPr>
                        <a:t>CD8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2.2±0.6%</a:t>
                      </a:r>
                    </a:p>
                    <a:p>
                      <a:pPr>
                        <a:lnSpc>
                          <a:spcPct val="115000"/>
                        </a:lnSpc>
                        <a:spcAft>
                          <a:spcPts val="1000"/>
                        </a:spcAft>
                      </a:pP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3.9±0.7%</a:t>
                      </a:r>
                    </a:p>
                    <a:p>
                      <a:pPr>
                        <a:lnSpc>
                          <a:spcPct val="115000"/>
                        </a:lnSpc>
                        <a:spcAft>
                          <a:spcPts val="1000"/>
                        </a:spcAft>
                      </a:pP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20.7±2.8%</a:t>
                      </a:r>
                    </a:p>
                    <a:p>
                      <a:pPr>
                        <a:lnSpc>
                          <a:spcPct val="115000"/>
                        </a:lnSpc>
                        <a:spcAft>
                          <a:spcPts val="1000"/>
                        </a:spcAft>
                      </a:pPr>
                      <a:r>
                        <a:rPr lang="en-CA" sz="1100" dirty="0">
                          <a:effectLst/>
                          <a:latin typeface="Calibri" panose="020F0502020204030204" pitchFamily="34" charset="0"/>
                          <a:ea typeface="SimSun" panose="02010600030101010101" pitchFamily="2" charset="-122"/>
                          <a:cs typeface="Times New Roman" panose="02020603050405020304" pitchFamily="18" charset="0"/>
                        </a:rPr>
                        <a:t>P=0.0004</a:t>
                      </a:r>
                    </a:p>
                  </a:txBody>
                  <a:tcPr marL="84875" marR="84875" marT="42438" marB="42438"/>
                </a:tc>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en-CA" sz="1100" dirty="0">
                          <a:latin typeface="Arial" panose="020B0604020202020204" pitchFamily="34" charset="0"/>
                          <a:cs typeface="Arial" panose="020B0604020202020204" pitchFamily="34" charset="0"/>
                        </a:rPr>
                        <a:t>24.2±3.0%</a:t>
                      </a:r>
                    </a:p>
                    <a:p>
                      <a:pPr>
                        <a:lnSpc>
                          <a:spcPct val="115000"/>
                        </a:lnSpc>
                        <a:spcAft>
                          <a:spcPts val="1000"/>
                        </a:spcAft>
                      </a:pPr>
                      <a:r>
                        <a:rPr lang="en-CA" sz="1100" dirty="0">
                          <a:effectLst/>
                          <a:latin typeface="Calibri" panose="020F0502020204030204" pitchFamily="34" charset="0"/>
                          <a:ea typeface="SimSun" panose="02010600030101010101" pitchFamily="2" charset="-122"/>
                          <a:cs typeface="Times New Roman" panose="02020603050405020304" pitchFamily="18" charset="0"/>
                        </a:rPr>
                        <a:t>P=0.0003</a:t>
                      </a:r>
                    </a:p>
                  </a:txBody>
                  <a:tcPr marL="84875" marR="84875" marT="42438" marB="42438"/>
                </a:tc>
                <a:extLst>
                  <a:ext uri="{0D108BD9-81ED-4DB2-BD59-A6C34878D82A}">
                    <a16:rowId xmlns:a16="http://schemas.microsoft.com/office/drawing/2014/main" val="3650260717"/>
                  </a:ext>
                </a:extLst>
              </a:tr>
            </a:tbl>
          </a:graphicData>
        </a:graphic>
      </p:graphicFrame>
      <p:sp>
        <p:nvSpPr>
          <p:cNvPr id="5" name="Rectangle 1">
            <a:extLst>
              <a:ext uri="{FF2B5EF4-FFF2-40B4-BE49-F238E27FC236}">
                <a16:creationId xmlns:a16="http://schemas.microsoft.com/office/drawing/2014/main" id="{9E1CBCF1-6B84-48AE-A18A-A9DD58F419BB}"/>
              </a:ext>
            </a:extLst>
          </p:cNvPr>
          <p:cNvSpPr>
            <a:spLocks noChangeArrowheads="1"/>
          </p:cNvSpPr>
          <p:nvPr/>
        </p:nvSpPr>
        <p:spPr bwMode="auto">
          <a:xfrm>
            <a:off x="588042" y="849777"/>
            <a:ext cx="5681916" cy="62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36" tIns="43918" rIns="87836" bIns="43918" numCol="1" anchor="ctr" anchorCtr="0" compatLnSpc="1">
            <a:prstTxWarp prst="textNoShape">
              <a:avLst/>
            </a:prstTxWarp>
            <a:spAutoFit/>
          </a:bodyPr>
          <a:lstStyle/>
          <a:p>
            <a:pPr defTabSz="878373" eaLnBrk="0" fontAlgn="base" hangingPunct="0">
              <a:spcBef>
                <a:spcPct val="0"/>
              </a:spcBef>
              <a:spcAft>
                <a:spcPct val="0"/>
              </a:spcAft>
            </a:pPr>
            <a:r>
              <a:rPr lang="en-CA" altLang="en-US" sz="1153" b="1" dirty="0">
                <a:latin typeface="Times New Roman" panose="02020603050405020304" pitchFamily="18" charset="0"/>
                <a:ea typeface="SimSun" panose="02010600030101010101" pitchFamily="2" charset="-122"/>
                <a:cs typeface="Times New Roman" panose="02020603050405020304" pitchFamily="18" charset="0"/>
              </a:rPr>
              <a:t>Table S1.</a:t>
            </a:r>
            <a:r>
              <a:rPr lang="en-CA" altLang="en-US" sz="1153" dirty="0">
                <a:latin typeface="Times New Roman" panose="02020603050405020304" pitchFamily="18" charset="0"/>
                <a:ea typeface="SimSun" panose="02010600030101010101" pitchFamily="2" charset="-122"/>
                <a:cs typeface="Times New Roman" panose="02020603050405020304" pitchFamily="18" charset="0"/>
              </a:rPr>
              <a:t> </a:t>
            </a:r>
            <a:r>
              <a:rPr lang="en-CA" altLang="en-US" sz="1153" b="1" dirty="0">
                <a:latin typeface="Times New Roman" panose="02020603050405020304" pitchFamily="18" charset="0"/>
                <a:ea typeface="SimSun" panose="02010600030101010101" pitchFamily="2" charset="-122"/>
                <a:cs typeface="Times New Roman" panose="02020603050405020304" pitchFamily="18" charset="0"/>
              </a:rPr>
              <a:t>The percentage of T-lymphocytes and B-lymphocytes in the skin of mice received different treatments.</a:t>
            </a:r>
            <a:endParaRPr lang="en-CA" altLang="en-US" sz="1153" b="1" dirty="0">
              <a:latin typeface="Times New Roman" panose="02020603050405020304" pitchFamily="18" charset="0"/>
              <a:cs typeface="Times New Roman" panose="02020603050405020304" pitchFamily="18" charset="0"/>
            </a:endParaRPr>
          </a:p>
          <a:p>
            <a:pPr defTabSz="878373" eaLnBrk="0" fontAlgn="base" hangingPunct="0">
              <a:spcBef>
                <a:spcPct val="0"/>
              </a:spcBef>
              <a:spcAft>
                <a:spcPct val="0"/>
              </a:spcAft>
            </a:pPr>
            <a:r>
              <a:rPr lang="en-CA" altLang="en-US" sz="1153" dirty="0">
                <a:latin typeface="Times New Roman" panose="02020603050405020304" pitchFamily="18" charset="0"/>
                <a:ea typeface="SimSun" panose="02010600030101010101" pitchFamily="2" charset="-122"/>
                <a:cs typeface="Times New Roman" panose="02020603050405020304" pitchFamily="18" charset="0"/>
              </a:rPr>
              <a:t>.</a:t>
            </a:r>
            <a:endParaRPr lang="en-CA" altLang="en-US" sz="1729" dirty="0">
              <a:latin typeface="Arial" panose="020B0604020202020204" pitchFamily="34" charset="0"/>
            </a:endParaRPr>
          </a:p>
        </p:txBody>
      </p:sp>
      <p:sp>
        <p:nvSpPr>
          <p:cNvPr id="6" name="TextBox 5">
            <a:extLst>
              <a:ext uri="{FF2B5EF4-FFF2-40B4-BE49-F238E27FC236}">
                <a16:creationId xmlns:a16="http://schemas.microsoft.com/office/drawing/2014/main" id="{71E88603-365F-4D65-BB21-02737834927C}"/>
              </a:ext>
            </a:extLst>
          </p:cNvPr>
          <p:cNvSpPr txBox="1"/>
          <p:nvPr/>
        </p:nvSpPr>
        <p:spPr>
          <a:xfrm>
            <a:off x="544581" y="4192003"/>
            <a:ext cx="5768837" cy="620859"/>
          </a:xfrm>
          <a:prstGeom prst="rect">
            <a:avLst/>
          </a:prstGeom>
          <a:noFill/>
        </p:spPr>
        <p:txBody>
          <a:bodyPr wrap="square" rtlCol="0">
            <a:spAutoFit/>
          </a:bodyPr>
          <a:lstStyle/>
          <a:p>
            <a:r>
              <a:rPr lang="en-CA" sz="1153" dirty="0">
                <a:latin typeface="Times New Roman" panose="02020603050405020304" pitchFamily="18" charset="0"/>
                <a:cs typeface="Times New Roman" panose="02020603050405020304" pitchFamily="18" charset="0"/>
              </a:rPr>
              <a:t>Note: For comparison, Myeloid cell injected group was compared to no treatment group and myeloid cell plus splenocyte injected group was compared to splenocyte alone injected group. n=3 mice in each group.</a:t>
            </a:r>
          </a:p>
        </p:txBody>
      </p:sp>
    </p:spTree>
    <p:extLst>
      <p:ext uri="{BB962C8B-B14F-4D97-AF65-F5344CB8AC3E}">
        <p14:creationId xmlns:p14="http://schemas.microsoft.com/office/powerpoint/2010/main" val="191069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469A544-1678-4195-A3A0-F438607CC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3" y="826965"/>
            <a:ext cx="1423274" cy="1465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B20AE1C7-5A2B-4F9E-AD18-5118E5C9E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83" y="2757536"/>
            <a:ext cx="1423274" cy="1465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81E1F0B4-A4EA-4667-8C1C-F0B78C92A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57" y="2757536"/>
            <a:ext cx="1423274" cy="14656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1776351F-E852-4583-8F79-A55F01E55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857" y="826964"/>
            <a:ext cx="1423274" cy="14656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630F4105-6A90-4E3B-AFED-FFAC1F920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8132" y="2757536"/>
            <a:ext cx="1423274" cy="1465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4331AB0-25C5-4008-AAEE-96DE5AA44A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8132" y="826966"/>
            <a:ext cx="1423274" cy="1465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D9CF20DE-17BE-4F4C-8960-53F0D31F58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405" y="2757536"/>
            <a:ext cx="1423274" cy="14656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A78A8682-63AA-408A-9F63-B2DFEBADD2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406" y="826966"/>
            <a:ext cx="1423274" cy="146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082F9EDB-8267-4FBF-A358-AB36B8B1D4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583" y="6618676"/>
            <a:ext cx="1423274" cy="14656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2EEE271-124A-4EA9-83F0-40D03BB4E9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4858" y="6618673"/>
            <a:ext cx="1423273" cy="14656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944FE723-7CAD-422D-86BE-BC0F41B716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8131" y="6618668"/>
            <a:ext cx="1423273" cy="146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F4CECE5D-9AC9-41C4-BE04-78F3F11823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1404" y="6618662"/>
            <a:ext cx="1423273" cy="146566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0EF5F94-879B-435B-A196-9286D3B8B02B}"/>
              </a:ext>
            </a:extLst>
          </p:cNvPr>
          <p:cNvSpPr txBox="1"/>
          <p:nvPr/>
        </p:nvSpPr>
        <p:spPr>
          <a:xfrm>
            <a:off x="709022" y="560879"/>
            <a:ext cx="5578216" cy="269754"/>
          </a:xfrm>
          <a:prstGeom prst="rect">
            <a:avLst/>
          </a:prstGeom>
          <a:noFill/>
        </p:spPr>
        <p:txBody>
          <a:bodyPr wrap="square" rtlCol="0">
            <a:spAutoFit/>
          </a:bodyPr>
          <a:lstStyle/>
          <a:p>
            <a:r>
              <a:rPr lang="en-CA" sz="1153" dirty="0">
                <a:latin typeface="Arial" panose="020B0604020202020204" pitchFamily="34" charset="0"/>
                <a:cs typeface="Arial" panose="020B0604020202020204" pitchFamily="34" charset="0"/>
              </a:rPr>
              <a:t>Non-treatment              Myeloid cells                Splenocytes           Myeloid </a:t>
            </a:r>
            <a:r>
              <a:rPr lang="en-CA" sz="1153" dirty="0" err="1">
                <a:latin typeface="Arial" panose="020B0604020202020204" pitchFamily="34" charset="0"/>
                <a:cs typeface="Arial" panose="020B0604020202020204" pitchFamily="34" charset="0"/>
              </a:rPr>
              <a:t>cells+SP</a:t>
            </a:r>
            <a:endParaRPr lang="en-CA" sz="1153"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7107B90-FF5F-44C0-9DE0-8CEBFB594D8E}"/>
              </a:ext>
            </a:extLst>
          </p:cNvPr>
          <p:cNvSpPr txBox="1"/>
          <p:nvPr/>
        </p:nvSpPr>
        <p:spPr>
          <a:xfrm>
            <a:off x="766460" y="2487154"/>
            <a:ext cx="5578216" cy="269754"/>
          </a:xfrm>
          <a:prstGeom prst="rect">
            <a:avLst/>
          </a:prstGeom>
          <a:noFill/>
        </p:spPr>
        <p:txBody>
          <a:bodyPr wrap="square">
            <a:spAutoFit/>
          </a:bodyPr>
          <a:lstStyle/>
          <a:p>
            <a:r>
              <a:rPr lang="en-CA" sz="1153" dirty="0">
                <a:latin typeface="Arial" panose="020B0604020202020204" pitchFamily="34" charset="0"/>
                <a:cs typeface="Arial" panose="020B0604020202020204" pitchFamily="34" charset="0"/>
              </a:rPr>
              <a:t>Non-treatment              Myeloid cells                Splenocytes          Myeloid </a:t>
            </a:r>
            <a:r>
              <a:rPr lang="en-CA" sz="1153" dirty="0" err="1">
                <a:latin typeface="Arial" panose="020B0604020202020204" pitchFamily="34" charset="0"/>
                <a:cs typeface="Arial" panose="020B0604020202020204" pitchFamily="34" charset="0"/>
              </a:rPr>
              <a:t>cells+SP</a:t>
            </a:r>
            <a:endParaRPr lang="en-CA" sz="1153"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44BD58D-6645-4C38-82BC-B6880625A284}"/>
              </a:ext>
            </a:extLst>
          </p:cNvPr>
          <p:cNvSpPr txBox="1"/>
          <p:nvPr/>
        </p:nvSpPr>
        <p:spPr>
          <a:xfrm>
            <a:off x="766460" y="4413430"/>
            <a:ext cx="5578216" cy="269754"/>
          </a:xfrm>
          <a:prstGeom prst="rect">
            <a:avLst/>
          </a:prstGeom>
          <a:noFill/>
        </p:spPr>
        <p:txBody>
          <a:bodyPr wrap="square">
            <a:spAutoFit/>
          </a:bodyPr>
          <a:lstStyle/>
          <a:p>
            <a:r>
              <a:rPr lang="en-CA" sz="1153" dirty="0">
                <a:latin typeface="Arial" panose="020B0604020202020204" pitchFamily="34" charset="0"/>
                <a:cs typeface="Arial" panose="020B0604020202020204" pitchFamily="34" charset="0"/>
              </a:rPr>
              <a:t>Non-treatment              Myeloid cells                Splenocytes          Myeloid </a:t>
            </a:r>
            <a:r>
              <a:rPr lang="en-CA" sz="1153" dirty="0" err="1">
                <a:latin typeface="Arial" panose="020B0604020202020204" pitchFamily="34" charset="0"/>
                <a:cs typeface="Arial" panose="020B0604020202020204" pitchFamily="34" charset="0"/>
              </a:rPr>
              <a:t>cells+SP</a:t>
            </a:r>
            <a:endParaRPr lang="en-CA" sz="1153"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BE482-8579-4180-B26B-F4023100A960}"/>
              </a:ext>
            </a:extLst>
          </p:cNvPr>
          <p:cNvSpPr txBox="1"/>
          <p:nvPr/>
        </p:nvSpPr>
        <p:spPr>
          <a:xfrm>
            <a:off x="766461" y="6339705"/>
            <a:ext cx="5578215" cy="269754"/>
          </a:xfrm>
          <a:prstGeom prst="rect">
            <a:avLst/>
          </a:prstGeom>
          <a:noFill/>
        </p:spPr>
        <p:txBody>
          <a:bodyPr wrap="square">
            <a:spAutoFit/>
          </a:bodyPr>
          <a:lstStyle/>
          <a:p>
            <a:r>
              <a:rPr lang="en-CA" sz="1153" dirty="0">
                <a:latin typeface="Arial" panose="020B0604020202020204" pitchFamily="34" charset="0"/>
                <a:cs typeface="Arial" panose="020B0604020202020204" pitchFamily="34" charset="0"/>
              </a:rPr>
              <a:t>Non-treatment              Myeloid cells                Splenocytes          Myeloid </a:t>
            </a:r>
            <a:r>
              <a:rPr lang="en-CA" sz="1153" dirty="0" err="1">
                <a:latin typeface="Arial" panose="020B0604020202020204" pitchFamily="34" charset="0"/>
                <a:cs typeface="Arial" panose="020B0604020202020204" pitchFamily="34" charset="0"/>
              </a:rPr>
              <a:t>cells+SP</a:t>
            </a:r>
            <a:endParaRPr lang="en-CA" sz="1153" dirty="0">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4B4AF3B4-2F5D-43A0-94FE-82663A62C3D3}"/>
              </a:ext>
            </a:extLst>
          </p:cNvPr>
          <p:cNvCxnSpPr>
            <a:cxnSpLocks/>
          </p:cNvCxnSpPr>
          <p:nvPr/>
        </p:nvCxnSpPr>
        <p:spPr>
          <a:xfrm>
            <a:off x="1167517" y="2129051"/>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CC0DAA0-999D-43B0-A253-53FA141C1578}"/>
              </a:ext>
            </a:extLst>
          </p:cNvPr>
          <p:cNvSpPr txBox="1"/>
          <p:nvPr/>
        </p:nvSpPr>
        <p:spPr>
          <a:xfrm>
            <a:off x="3450862" y="2129051"/>
            <a:ext cx="758907" cy="269754"/>
          </a:xfrm>
          <a:prstGeom prst="rect">
            <a:avLst/>
          </a:prstGeom>
          <a:noFill/>
        </p:spPr>
        <p:txBody>
          <a:bodyPr wrap="square" rtlCol="0">
            <a:spAutoFit/>
          </a:bodyPr>
          <a:lstStyle/>
          <a:p>
            <a:r>
              <a:rPr lang="en-CA" sz="1153" b="1" dirty="0">
                <a:latin typeface="Arial" panose="020B0604020202020204" pitchFamily="34" charset="0"/>
                <a:cs typeface="Arial" panose="020B0604020202020204" pitchFamily="34" charset="0"/>
              </a:rPr>
              <a:t>CD3</a:t>
            </a:r>
          </a:p>
        </p:txBody>
      </p:sp>
      <p:cxnSp>
        <p:nvCxnSpPr>
          <p:cNvPr id="36" name="Straight Arrow Connector 35">
            <a:extLst>
              <a:ext uri="{FF2B5EF4-FFF2-40B4-BE49-F238E27FC236}">
                <a16:creationId xmlns:a16="http://schemas.microsoft.com/office/drawing/2014/main" id="{53993246-4955-4B52-9459-B69E38756787}"/>
              </a:ext>
            </a:extLst>
          </p:cNvPr>
          <p:cNvCxnSpPr>
            <a:cxnSpLocks/>
          </p:cNvCxnSpPr>
          <p:nvPr/>
        </p:nvCxnSpPr>
        <p:spPr>
          <a:xfrm>
            <a:off x="1167517" y="4077920"/>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98D4B51-E5AB-4FA9-8B9F-9BFD4DBB09BA}"/>
              </a:ext>
            </a:extLst>
          </p:cNvPr>
          <p:cNvCxnSpPr>
            <a:cxnSpLocks/>
          </p:cNvCxnSpPr>
          <p:nvPr/>
        </p:nvCxnSpPr>
        <p:spPr>
          <a:xfrm>
            <a:off x="1167517" y="7920762"/>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0540309-682A-47C2-8D25-242F6685FFC4}"/>
              </a:ext>
            </a:extLst>
          </p:cNvPr>
          <p:cNvSpPr txBox="1"/>
          <p:nvPr/>
        </p:nvSpPr>
        <p:spPr>
          <a:xfrm>
            <a:off x="3455688" y="4063357"/>
            <a:ext cx="558376" cy="269754"/>
          </a:xfrm>
          <a:prstGeom prst="rect">
            <a:avLst/>
          </a:prstGeom>
          <a:noFill/>
        </p:spPr>
        <p:txBody>
          <a:bodyPr wrap="square">
            <a:spAutoFit/>
          </a:bodyPr>
          <a:lstStyle/>
          <a:p>
            <a:r>
              <a:rPr lang="en-CA" sz="1153" b="1" dirty="0">
                <a:latin typeface="Arial" panose="020B0604020202020204" pitchFamily="34" charset="0"/>
                <a:cs typeface="Arial" panose="020B0604020202020204" pitchFamily="34" charset="0"/>
              </a:rPr>
              <a:t>CD19</a:t>
            </a:r>
          </a:p>
        </p:txBody>
      </p:sp>
      <p:sp>
        <p:nvSpPr>
          <p:cNvPr id="44" name="TextBox 43">
            <a:extLst>
              <a:ext uri="{FF2B5EF4-FFF2-40B4-BE49-F238E27FC236}">
                <a16:creationId xmlns:a16="http://schemas.microsoft.com/office/drawing/2014/main" id="{BFB34ECA-949E-41E3-916E-2D1B1DD0833B}"/>
              </a:ext>
            </a:extLst>
          </p:cNvPr>
          <p:cNvSpPr txBox="1"/>
          <p:nvPr/>
        </p:nvSpPr>
        <p:spPr>
          <a:xfrm>
            <a:off x="3578700" y="7917735"/>
            <a:ext cx="512379" cy="269754"/>
          </a:xfrm>
          <a:prstGeom prst="rect">
            <a:avLst/>
          </a:prstGeom>
          <a:noFill/>
        </p:spPr>
        <p:txBody>
          <a:bodyPr wrap="square">
            <a:spAutoFit/>
          </a:bodyPr>
          <a:lstStyle/>
          <a:p>
            <a:r>
              <a:rPr lang="en-CA" sz="1153" b="1" dirty="0">
                <a:latin typeface="Arial" panose="020B0604020202020204" pitchFamily="34" charset="0"/>
                <a:cs typeface="Arial" panose="020B0604020202020204" pitchFamily="34" charset="0"/>
              </a:rPr>
              <a:t>CD8</a:t>
            </a:r>
          </a:p>
        </p:txBody>
      </p:sp>
      <p:pic>
        <p:nvPicPr>
          <p:cNvPr id="52" name="Picture 2">
            <a:extLst>
              <a:ext uri="{FF2B5EF4-FFF2-40B4-BE49-F238E27FC236}">
                <a16:creationId xmlns:a16="http://schemas.microsoft.com/office/drawing/2014/main" id="{1B633FB1-007C-4C8C-84F9-68EC18C738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583" y="4686788"/>
            <a:ext cx="1429210" cy="147178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a:extLst>
              <a:ext uri="{FF2B5EF4-FFF2-40B4-BE49-F238E27FC236}">
                <a16:creationId xmlns:a16="http://schemas.microsoft.com/office/drawing/2014/main" id="{00AB71F7-B7BE-4199-AE23-C416DB946D8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76304" y="4688100"/>
            <a:ext cx="1423273" cy="14656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a:extLst>
              <a:ext uri="{FF2B5EF4-FFF2-40B4-BE49-F238E27FC236}">
                <a16:creationId xmlns:a16="http://schemas.microsoft.com/office/drawing/2014/main" id="{C0860FEB-DB31-460B-873B-CB79D68205A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4789" y="4690868"/>
            <a:ext cx="1415890" cy="14580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a:extLst>
              <a:ext uri="{FF2B5EF4-FFF2-40B4-BE49-F238E27FC236}">
                <a16:creationId xmlns:a16="http://schemas.microsoft.com/office/drawing/2014/main" id="{455BABEF-9F02-425B-A1CB-87F9D994DDC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36879" y="4704038"/>
            <a:ext cx="1407796" cy="1449730"/>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Arrow Connector 65">
            <a:extLst>
              <a:ext uri="{FF2B5EF4-FFF2-40B4-BE49-F238E27FC236}">
                <a16:creationId xmlns:a16="http://schemas.microsoft.com/office/drawing/2014/main" id="{6A6A2101-C1FE-48AB-8ABA-0E8C3703D013}"/>
              </a:ext>
            </a:extLst>
          </p:cNvPr>
          <p:cNvCxnSpPr>
            <a:cxnSpLocks/>
          </p:cNvCxnSpPr>
          <p:nvPr/>
        </p:nvCxnSpPr>
        <p:spPr>
          <a:xfrm>
            <a:off x="1167517" y="5990567"/>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740C32B-B0D9-4A63-8AC2-364B93E22C80}"/>
              </a:ext>
            </a:extLst>
          </p:cNvPr>
          <p:cNvSpPr txBox="1"/>
          <p:nvPr/>
        </p:nvSpPr>
        <p:spPr>
          <a:xfrm>
            <a:off x="3515777" y="5990568"/>
            <a:ext cx="504825" cy="276999"/>
          </a:xfrm>
          <a:prstGeom prst="rect">
            <a:avLst/>
          </a:prstGeom>
          <a:noFill/>
        </p:spPr>
        <p:txBody>
          <a:bodyPr wrap="square">
            <a:spAutoFit/>
          </a:bodyPr>
          <a:lstStyle/>
          <a:p>
            <a:r>
              <a:rPr lang="en-CA" sz="1200" b="1" dirty="0">
                <a:latin typeface="Arial" panose="020B0604020202020204" pitchFamily="34" charset="0"/>
                <a:cs typeface="Arial" panose="020B0604020202020204" pitchFamily="34" charset="0"/>
              </a:rPr>
              <a:t>CD4</a:t>
            </a:r>
          </a:p>
        </p:txBody>
      </p:sp>
      <p:sp>
        <p:nvSpPr>
          <p:cNvPr id="2" name="TextBox 1">
            <a:extLst>
              <a:ext uri="{FF2B5EF4-FFF2-40B4-BE49-F238E27FC236}">
                <a16:creationId xmlns:a16="http://schemas.microsoft.com/office/drawing/2014/main" id="{C34AD527-94D3-4614-80B0-F82E7E469350}"/>
              </a:ext>
            </a:extLst>
          </p:cNvPr>
          <p:cNvSpPr txBox="1"/>
          <p:nvPr/>
        </p:nvSpPr>
        <p:spPr>
          <a:xfrm>
            <a:off x="448879" y="333067"/>
            <a:ext cx="404222"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a</a:t>
            </a:r>
          </a:p>
        </p:txBody>
      </p:sp>
      <p:sp>
        <p:nvSpPr>
          <p:cNvPr id="3" name="TextBox 2">
            <a:extLst>
              <a:ext uri="{FF2B5EF4-FFF2-40B4-BE49-F238E27FC236}">
                <a16:creationId xmlns:a16="http://schemas.microsoft.com/office/drawing/2014/main" id="{B25C6B7E-E3CE-451B-B50D-AC86E319E81B}"/>
              </a:ext>
            </a:extLst>
          </p:cNvPr>
          <p:cNvSpPr txBox="1"/>
          <p:nvPr/>
        </p:nvSpPr>
        <p:spPr>
          <a:xfrm>
            <a:off x="472927" y="2274355"/>
            <a:ext cx="484571"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b</a:t>
            </a:r>
          </a:p>
        </p:txBody>
      </p:sp>
      <p:sp>
        <p:nvSpPr>
          <p:cNvPr id="12" name="TextBox 11">
            <a:extLst>
              <a:ext uri="{FF2B5EF4-FFF2-40B4-BE49-F238E27FC236}">
                <a16:creationId xmlns:a16="http://schemas.microsoft.com/office/drawing/2014/main" id="{FDE89819-D43A-40E0-9521-4A80D3C43C94}"/>
              </a:ext>
            </a:extLst>
          </p:cNvPr>
          <p:cNvSpPr txBox="1"/>
          <p:nvPr/>
        </p:nvSpPr>
        <p:spPr>
          <a:xfrm>
            <a:off x="472927" y="4198234"/>
            <a:ext cx="404222"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a:t>
            </a:r>
          </a:p>
        </p:txBody>
      </p:sp>
      <p:sp>
        <p:nvSpPr>
          <p:cNvPr id="14" name="TextBox 13">
            <a:extLst>
              <a:ext uri="{FF2B5EF4-FFF2-40B4-BE49-F238E27FC236}">
                <a16:creationId xmlns:a16="http://schemas.microsoft.com/office/drawing/2014/main" id="{A2ABAF7C-3F0D-4F57-8084-5F63E37A82CB}"/>
              </a:ext>
            </a:extLst>
          </p:cNvPr>
          <p:cNvSpPr txBox="1"/>
          <p:nvPr/>
        </p:nvSpPr>
        <p:spPr>
          <a:xfrm>
            <a:off x="427751" y="6117550"/>
            <a:ext cx="296124"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400151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383F13-1AEB-49CB-B685-1D7B0971664B}"/>
              </a:ext>
            </a:extLst>
          </p:cNvPr>
          <p:cNvSpPr txBox="1"/>
          <p:nvPr/>
        </p:nvSpPr>
        <p:spPr>
          <a:xfrm>
            <a:off x="523874" y="708095"/>
            <a:ext cx="5629275" cy="1569660"/>
          </a:xfrm>
          <a:prstGeom prst="rect">
            <a:avLst/>
          </a:prstGeom>
          <a:noFill/>
        </p:spPr>
        <p:txBody>
          <a:bodyPr wrap="square">
            <a:spAutoFit/>
          </a:bodyPr>
          <a:lstStyle/>
          <a:p>
            <a:r>
              <a:rPr lang="en-CA" sz="1200" b="1" dirty="0">
                <a:latin typeface="Arial" panose="020B0604020202020204" pitchFamily="34" charset="0"/>
                <a:cs typeface="Arial" panose="020B0604020202020204" pitchFamily="34" charset="0"/>
              </a:rPr>
              <a:t>Figure S3. Immune cell percentage in skin-draining lymph nodes of normal and AA mice that received either nothing, M-CSF-stimulated CD11b+ myeloid cells, splenocytes alone or M-CSF-stimulated CD11b+ myeloid cells plus splenocytes for 10 weeks</a:t>
            </a:r>
            <a:r>
              <a:rPr lang="en-CA" sz="1200" dirty="0">
                <a:latin typeface="Arial" panose="020B0604020202020204" pitchFamily="34" charset="0"/>
                <a:cs typeface="Arial" panose="020B0604020202020204" pitchFamily="34" charset="0"/>
              </a:rPr>
              <a:t>. Three mice without hair loss in untreated group or splenocytes alone group, and three mice with AA in myeloid cells alone or myeloid cells plus splenocytes were selected for this experiment. Cells isolated from lymph nodes were stained with different antibodies, analyzed by FACS. (</a:t>
            </a:r>
            <a:r>
              <a:rPr lang="en-CA" sz="1200" b="1" dirty="0">
                <a:latin typeface="Arial" panose="020B0604020202020204" pitchFamily="34" charset="0"/>
                <a:cs typeface="Arial" panose="020B0604020202020204" pitchFamily="34" charset="0"/>
              </a:rPr>
              <a:t>a</a:t>
            </a:r>
            <a:r>
              <a:rPr lang="en-CA" sz="1200" dirty="0">
                <a:latin typeface="Arial" panose="020B0604020202020204" pitchFamily="34" charset="0"/>
                <a:cs typeface="Arial" panose="020B0604020202020204" pitchFamily="34" charset="0"/>
              </a:rPr>
              <a:t>) CD3 stain; (</a:t>
            </a:r>
            <a:r>
              <a:rPr lang="en-CA" sz="1200" b="1" dirty="0">
                <a:latin typeface="Arial" panose="020B0604020202020204" pitchFamily="34" charset="0"/>
                <a:cs typeface="Arial" panose="020B0604020202020204" pitchFamily="34" charset="0"/>
              </a:rPr>
              <a:t>b</a:t>
            </a:r>
            <a:r>
              <a:rPr lang="en-CA" sz="1200" dirty="0">
                <a:latin typeface="Arial" panose="020B0604020202020204" pitchFamily="34" charset="0"/>
                <a:cs typeface="Arial" panose="020B0604020202020204" pitchFamily="34" charset="0"/>
              </a:rPr>
              <a:t>) CD19 stain; (</a:t>
            </a:r>
            <a:r>
              <a:rPr lang="en-CA" sz="1200" b="1" dirty="0">
                <a:latin typeface="Arial" panose="020B0604020202020204" pitchFamily="34" charset="0"/>
                <a:cs typeface="Arial" panose="020B0604020202020204" pitchFamily="34" charset="0"/>
              </a:rPr>
              <a:t>c</a:t>
            </a:r>
            <a:r>
              <a:rPr lang="en-CA" sz="1200" dirty="0">
                <a:latin typeface="Arial" panose="020B0604020202020204" pitchFamily="34" charset="0"/>
                <a:cs typeface="Arial" panose="020B0604020202020204" pitchFamily="34" charset="0"/>
              </a:rPr>
              <a:t>) CD4 stain and (</a:t>
            </a:r>
            <a:r>
              <a:rPr lang="en-CA" sz="1200" b="1" dirty="0">
                <a:latin typeface="Arial" panose="020B0604020202020204" pitchFamily="34" charset="0"/>
                <a:cs typeface="Arial" panose="020B0604020202020204" pitchFamily="34" charset="0"/>
              </a:rPr>
              <a:t>d</a:t>
            </a:r>
            <a:r>
              <a:rPr lang="en-CA" sz="1200" dirty="0">
                <a:latin typeface="Arial" panose="020B0604020202020204" pitchFamily="34" charset="0"/>
                <a:cs typeface="Arial" panose="020B0604020202020204" pitchFamily="34" charset="0"/>
              </a:rPr>
              <a:t>) CD8 stain.</a:t>
            </a:r>
          </a:p>
        </p:txBody>
      </p:sp>
    </p:spTree>
    <p:extLst>
      <p:ext uri="{BB962C8B-B14F-4D97-AF65-F5344CB8AC3E}">
        <p14:creationId xmlns:p14="http://schemas.microsoft.com/office/powerpoint/2010/main" val="396582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FEE0AE-5156-4A5B-B25B-13660251D1CC}"/>
              </a:ext>
            </a:extLst>
          </p:cNvPr>
          <p:cNvSpPr txBox="1"/>
          <p:nvPr/>
        </p:nvSpPr>
        <p:spPr>
          <a:xfrm>
            <a:off x="568712" y="8207298"/>
            <a:ext cx="3423425" cy="276999"/>
          </a:xfrm>
          <a:prstGeom prst="rect">
            <a:avLst/>
          </a:prstGeom>
          <a:noFill/>
        </p:spPr>
        <p:txBody>
          <a:bodyPr wrap="square" rtlCol="0">
            <a:spAutoFit/>
          </a:bodyPr>
          <a:lstStyle/>
          <a:p>
            <a:endParaRPr lang="en-CA" sz="12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1B44507-0490-416A-A3D4-1E35FB5A97A6}"/>
              </a:ext>
            </a:extLst>
          </p:cNvPr>
          <p:cNvGraphicFramePr>
            <a:graphicFrameLocks noGrp="1"/>
          </p:cNvGraphicFramePr>
          <p:nvPr>
            <p:extLst>
              <p:ext uri="{D42A27DB-BD31-4B8C-83A1-F6EECF244321}">
                <p14:modId xmlns:p14="http://schemas.microsoft.com/office/powerpoint/2010/main" val="1412878785"/>
              </p:ext>
            </p:extLst>
          </p:nvPr>
        </p:nvGraphicFramePr>
        <p:xfrm>
          <a:off x="471487" y="1269646"/>
          <a:ext cx="5915025" cy="2991315"/>
        </p:xfrm>
        <a:graphic>
          <a:graphicData uri="http://schemas.openxmlformats.org/drawingml/2006/table">
            <a:tbl>
              <a:tblPr firstRow="1" firstCol="1" bandRow="1">
                <a:tableStyleId>{5C22544A-7EE6-4342-B048-85BDC9FD1C3A}</a:tableStyleId>
              </a:tblPr>
              <a:tblGrid>
                <a:gridCol w="1183005">
                  <a:extLst>
                    <a:ext uri="{9D8B030D-6E8A-4147-A177-3AD203B41FA5}">
                      <a16:colId xmlns:a16="http://schemas.microsoft.com/office/drawing/2014/main" val="4218020706"/>
                    </a:ext>
                  </a:extLst>
                </a:gridCol>
                <a:gridCol w="1183005">
                  <a:extLst>
                    <a:ext uri="{9D8B030D-6E8A-4147-A177-3AD203B41FA5}">
                      <a16:colId xmlns:a16="http://schemas.microsoft.com/office/drawing/2014/main" val="1293036441"/>
                    </a:ext>
                  </a:extLst>
                </a:gridCol>
                <a:gridCol w="1183005">
                  <a:extLst>
                    <a:ext uri="{9D8B030D-6E8A-4147-A177-3AD203B41FA5}">
                      <a16:colId xmlns:a16="http://schemas.microsoft.com/office/drawing/2014/main" val="2563838843"/>
                    </a:ext>
                  </a:extLst>
                </a:gridCol>
                <a:gridCol w="1183005">
                  <a:extLst>
                    <a:ext uri="{9D8B030D-6E8A-4147-A177-3AD203B41FA5}">
                      <a16:colId xmlns:a16="http://schemas.microsoft.com/office/drawing/2014/main" val="893942681"/>
                    </a:ext>
                  </a:extLst>
                </a:gridCol>
                <a:gridCol w="1183005">
                  <a:extLst>
                    <a:ext uri="{9D8B030D-6E8A-4147-A177-3AD203B41FA5}">
                      <a16:colId xmlns:a16="http://schemas.microsoft.com/office/drawing/2014/main" val="4000864749"/>
                    </a:ext>
                  </a:extLst>
                </a:gridCol>
              </a:tblGrid>
              <a:tr h="481977">
                <a:tc>
                  <a:txBody>
                    <a:bodyPr/>
                    <a:lstStyle/>
                    <a:p>
                      <a:pPr>
                        <a:lnSpc>
                          <a:spcPct val="115000"/>
                        </a:lnSpc>
                      </a:pPr>
                      <a:endParaRPr lang="en-CA" sz="1100">
                        <a:effectLst/>
                        <a:latin typeface="Calibri" panose="020F0502020204030204" pitchFamily="34" charset="0"/>
                      </a:endParaRPr>
                    </a:p>
                  </a:txBody>
                  <a:tcPr marL="88357" marR="88357" marT="44179" marB="44179"/>
                </a:tc>
                <a:tc>
                  <a:txBody>
                    <a:bodyPr/>
                    <a:lstStyle/>
                    <a:p>
                      <a:pPr>
                        <a:lnSpc>
                          <a:spcPct val="115000"/>
                        </a:lnSpc>
                        <a:spcAft>
                          <a:spcPts val="1000"/>
                        </a:spcAft>
                      </a:pPr>
                      <a:r>
                        <a:rPr lang="en-CA" sz="1200">
                          <a:effectLst/>
                        </a:rPr>
                        <a:t>No treatment</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dirty="0">
                          <a:effectLst/>
                        </a:rPr>
                        <a:t>Splenocytes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M-CSF-treated myeloid cells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Myeloid cells +SP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extLst>
                  <a:ext uri="{0D108BD9-81ED-4DB2-BD59-A6C34878D82A}">
                    <a16:rowId xmlns:a16="http://schemas.microsoft.com/office/drawing/2014/main" val="298609233"/>
                  </a:ext>
                </a:extLst>
              </a:tr>
              <a:tr h="604695">
                <a:tc>
                  <a:txBody>
                    <a:bodyPr/>
                    <a:lstStyle/>
                    <a:p>
                      <a:pPr>
                        <a:lnSpc>
                          <a:spcPct val="115000"/>
                        </a:lnSpc>
                        <a:spcAft>
                          <a:spcPts val="1000"/>
                        </a:spcAft>
                      </a:pPr>
                      <a:r>
                        <a:rPr lang="en-CA" sz="1200">
                          <a:effectLst/>
                        </a:rPr>
                        <a:t>CD3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77.9</a:t>
                      </a:r>
                      <a:r>
                        <a:rPr lang="en-CA" sz="1200">
                          <a:effectLst/>
                          <a:sym typeface="Symbol" panose="05050102010706020507" pitchFamily="18" charset="2"/>
                        </a:rPr>
                        <a:t></a:t>
                      </a:r>
                      <a:r>
                        <a:rPr lang="en-CA" sz="1200">
                          <a:effectLst/>
                        </a:rPr>
                        <a:t>5.3%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80.8</a:t>
                      </a:r>
                      <a:r>
                        <a:rPr lang="en-CA" sz="1200">
                          <a:effectLst/>
                          <a:sym typeface="Symbol" panose="05050102010706020507" pitchFamily="18" charset="2"/>
                        </a:rPr>
                        <a:t></a:t>
                      </a:r>
                      <a:r>
                        <a:rPr lang="en-CA" sz="1200">
                          <a:effectLst/>
                        </a:rPr>
                        <a:t>0.7%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53.6</a:t>
                      </a:r>
                      <a:r>
                        <a:rPr lang="en-CA" sz="1200">
                          <a:effectLst/>
                          <a:sym typeface="Symbol" panose="05050102010706020507" pitchFamily="18" charset="2"/>
                        </a:rPr>
                        <a:t></a:t>
                      </a:r>
                      <a:r>
                        <a:rPr lang="en-CA" sz="1200">
                          <a:effectLst/>
                        </a:rPr>
                        <a:t>5.0%</a:t>
                      </a:r>
                      <a:endParaRPr lang="en-CA" sz="1100">
                        <a:effectLst/>
                      </a:endParaRPr>
                    </a:p>
                    <a:p>
                      <a:pPr>
                        <a:lnSpc>
                          <a:spcPct val="115000"/>
                        </a:lnSpc>
                        <a:spcAft>
                          <a:spcPts val="1000"/>
                        </a:spcAft>
                      </a:pPr>
                      <a:r>
                        <a:rPr lang="en-CA" sz="1200">
                          <a:effectLst/>
                        </a:rPr>
                        <a:t>p=0.0045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58.4</a:t>
                      </a:r>
                      <a:r>
                        <a:rPr lang="en-CA" sz="1200">
                          <a:effectLst/>
                          <a:sym typeface="Symbol" panose="05050102010706020507" pitchFamily="18" charset="2"/>
                        </a:rPr>
                        <a:t></a:t>
                      </a:r>
                      <a:r>
                        <a:rPr lang="en-CA" sz="1200">
                          <a:effectLst/>
                        </a:rPr>
                        <a:t>0.8%</a:t>
                      </a:r>
                      <a:endParaRPr lang="en-CA" sz="1100">
                        <a:effectLst/>
                      </a:endParaRPr>
                    </a:p>
                    <a:p>
                      <a:pPr>
                        <a:lnSpc>
                          <a:spcPct val="115000"/>
                        </a:lnSpc>
                        <a:spcAft>
                          <a:spcPts val="1000"/>
                        </a:spcAft>
                      </a:pPr>
                      <a:r>
                        <a:rPr lang="en-CA" sz="1200">
                          <a:effectLst/>
                        </a:rPr>
                        <a:t>p&lt;0.0001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extLst>
                  <a:ext uri="{0D108BD9-81ED-4DB2-BD59-A6C34878D82A}">
                    <a16:rowId xmlns:a16="http://schemas.microsoft.com/office/drawing/2014/main" val="3546255989"/>
                  </a:ext>
                </a:extLst>
              </a:tr>
              <a:tr h="604695">
                <a:tc>
                  <a:txBody>
                    <a:bodyPr/>
                    <a:lstStyle/>
                    <a:p>
                      <a:pPr>
                        <a:lnSpc>
                          <a:spcPct val="115000"/>
                        </a:lnSpc>
                        <a:spcAft>
                          <a:spcPts val="1000"/>
                        </a:spcAft>
                      </a:pPr>
                      <a:r>
                        <a:rPr lang="en-CA" sz="1200">
                          <a:effectLst/>
                        </a:rPr>
                        <a:t>CD19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dirty="0">
                          <a:effectLst/>
                        </a:rPr>
                        <a:t>17.9</a:t>
                      </a:r>
                      <a:r>
                        <a:rPr lang="en-CA" sz="1200" dirty="0">
                          <a:effectLst/>
                          <a:sym typeface="Symbol" panose="05050102010706020507" pitchFamily="18" charset="2"/>
                        </a:rPr>
                        <a:t></a:t>
                      </a:r>
                      <a:r>
                        <a:rPr lang="en-CA" sz="1200" dirty="0">
                          <a:effectLst/>
                        </a:rPr>
                        <a:t>4.0%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15.1</a:t>
                      </a:r>
                      <a:r>
                        <a:rPr lang="en-CA" sz="1200">
                          <a:effectLst/>
                          <a:sym typeface="Symbol" panose="05050102010706020507" pitchFamily="18" charset="2"/>
                        </a:rPr>
                        <a:t></a:t>
                      </a:r>
                      <a:r>
                        <a:rPr lang="en-CA" sz="1200">
                          <a:effectLst/>
                        </a:rPr>
                        <a:t>0.4%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dirty="0">
                          <a:effectLst/>
                        </a:rPr>
                        <a:t>33.2</a:t>
                      </a:r>
                      <a:r>
                        <a:rPr lang="en-CA" sz="1200" dirty="0">
                          <a:effectLst/>
                          <a:sym typeface="Symbol" panose="05050102010706020507" pitchFamily="18" charset="2"/>
                        </a:rPr>
                        <a:t></a:t>
                      </a:r>
                      <a:r>
                        <a:rPr lang="en-CA" sz="1200" dirty="0">
                          <a:effectLst/>
                        </a:rPr>
                        <a:t>5.6%</a:t>
                      </a:r>
                      <a:endParaRPr lang="en-CA" sz="1100" dirty="0">
                        <a:effectLst/>
                      </a:endParaRPr>
                    </a:p>
                    <a:p>
                      <a:pPr>
                        <a:lnSpc>
                          <a:spcPct val="115000"/>
                        </a:lnSpc>
                        <a:spcAft>
                          <a:spcPts val="1000"/>
                        </a:spcAft>
                      </a:pPr>
                      <a:r>
                        <a:rPr lang="en-CA" sz="1200" dirty="0">
                          <a:effectLst/>
                        </a:rPr>
                        <a:t>p=0.0183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34.5</a:t>
                      </a:r>
                      <a:r>
                        <a:rPr lang="en-CA" sz="1200">
                          <a:effectLst/>
                          <a:sym typeface="Symbol" panose="05050102010706020507" pitchFamily="18" charset="2"/>
                        </a:rPr>
                        <a:t></a:t>
                      </a:r>
                      <a:r>
                        <a:rPr lang="en-CA" sz="1200">
                          <a:effectLst/>
                        </a:rPr>
                        <a:t>1.7%</a:t>
                      </a:r>
                      <a:endParaRPr lang="en-CA" sz="1100">
                        <a:effectLst/>
                      </a:endParaRPr>
                    </a:p>
                    <a:p>
                      <a:pPr>
                        <a:lnSpc>
                          <a:spcPct val="115000"/>
                        </a:lnSpc>
                        <a:spcAft>
                          <a:spcPts val="1000"/>
                        </a:spcAft>
                      </a:pPr>
                      <a:r>
                        <a:rPr lang="en-CA" sz="1200">
                          <a:effectLst/>
                        </a:rPr>
                        <a:t>p&lt;0.0001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extLst>
                  <a:ext uri="{0D108BD9-81ED-4DB2-BD59-A6C34878D82A}">
                    <a16:rowId xmlns:a16="http://schemas.microsoft.com/office/drawing/2014/main" val="2675513003"/>
                  </a:ext>
                </a:extLst>
              </a:tr>
              <a:tr h="604695">
                <a:tc>
                  <a:txBody>
                    <a:bodyPr/>
                    <a:lstStyle/>
                    <a:p>
                      <a:pPr>
                        <a:lnSpc>
                          <a:spcPct val="115000"/>
                        </a:lnSpc>
                        <a:spcAft>
                          <a:spcPts val="1000"/>
                        </a:spcAft>
                      </a:pPr>
                      <a:r>
                        <a:rPr lang="en-CA" sz="1200">
                          <a:effectLst/>
                        </a:rPr>
                        <a:t>CD4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51</a:t>
                      </a:r>
                      <a:r>
                        <a:rPr lang="en-CA" sz="1200">
                          <a:effectLst/>
                          <a:sym typeface="Symbol" panose="05050102010706020507" pitchFamily="18" charset="2"/>
                        </a:rPr>
                        <a:t></a:t>
                      </a:r>
                      <a:r>
                        <a:rPr lang="en-CA" sz="1200">
                          <a:effectLst/>
                        </a:rPr>
                        <a:t>5.4%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51.8</a:t>
                      </a:r>
                      <a:r>
                        <a:rPr lang="en-CA" sz="1200">
                          <a:effectLst/>
                          <a:sym typeface="Symbol" panose="05050102010706020507" pitchFamily="18" charset="2"/>
                        </a:rPr>
                        <a:t></a:t>
                      </a:r>
                      <a:r>
                        <a:rPr lang="en-CA" sz="1200">
                          <a:effectLst/>
                        </a:rPr>
                        <a:t>0.5%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35.6</a:t>
                      </a:r>
                      <a:r>
                        <a:rPr lang="en-CA" sz="1200">
                          <a:effectLst/>
                          <a:sym typeface="Symbol" panose="05050102010706020507" pitchFamily="18" charset="2"/>
                        </a:rPr>
                        <a:t></a:t>
                      </a:r>
                      <a:r>
                        <a:rPr lang="en-CA" sz="1200">
                          <a:effectLst/>
                        </a:rPr>
                        <a:t>4.7%</a:t>
                      </a:r>
                      <a:endParaRPr lang="en-CA" sz="1100">
                        <a:effectLst/>
                      </a:endParaRPr>
                    </a:p>
                    <a:p>
                      <a:pPr>
                        <a:lnSpc>
                          <a:spcPct val="115000"/>
                        </a:lnSpc>
                        <a:spcAft>
                          <a:spcPts val="1000"/>
                        </a:spcAft>
                      </a:pPr>
                      <a:r>
                        <a:rPr lang="en-CA" sz="1200">
                          <a:effectLst/>
                        </a:rPr>
                        <a:t>p=0.0204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34.5</a:t>
                      </a:r>
                      <a:r>
                        <a:rPr lang="en-CA" sz="1200">
                          <a:effectLst/>
                          <a:sym typeface="Symbol" panose="05050102010706020507" pitchFamily="18" charset="2"/>
                        </a:rPr>
                        <a:t></a:t>
                      </a:r>
                      <a:r>
                        <a:rPr lang="en-CA" sz="1200">
                          <a:effectLst/>
                        </a:rPr>
                        <a:t>2.3%</a:t>
                      </a:r>
                      <a:endParaRPr lang="en-CA" sz="1100">
                        <a:effectLst/>
                      </a:endParaRPr>
                    </a:p>
                    <a:p>
                      <a:pPr>
                        <a:lnSpc>
                          <a:spcPct val="115000"/>
                        </a:lnSpc>
                        <a:spcAft>
                          <a:spcPts val="1000"/>
                        </a:spcAft>
                      </a:pPr>
                      <a:r>
                        <a:rPr lang="en-CA" sz="1200">
                          <a:effectLst/>
                        </a:rPr>
                        <a:t>p=0.0002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extLst>
                  <a:ext uri="{0D108BD9-81ED-4DB2-BD59-A6C34878D82A}">
                    <a16:rowId xmlns:a16="http://schemas.microsoft.com/office/drawing/2014/main" val="154632444"/>
                  </a:ext>
                </a:extLst>
              </a:tr>
              <a:tr h="604695">
                <a:tc>
                  <a:txBody>
                    <a:bodyPr/>
                    <a:lstStyle/>
                    <a:p>
                      <a:pPr>
                        <a:lnSpc>
                          <a:spcPct val="115000"/>
                        </a:lnSpc>
                        <a:spcAft>
                          <a:spcPts val="1000"/>
                        </a:spcAft>
                      </a:pPr>
                      <a:r>
                        <a:rPr lang="en-CA" sz="1200">
                          <a:effectLst/>
                        </a:rPr>
                        <a:t>CD8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27.7</a:t>
                      </a:r>
                      <a:r>
                        <a:rPr lang="en-CA" sz="1200">
                          <a:effectLst/>
                          <a:sym typeface="Symbol" panose="05050102010706020507" pitchFamily="18" charset="2"/>
                        </a:rPr>
                        <a:t></a:t>
                      </a:r>
                      <a:r>
                        <a:rPr lang="en-CA" sz="1200">
                          <a:effectLst/>
                        </a:rPr>
                        <a:t>0.8%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29.7</a:t>
                      </a:r>
                      <a:r>
                        <a:rPr lang="en-CA" sz="1200">
                          <a:effectLst/>
                          <a:sym typeface="Symbol" panose="05050102010706020507" pitchFamily="18" charset="2"/>
                        </a:rPr>
                        <a:t></a:t>
                      </a:r>
                      <a:r>
                        <a:rPr lang="en-CA" sz="1200">
                          <a:effectLst/>
                        </a:rPr>
                        <a:t>3.2%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a:effectLst/>
                        </a:rPr>
                        <a:t>23.9</a:t>
                      </a:r>
                      <a:r>
                        <a:rPr lang="en-CA" sz="1200">
                          <a:effectLst/>
                          <a:sym typeface="Symbol" panose="05050102010706020507" pitchFamily="18" charset="2"/>
                        </a:rPr>
                        <a:t></a:t>
                      </a:r>
                      <a:r>
                        <a:rPr lang="en-CA" sz="1200">
                          <a:effectLst/>
                        </a:rPr>
                        <a:t>1.8%</a:t>
                      </a:r>
                      <a:endParaRPr lang="en-CA" sz="1100">
                        <a:effectLst/>
                      </a:endParaRPr>
                    </a:p>
                    <a:p>
                      <a:pPr>
                        <a:lnSpc>
                          <a:spcPct val="115000"/>
                        </a:lnSpc>
                        <a:spcAft>
                          <a:spcPts val="1000"/>
                        </a:spcAft>
                      </a:pPr>
                      <a:r>
                        <a:rPr lang="en-CA" sz="1200">
                          <a:effectLst/>
                        </a:rPr>
                        <a:t>p=0.0288 </a:t>
                      </a:r>
                      <a:endParaRPr lang="en-CA" sz="110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tc>
                  <a:txBody>
                    <a:bodyPr/>
                    <a:lstStyle/>
                    <a:p>
                      <a:pPr>
                        <a:lnSpc>
                          <a:spcPct val="115000"/>
                        </a:lnSpc>
                        <a:spcAft>
                          <a:spcPts val="1000"/>
                        </a:spcAft>
                      </a:pPr>
                      <a:r>
                        <a:rPr lang="en-CA" sz="1200" dirty="0">
                          <a:effectLst/>
                        </a:rPr>
                        <a:t>26.1</a:t>
                      </a:r>
                      <a:r>
                        <a:rPr lang="en-CA" sz="1200" dirty="0">
                          <a:effectLst/>
                          <a:sym typeface="Symbol" panose="05050102010706020507" pitchFamily="18" charset="2"/>
                        </a:rPr>
                        <a:t></a:t>
                      </a:r>
                      <a:r>
                        <a:rPr lang="en-CA" sz="1200" dirty="0">
                          <a:effectLst/>
                        </a:rPr>
                        <a:t>1.1%</a:t>
                      </a:r>
                      <a:endParaRPr lang="en-CA" sz="1100" dirty="0">
                        <a:effectLst/>
                      </a:endParaRPr>
                    </a:p>
                    <a:p>
                      <a:pPr>
                        <a:lnSpc>
                          <a:spcPct val="115000"/>
                        </a:lnSpc>
                        <a:spcAft>
                          <a:spcPts val="1000"/>
                        </a:spcAft>
                      </a:pPr>
                      <a:r>
                        <a:rPr lang="en-CA" sz="1200" dirty="0">
                          <a:effectLst/>
                        </a:rPr>
                        <a:t>p=0.01392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88357" marR="88357" marT="44179" marB="44179"/>
                </a:tc>
                <a:extLst>
                  <a:ext uri="{0D108BD9-81ED-4DB2-BD59-A6C34878D82A}">
                    <a16:rowId xmlns:a16="http://schemas.microsoft.com/office/drawing/2014/main" val="2721839995"/>
                  </a:ext>
                </a:extLst>
              </a:tr>
            </a:tbl>
          </a:graphicData>
        </a:graphic>
      </p:graphicFrame>
      <p:sp>
        <p:nvSpPr>
          <p:cNvPr id="5" name="Rectangle 2">
            <a:extLst>
              <a:ext uri="{FF2B5EF4-FFF2-40B4-BE49-F238E27FC236}">
                <a16:creationId xmlns:a16="http://schemas.microsoft.com/office/drawing/2014/main" id="{4492266C-7319-4ADD-A72D-0C243479767C}"/>
              </a:ext>
            </a:extLst>
          </p:cNvPr>
          <p:cNvSpPr>
            <a:spLocks noChangeArrowheads="1"/>
          </p:cNvSpPr>
          <p:nvPr/>
        </p:nvSpPr>
        <p:spPr bwMode="auto">
          <a:xfrm>
            <a:off x="471487" y="757192"/>
            <a:ext cx="59150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Table S2.</a:t>
            </a:r>
            <a:r>
              <a:rPr lang="en-CA" altLang="en-US" sz="12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CA" altLang="en-US" sz="12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The percentage of T-lymphocytes and B-lymphocytes in skin-draining lymph nodes of mice received different treatments</a:t>
            </a:r>
            <a:r>
              <a:rPr kumimoji="0" lang="en-CA" altLang="en-US" sz="12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CA" altLang="en-US" sz="600" i="0" u="none" strike="noStrike" cap="none" normalizeH="0" baseline="0" dirty="0">
              <a:ln>
                <a:noFill/>
              </a:ln>
              <a:solidFill>
                <a:schemeClr val="tx1"/>
              </a:solidFill>
              <a:effectLst/>
            </a:endParaRPr>
          </a:p>
        </p:txBody>
      </p:sp>
      <p:sp>
        <p:nvSpPr>
          <p:cNvPr id="6" name="TextBox 5">
            <a:extLst>
              <a:ext uri="{FF2B5EF4-FFF2-40B4-BE49-F238E27FC236}">
                <a16:creationId xmlns:a16="http://schemas.microsoft.com/office/drawing/2014/main" id="{C7D32095-DF21-4F64-9031-A79C3AD05655}"/>
              </a:ext>
            </a:extLst>
          </p:cNvPr>
          <p:cNvSpPr txBox="1"/>
          <p:nvPr/>
        </p:nvSpPr>
        <p:spPr>
          <a:xfrm>
            <a:off x="471487" y="4312909"/>
            <a:ext cx="605631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Note: For comparison, Myeloid cell injected group was compared to no treatment group and Myeloid cell plus splenocyte injected group was compared to splenocyte alone injected group. n=3 mice in each group. </a:t>
            </a:r>
            <a:endParaRPr kumimoji="0" lang="en-CA"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474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B421248-72C4-41D7-8CB2-8DFEE1087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69" y="838955"/>
            <a:ext cx="1439541" cy="1482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44B3434C-0CF1-4B9F-A7EA-E1C5A7992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68" y="2915919"/>
            <a:ext cx="1439542" cy="1482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DF035A27-3879-44A0-9247-FCA3114C1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0809" y="2915920"/>
            <a:ext cx="1439542" cy="14824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246EF2B-C595-4E06-B34E-03DF0E25C6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0809" y="838954"/>
            <a:ext cx="1439540" cy="14824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B0981668-6579-4591-8597-57E9E3671D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0347" y="2915921"/>
            <a:ext cx="1439540" cy="14824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EEBDF9A-5A2C-40C6-A25B-BAFA93231E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0348" y="838952"/>
            <a:ext cx="1439543" cy="14824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B4DFEF58-5865-4DC9-8DC4-F4823CF53C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2938" y="838953"/>
            <a:ext cx="1439540" cy="1482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0F887040-9EBD-4838-9D95-4AEB31CB87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9888" y="2915919"/>
            <a:ext cx="1439539" cy="148241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72AB0C56-9852-4F09-90C6-5B89DEBF889E}"/>
              </a:ext>
            </a:extLst>
          </p:cNvPr>
          <p:cNvCxnSpPr>
            <a:cxnSpLocks/>
          </p:cNvCxnSpPr>
          <p:nvPr/>
        </p:nvCxnSpPr>
        <p:spPr>
          <a:xfrm>
            <a:off x="1062296" y="2172920"/>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3061763-E348-4DCD-9AE6-07787B7F30BD}"/>
              </a:ext>
            </a:extLst>
          </p:cNvPr>
          <p:cNvSpPr txBox="1"/>
          <p:nvPr/>
        </p:nvSpPr>
        <p:spPr>
          <a:xfrm>
            <a:off x="723900" y="2628965"/>
            <a:ext cx="5727700" cy="276999"/>
          </a:xfrm>
          <a:prstGeom prst="rect">
            <a:avLst/>
          </a:prstGeom>
          <a:noFill/>
        </p:spPr>
        <p:txBody>
          <a:bodyPr wrap="square">
            <a:spAutoFit/>
          </a:bodyPr>
          <a:lstStyle/>
          <a:p>
            <a:r>
              <a:rPr lang="en-CA" sz="1200" dirty="0">
                <a:latin typeface="Arial" panose="020B0604020202020204" pitchFamily="34" charset="0"/>
                <a:cs typeface="Arial" panose="020B0604020202020204" pitchFamily="34" charset="0"/>
              </a:rPr>
              <a:t>Non-treatment              Myeloid cells                Splenocytes          Myeloid </a:t>
            </a:r>
            <a:r>
              <a:rPr lang="en-CA" sz="1200" dirty="0" err="1">
                <a:latin typeface="Arial" panose="020B0604020202020204" pitchFamily="34" charset="0"/>
                <a:cs typeface="Arial" panose="020B0604020202020204" pitchFamily="34" charset="0"/>
              </a:rPr>
              <a:t>cells+SP</a:t>
            </a:r>
            <a:endParaRPr lang="en-CA"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BF0533B-367F-4DAB-AA06-61C9D32F2805}"/>
              </a:ext>
            </a:extLst>
          </p:cNvPr>
          <p:cNvSpPr txBox="1"/>
          <p:nvPr/>
        </p:nvSpPr>
        <p:spPr>
          <a:xfrm>
            <a:off x="729817" y="556975"/>
            <a:ext cx="5956300" cy="276999"/>
          </a:xfrm>
          <a:prstGeom prst="rect">
            <a:avLst/>
          </a:prstGeom>
          <a:noFill/>
        </p:spPr>
        <p:txBody>
          <a:bodyPr wrap="square">
            <a:spAutoFit/>
          </a:bodyPr>
          <a:lstStyle/>
          <a:p>
            <a:r>
              <a:rPr lang="en-CA" sz="1200" dirty="0">
                <a:latin typeface="Arial" panose="020B0604020202020204" pitchFamily="34" charset="0"/>
                <a:cs typeface="Arial" panose="020B0604020202020204" pitchFamily="34" charset="0"/>
              </a:rPr>
              <a:t>Non-treatment              Myeloid cells                Splenocytes          Myeloid </a:t>
            </a:r>
            <a:r>
              <a:rPr lang="en-CA" sz="1200" dirty="0" err="1">
                <a:latin typeface="Arial" panose="020B0604020202020204" pitchFamily="34" charset="0"/>
                <a:cs typeface="Arial" panose="020B0604020202020204" pitchFamily="34" charset="0"/>
              </a:rPr>
              <a:t>cells+SP</a:t>
            </a:r>
            <a:endParaRPr lang="en-CA" sz="1200" dirty="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B79C9014-FE40-41EA-8512-FE012DC44828}"/>
              </a:ext>
            </a:extLst>
          </p:cNvPr>
          <p:cNvCxnSpPr>
            <a:cxnSpLocks/>
          </p:cNvCxnSpPr>
          <p:nvPr/>
        </p:nvCxnSpPr>
        <p:spPr>
          <a:xfrm>
            <a:off x="1062296" y="4243020"/>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591FC9-6BE1-4737-AF0D-0C58658615C8}"/>
              </a:ext>
            </a:extLst>
          </p:cNvPr>
          <p:cNvSpPr txBox="1"/>
          <p:nvPr/>
        </p:nvSpPr>
        <p:spPr>
          <a:xfrm>
            <a:off x="3224931" y="2182877"/>
            <a:ext cx="804476"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CD3</a:t>
            </a:r>
          </a:p>
        </p:txBody>
      </p:sp>
      <p:sp>
        <p:nvSpPr>
          <p:cNvPr id="6" name="TextBox 5">
            <a:extLst>
              <a:ext uri="{FF2B5EF4-FFF2-40B4-BE49-F238E27FC236}">
                <a16:creationId xmlns:a16="http://schemas.microsoft.com/office/drawing/2014/main" id="{4C822405-F89D-4D48-BA86-D50E4F6EFA6C}"/>
              </a:ext>
            </a:extLst>
          </p:cNvPr>
          <p:cNvSpPr txBox="1"/>
          <p:nvPr/>
        </p:nvSpPr>
        <p:spPr>
          <a:xfrm>
            <a:off x="3224932" y="4243021"/>
            <a:ext cx="716447"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CD19</a:t>
            </a:r>
          </a:p>
        </p:txBody>
      </p:sp>
      <p:pic>
        <p:nvPicPr>
          <p:cNvPr id="20" name="Picture 4">
            <a:extLst>
              <a:ext uri="{FF2B5EF4-FFF2-40B4-BE49-F238E27FC236}">
                <a16:creationId xmlns:a16="http://schemas.microsoft.com/office/drawing/2014/main" id="{62CDEBA9-C11C-4B3C-A2DB-E8829EAA2F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360" y="6908148"/>
            <a:ext cx="1439541" cy="14824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75B085E3-79B9-4DC1-9411-DF283441B3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7899" y="6908150"/>
            <a:ext cx="1432451" cy="14751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036D3A19-7B73-4737-8F7C-BB0A647B5A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0346" y="6908150"/>
            <a:ext cx="1432452" cy="14751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043A1537-5AAC-4ADE-B39E-0A37D08F25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89888" y="6908148"/>
            <a:ext cx="1432455" cy="1475123"/>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C378E7EB-18B5-4E8B-B83F-82345AF68B9C}"/>
              </a:ext>
            </a:extLst>
          </p:cNvPr>
          <p:cNvCxnSpPr>
            <a:cxnSpLocks/>
          </p:cNvCxnSpPr>
          <p:nvPr/>
        </p:nvCxnSpPr>
        <p:spPr>
          <a:xfrm>
            <a:off x="1050915" y="8224470"/>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57CFE3-B57E-484C-B828-DEDA7C242D11}"/>
              </a:ext>
            </a:extLst>
          </p:cNvPr>
          <p:cNvSpPr txBox="1"/>
          <p:nvPr/>
        </p:nvSpPr>
        <p:spPr>
          <a:xfrm>
            <a:off x="3309670" y="8224471"/>
            <a:ext cx="546969"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CD8</a:t>
            </a:r>
          </a:p>
        </p:txBody>
      </p:sp>
      <p:sp>
        <p:nvSpPr>
          <p:cNvPr id="32" name="TextBox 31">
            <a:extLst>
              <a:ext uri="{FF2B5EF4-FFF2-40B4-BE49-F238E27FC236}">
                <a16:creationId xmlns:a16="http://schemas.microsoft.com/office/drawing/2014/main" id="{81AFDEEF-F28A-4C9F-A0C7-441F49B6B183}"/>
              </a:ext>
            </a:extLst>
          </p:cNvPr>
          <p:cNvSpPr txBox="1"/>
          <p:nvPr/>
        </p:nvSpPr>
        <p:spPr>
          <a:xfrm>
            <a:off x="700526" y="4635024"/>
            <a:ext cx="5751075" cy="276999"/>
          </a:xfrm>
          <a:prstGeom prst="rect">
            <a:avLst/>
          </a:prstGeom>
          <a:noFill/>
        </p:spPr>
        <p:txBody>
          <a:bodyPr wrap="square">
            <a:spAutoFit/>
          </a:bodyPr>
          <a:lstStyle/>
          <a:p>
            <a:r>
              <a:rPr lang="en-CA" sz="1200" dirty="0">
                <a:latin typeface="Arial" panose="020B0604020202020204" pitchFamily="34" charset="0"/>
                <a:cs typeface="Arial" panose="020B0604020202020204" pitchFamily="34" charset="0"/>
              </a:rPr>
              <a:t>Non-treatment              Myeloid cells                Splenocytes          Myeloid </a:t>
            </a:r>
            <a:r>
              <a:rPr lang="en-CA" sz="1200" dirty="0" err="1">
                <a:latin typeface="Arial" panose="020B0604020202020204" pitchFamily="34" charset="0"/>
                <a:cs typeface="Arial" panose="020B0604020202020204" pitchFamily="34" charset="0"/>
              </a:rPr>
              <a:t>cells+SP</a:t>
            </a:r>
            <a:endParaRPr lang="en-CA"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93ED3CA-B6D2-4272-8E76-DAE3833FBE3F}"/>
              </a:ext>
            </a:extLst>
          </p:cNvPr>
          <p:cNvSpPr txBox="1"/>
          <p:nvPr/>
        </p:nvSpPr>
        <p:spPr>
          <a:xfrm>
            <a:off x="729998" y="6623851"/>
            <a:ext cx="5830702" cy="276999"/>
          </a:xfrm>
          <a:prstGeom prst="rect">
            <a:avLst/>
          </a:prstGeom>
          <a:noFill/>
        </p:spPr>
        <p:txBody>
          <a:bodyPr wrap="square">
            <a:spAutoFit/>
          </a:bodyPr>
          <a:lstStyle/>
          <a:p>
            <a:r>
              <a:rPr lang="en-CA" sz="1200" dirty="0">
                <a:latin typeface="Arial" panose="020B0604020202020204" pitchFamily="34" charset="0"/>
                <a:cs typeface="Arial" panose="020B0604020202020204" pitchFamily="34" charset="0"/>
              </a:rPr>
              <a:t>Non-treatment              Myeloid cells                Splenocytes          Myeloid </a:t>
            </a:r>
            <a:r>
              <a:rPr lang="en-CA" sz="1200" dirty="0" err="1">
                <a:latin typeface="Arial" panose="020B0604020202020204" pitchFamily="34" charset="0"/>
                <a:cs typeface="Arial" panose="020B0604020202020204" pitchFamily="34" charset="0"/>
              </a:rPr>
              <a:t>cells+SP</a:t>
            </a:r>
            <a:endParaRPr lang="en-CA" sz="1200" dirty="0">
              <a:latin typeface="Arial" panose="020B0604020202020204" pitchFamily="34" charset="0"/>
              <a:cs typeface="Arial" panose="020B0604020202020204" pitchFamily="34" charset="0"/>
            </a:endParaRPr>
          </a:p>
        </p:txBody>
      </p:sp>
      <p:pic>
        <p:nvPicPr>
          <p:cNvPr id="49" name="Picture 2">
            <a:extLst>
              <a:ext uri="{FF2B5EF4-FFF2-40B4-BE49-F238E27FC236}">
                <a16:creationId xmlns:a16="http://schemas.microsoft.com/office/drawing/2014/main" id="{CFA55F4A-1D7E-4375-851E-41A5F866EA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041" y="4912771"/>
            <a:ext cx="1439539" cy="148241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60A51E4F-1932-41AF-9BCD-B413418AAD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09302" y="4912656"/>
            <a:ext cx="1431751" cy="147439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a:extLst>
              <a:ext uri="{FF2B5EF4-FFF2-40B4-BE49-F238E27FC236}">
                <a16:creationId xmlns:a16="http://schemas.microsoft.com/office/drawing/2014/main" id="{E078E683-40AA-41AF-B821-431A4A646E6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0347" y="4912656"/>
            <a:ext cx="1431751" cy="147439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E5B7F477-8BC1-4CB0-B172-7DAE7AC98FA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9888" y="4912023"/>
            <a:ext cx="1431751" cy="1474399"/>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Arrow Connector 62">
            <a:extLst>
              <a:ext uri="{FF2B5EF4-FFF2-40B4-BE49-F238E27FC236}">
                <a16:creationId xmlns:a16="http://schemas.microsoft.com/office/drawing/2014/main" id="{A1474000-D0EE-408A-A823-A357EBD25899}"/>
              </a:ext>
            </a:extLst>
          </p:cNvPr>
          <p:cNvCxnSpPr>
            <a:cxnSpLocks/>
          </p:cNvCxnSpPr>
          <p:nvPr/>
        </p:nvCxnSpPr>
        <p:spPr>
          <a:xfrm>
            <a:off x="1026492" y="6287333"/>
            <a:ext cx="477610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F56E341-1AFD-49C9-B985-F4A893A8BFE2}"/>
              </a:ext>
            </a:extLst>
          </p:cNvPr>
          <p:cNvSpPr txBox="1"/>
          <p:nvPr/>
        </p:nvSpPr>
        <p:spPr>
          <a:xfrm>
            <a:off x="3317291" y="6234534"/>
            <a:ext cx="526391" cy="276999"/>
          </a:xfrm>
          <a:prstGeom prst="rect">
            <a:avLst/>
          </a:prstGeom>
          <a:noFill/>
        </p:spPr>
        <p:txBody>
          <a:bodyPr wrap="square">
            <a:spAutoFit/>
          </a:bodyPr>
          <a:lstStyle/>
          <a:p>
            <a:r>
              <a:rPr lang="en-CA" sz="1200" b="1" dirty="0">
                <a:latin typeface="Arial" panose="020B0604020202020204" pitchFamily="34" charset="0"/>
                <a:cs typeface="Arial" panose="020B0604020202020204" pitchFamily="34" charset="0"/>
              </a:rPr>
              <a:t>CD4</a:t>
            </a:r>
          </a:p>
        </p:txBody>
      </p:sp>
      <p:sp>
        <p:nvSpPr>
          <p:cNvPr id="3" name="TextBox 2">
            <a:extLst>
              <a:ext uri="{FF2B5EF4-FFF2-40B4-BE49-F238E27FC236}">
                <a16:creationId xmlns:a16="http://schemas.microsoft.com/office/drawing/2014/main" id="{BE0297B1-DB77-45F9-8BA5-2551EFD95C94}"/>
              </a:ext>
            </a:extLst>
          </p:cNvPr>
          <p:cNvSpPr txBox="1"/>
          <p:nvPr/>
        </p:nvSpPr>
        <p:spPr>
          <a:xfrm>
            <a:off x="375047" y="360226"/>
            <a:ext cx="387986"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a</a:t>
            </a:r>
          </a:p>
        </p:txBody>
      </p:sp>
      <p:sp>
        <p:nvSpPr>
          <p:cNvPr id="2" name="TextBox 1">
            <a:extLst>
              <a:ext uri="{FF2B5EF4-FFF2-40B4-BE49-F238E27FC236}">
                <a16:creationId xmlns:a16="http://schemas.microsoft.com/office/drawing/2014/main" id="{F3F9008C-1AA2-4BFC-998B-0080328C979B}"/>
              </a:ext>
            </a:extLst>
          </p:cNvPr>
          <p:cNvSpPr txBox="1"/>
          <p:nvPr/>
        </p:nvSpPr>
        <p:spPr>
          <a:xfrm>
            <a:off x="386152" y="2459876"/>
            <a:ext cx="386201"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b</a:t>
            </a:r>
          </a:p>
        </p:txBody>
      </p:sp>
      <p:sp>
        <p:nvSpPr>
          <p:cNvPr id="7" name="TextBox 6">
            <a:extLst>
              <a:ext uri="{FF2B5EF4-FFF2-40B4-BE49-F238E27FC236}">
                <a16:creationId xmlns:a16="http://schemas.microsoft.com/office/drawing/2014/main" id="{F5DDA09C-A7A5-4686-B18D-EC5150191D96}"/>
              </a:ext>
            </a:extLst>
          </p:cNvPr>
          <p:cNvSpPr txBox="1"/>
          <p:nvPr/>
        </p:nvSpPr>
        <p:spPr>
          <a:xfrm>
            <a:off x="399274" y="4439023"/>
            <a:ext cx="339533"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a:t>
            </a:r>
          </a:p>
        </p:txBody>
      </p:sp>
      <p:sp>
        <p:nvSpPr>
          <p:cNvPr id="19" name="TextBox 18">
            <a:extLst>
              <a:ext uri="{FF2B5EF4-FFF2-40B4-BE49-F238E27FC236}">
                <a16:creationId xmlns:a16="http://schemas.microsoft.com/office/drawing/2014/main" id="{4DAB9CD5-390D-4580-A369-37D775F4081B}"/>
              </a:ext>
            </a:extLst>
          </p:cNvPr>
          <p:cNvSpPr txBox="1"/>
          <p:nvPr/>
        </p:nvSpPr>
        <p:spPr>
          <a:xfrm>
            <a:off x="399274" y="6542122"/>
            <a:ext cx="386201"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64275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26E83B-61E2-4020-8966-05906D114566}"/>
              </a:ext>
            </a:extLst>
          </p:cNvPr>
          <p:cNvSpPr txBox="1"/>
          <p:nvPr/>
        </p:nvSpPr>
        <p:spPr>
          <a:xfrm>
            <a:off x="438150" y="627519"/>
            <a:ext cx="5772150" cy="1569660"/>
          </a:xfrm>
          <a:prstGeom prst="rect">
            <a:avLst/>
          </a:prstGeom>
          <a:noFill/>
        </p:spPr>
        <p:txBody>
          <a:bodyPr wrap="square">
            <a:spAutoFit/>
          </a:bodyPr>
          <a:lstStyle/>
          <a:p>
            <a:r>
              <a:rPr lang="en-CA" sz="1200" b="1" dirty="0">
                <a:latin typeface="Arial" panose="020B0604020202020204" pitchFamily="34" charset="0"/>
                <a:cs typeface="Arial" panose="020B0604020202020204" pitchFamily="34" charset="0"/>
              </a:rPr>
              <a:t>Figure S4. Immune cell percentage in spleen of normal and AA mice that received either nothing, M-CSF-stimulated CD11b+ myeloid cells, splenocytes alone or M-CSF-stimulated CD11b+ myeloid cells plus splenocytes for 10 weeks. </a:t>
            </a:r>
            <a:r>
              <a:rPr lang="en-CA" sz="1200" dirty="0">
                <a:latin typeface="Arial" panose="020B0604020202020204" pitchFamily="34" charset="0"/>
                <a:cs typeface="Arial" panose="020B0604020202020204" pitchFamily="34" charset="0"/>
              </a:rPr>
              <a:t>Three mice without hair loss in untreated group or splenocytes alone group, and three mice with AA in myeloid cells alone or myeloid cells plus splenocytes were selected for this experiment. Cells isolated from spleen were stained with different antibodies, analyzed by FACS. (</a:t>
            </a:r>
            <a:r>
              <a:rPr lang="en-CA" sz="1200" b="1" dirty="0">
                <a:latin typeface="Arial" panose="020B0604020202020204" pitchFamily="34" charset="0"/>
                <a:cs typeface="Arial" panose="020B0604020202020204" pitchFamily="34" charset="0"/>
              </a:rPr>
              <a:t>a</a:t>
            </a:r>
            <a:r>
              <a:rPr lang="en-CA" sz="1200" dirty="0">
                <a:latin typeface="Arial" panose="020B0604020202020204" pitchFamily="34" charset="0"/>
                <a:cs typeface="Arial" panose="020B0604020202020204" pitchFamily="34" charset="0"/>
              </a:rPr>
              <a:t>) CD3 stain; (</a:t>
            </a:r>
            <a:r>
              <a:rPr lang="en-CA" sz="1200" b="1" dirty="0">
                <a:latin typeface="Arial" panose="020B0604020202020204" pitchFamily="34" charset="0"/>
                <a:cs typeface="Arial" panose="020B0604020202020204" pitchFamily="34" charset="0"/>
              </a:rPr>
              <a:t>b</a:t>
            </a:r>
            <a:r>
              <a:rPr lang="en-CA" sz="1200" dirty="0">
                <a:latin typeface="Arial" panose="020B0604020202020204" pitchFamily="34" charset="0"/>
                <a:cs typeface="Arial" panose="020B0604020202020204" pitchFamily="34" charset="0"/>
              </a:rPr>
              <a:t>) CD19 stain; (</a:t>
            </a:r>
            <a:r>
              <a:rPr lang="en-CA" sz="1200" b="1" dirty="0">
                <a:latin typeface="Arial" panose="020B0604020202020204" pitchFamily="34" charset="0"/>
                <a:cs typeface="Arial" panose="020B0604020202020204" pitchFamily="34" charset="0"/>
              </a:rPr>
              <a:t>c</a:t>
            </a:r>
            <a:r>
              <a:rPr lang="en-CA" sz="1200" dirty="0">
                <a:latin typeface="Arial" panose="020B0604020202020204" pitchFamily="34" charset="0"/>
                <a:cs typeface="Arial" panose="020B0604020202020204" pitchFamily="34" charset="0"/>
              </a:rPr>
              <a:t>) CD4 stain and (</a:t>
            </a:r>
            <a:r>
              <a:rPr lang="en-CA" sz="1200" b="1" dirty="0">
                <a:latin typeface="Arial" panose="020B0604020202020204" pitchFamily="34" charset="0"/>
                <a:cs typeface="Arial" panose="020B0604020202020204" pitchFamily="34" charset="0"/>
              </a:rPr>
              <a:t>d</a:t>
            </a:r>
            <a:r>
              <a:rPr lang="en-CA" sz="1200" dirty="0">
                <a:latin typeface="Arial" panose="020B0604020202020204" pitchFamily="34" charset="0"/>
                <a:cs typeface="Arial" panose="020B0604020202020204" pitchFamily="34" charset="0"/>
              </a:rPr>
              <a:t>) CD8 stain.</a:t>
            </a:r>
            <a:endParaRPr lang="en-CA" sz="1200" dirty="0"/>
          </a:p>
        </p:txBody>
      </p:sp>
    </p:spTree>
    <p:extLst>
      <p:ext uri="{BB962C8B-B14F-4D97-AF65-F5344CB8AC3E}">
        <p14:creationId xmlns:p14="http://schemas.microsoft.com/office/powerpoint/2010/main" val="30209616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TotalTime>
  <Words>1044</Words>
  <Application>Microsoft Office PowerPoint</Application>
  <PresentationFormat>On-screen Show (4:3)</PresentationFormat>
  <Paragraphs>155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Yunyuan</dc:creator>
  <cp:lastModifiedBy>yunyuan li</cp:lastModifiedBy>
  <cp:revision>27</cp:revision>
  <dcterms:created xsi:type="dcterms:W3CDTF">2021-06-25T17:56:36Z</dcterms:created>
  <dcterms:modified xsi:type="dcterms:W3CDTF">2021-12-21T22:21:34Z</dcterms:modified>
</cp:coreProperties>
</file>