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16"/>
  </p:notesMasterIdLst>
  <p:sldIdLst>
    <p:sldId id="416" r:id="rId2"/>
    <p:sldId id="417" r:id="rId3"/>
    <p:sldId id="418" r:id="rId4"/>
    <p:sldId id="419" r:id="rId5"/>
    <p:sldId id="420" r:id="rId6"/>
    <p:sldId id="421" r:id="rId7"/>
    <p:sldId id="422" r:id="rId8"/>
    <p:sldId id="423" r:id="rId9"/>
    <p:sldId id="424" r:id="rId10"/>
    <p:sldId id="425" r:id="rId11"/>
    <p:sldId id="426" r:id="rId12"/>
    <p:sldId id="427" r:id="rId13"/>
    <p:sldId id="428" r:id="rId14"/>
    <p:sldId id="429" r:id="rId15"/>
  </p:sldIdLst>
  <p:sldSz cx="13930313" cy="8229600"/>
  <p:notesSz cx="6858000" cy="9144000"/>
  <p:defaultTextStyle>
    <a:defPPr>
      <a:defRPr lang="en-US"/>
    </a:defPPr>
    <a:lvl1pPr marL="0" algn="l" defTabSz="1063650" rtl="0" eaLnBrk="1" latinLnBrk="0" hangingPunct="1">
      <a:defRPr sz="2093" kern="1200">
        <a:solidFill>
          <a:schemeClr val="tx1"/>
        </a:solidFill>
        <a:latin typeface="+mn-lt"/>
        <a:ea typeface="+mn-ea"/>
        <a:cs typeface="+mn-cs"/>
      </a:defRPr>
    </a:lvl1pPr>
    <a:lvl2pPr marL="531825" algn="l" defTabSz="1063650" rtl="0" eaLnBrk="1" latinLnBrk="0" hangingPunct="1">
      <a:defRPr sz="2093" kern="1200">
        <a:solidFill>
          <a:schemeClr val="tx1"/>
        </a:solidFill>
        <a:latin typeface="+mn-lt"/>
        <a:ea typeface="+mn-ea"/>
        <a:cs typeface="+mn-cs"/>
      </a:defRPr>
    </a:lvl2pPr>
    <a:lvl3pPr marL="1063650" algn="l" defTabSz="1063650" rtl="0" eaLnBrk="1" latinLnBrk="0" hangingPunct="1">
      <a:defRPr sz="2093" kern="1200">
        <a:solidFill>
          <a:schemeClr val="tx1"/>
        </a:solidFill>
        <a:latin typeface="+mn-lt"/>
        <a:ea typeface="+mn-ea"/>
        <a:cs typeface="+mn-cs"/>
      </a:defRPr>
    </a:lvl3pPr>
    <a:lvl4pPr marL="1595475" algn="l" defTabSz="1063650" rtl="0" eaLnBrk="1" latinLnBrk="0" hangingPunct="1">
      <a:defRPr sz="2093" kern="1200">
        <a:solidFill>
          <a:schemeClr val="tx1"/>
        </a:solidFill>
        <a:latin typeface="+mn-lt"/>
        <a:ea typeface="+mn-ea"/>
        <a:cs typeface="+mn-cs"/>
      </a:defRPr>
    </a:lvl4pPr>
    <a:lvl5pPr marL="2127300" algn="l" defTabSz="1063650" rtl="0" eaLnBrk="1" latinLnBrk="0" hangingPunct="1">
      <a:defRPr sz="2093" kern="1200">
        <a:solidFill>
          <a:schemeClr val="tx1"/>
        </a:solidFill>
        <a:latin typeface="+mn-lt"/>
        <a:ea typeface="+mn-ea"/>
        <a:cs typeface="+mn-cs"/>
      </a:defRPr>
    </a:lvl5pPr>
    <a:lvl6pPr marL="2659125" algn="l" defTabSz="1063650" rtl="0" eaLnBrk="1" latinLnBrk="0" hangingPunct="1">
      <a:defRPr sz="2093" kern="1200">
        <a:solidFill>
          <a:schemeClr val="tx1"/>
        </a:solidFill>
        <a:latin typeface="+mn-lt"/>
        <a:ea typeface="+mn-ea"/>
        <a:cs typeface="+mn-cs"/>
      </a:defRPr>
    </a:lvl6pPr>
    <a:lvl7pPr marL="3190950" algn="l" defTabSz="1063650" rtl="0" eaLnBrk="1" latinLnBrk="0" hangingPunct="1">
      <a:defRPr sz="2093" kern="1200">
        <a:solidFill>
          <a:schemeClr val="tx1"/>
        </a:solidFill>
        <a:latin typeface="+mn-lt"/>
        <a:ea typeface="+mn-ea"/>
        <a:cs typeface="+mn-cs"/>
      </a:defRPr>
    </a:lvl7pPr>
    <a:lvl8pPr marL="3722775" algn="l" defTabSz="1063650" rtl="0" eaLnBrk="1" latinLnBrk="0" hangingPunct="1">
      <a:defRPr sz="2093" kern="1200">
        <a:solidFill>
          <a:schemeClr val="tx1"/>
        </a:solidFill>
        <a:latin typeface="+mn-lt"/>
        <a:ea typeface="+mn-ea"/>
        <a:cs typeface="+mn-cs"/>
      </a:defRPr>
    </a:lvl8pPr>
    <a:lvl9pPr marL="4254600" algn="l" defTabSz="1063650" rtl="0" eaLnBrk="1" latinLnBrk="0" hangingPunct="1">
      <a:defRPr sz="209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80" userDrawn="1">
          <p15:clr>
            <a:srgbClr val="A4A3A4"/>
          </p15:clr>
        </p15:guide>
        <p15:guide id="2" pos="472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B100"/>
    <a:srgbClr val="0DECD5"/>
    <a:srgbClr val="10F0D8"/>
    <a:srgbClr val="EE48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019"/>
    <p:restoredTop sz="95529"/>
  </p:normalViewPr>
  <p:slideViewPr>
    <p:cSldViewPr snapToGrid="0" snapToObjects="1">
      <p:cViewPr varScale="1">
        <p:scale>
          <a:sx n="92" d="100"/>
          <a:sy n="92" d="100"/>
        </p:scale>
        <p:origin x="120" y="180"/>
      </p:cViewPr>
      <p:guideLst>
        <p:guide orient="horz" pos="3480"/>
        <p:guide pos="472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7" d="100"/>
          <a:sy n="97" d="100"/>
        </p:scale>
        <p:origin x="3688" y="2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B09D4F-1B0A-934C-B749-4FF3C636E249}" type="datetimeFigureOut">
              <a:rPr lang="en-US" smtClean="0"/>
              <a:t>2/11/2022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17563" y="1143000"/>
            <a:ext cx="52228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1BB97D-67EB-8147-B184-3C0FD499FB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0226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63650" rtl="0" eaLnBrk="1" latinLnBrk="0" hangingPunct="1">
      <a:defRPr sz="1396" kern="1200">
        <a:solidFill>
          <a:schemeClr val="tx1"/>
        </a:solidFill>
        <a:latin typeface="+mn-lt"/>
        <a:ea typeface="+mn-ea"/>
        <a:cs typeface="+mn-cs"/>
      </a:defRPr>
    </a:lvl1pPr>
    <a:lvl2pPr marL="531825" algn="l" defTabSz="1063650" rtl="0" eaLnBrk="1" latinLnBrk="0" hangingPunct="1">
      <a:defRPr sz="1396" kern="1200">
        <a:solidFill>
          <a:schemeClr val="tx1"/>
        </a:solidFill>
        <a:latin typeface="+mn-lt"/>
        <a:ea typeface="+mn-ea"/>
        <a:cs typeface="+mn-cs"/>
      </a:defRPr>
    </a:lvl2pPr>
    <a:lvl3pPr marL="1063650" algn="l" defTabSz="1063650" rtl="0" eaLnBrk="1" latinLnBrk="0" hangingPunct="1">
      <a:defRPr sz="1396" kern="1200">
        <a:solidFill>
          <a:schemeClr val="tx1"/>
        </a:solidFill>
        <a:latin typeface="+mn-lt"/>
        <a:ea typeface="+mn-ea"/>
        <a:cs typeface="+mn-cs"/>
      </a:defRPr>
    </a:lvl3pPr>
    <a:lvl4pPr marL="1595475" algn="l" defTabSz="1063650" rtl="0" eaLnBrk="1" latinLnBrk="0" hangingPunct="1">
      <a:defRPr sz="1396" kern="1200">
        <a:solidFill>
          <a:schemeClr val="tx1"/>
        </a:solidFill>
        <a:latin typeface="+mn-lt"/>
        <a:ea typeface="+mn-ea"/>
        <a:cs typeface="+mn-cs"/>
      </a:defRPr>
    </a:lvl4pPr>
    <a:lvl5pPr marL="2127300" algn="l" defTabSz="1063650" rtl="0" eaLnBrk="1" latinLnBrk="0" hangingPunct="1">
      <a:defRPr sz="1396" kern="1200">
        <a:solidFill>
          <a:schemeClr val="tx1"/>
        </a:solidFill>
        <a:latin typeface="+mn-lt"/>
        <a:ea typeface="+mn-ea"/>
        <a:cs typeface="+mn-cs"/>
      </a:defRPr>
    </a:lvl5pPr>
    <a:lvl6pPr marL="2659125" algn="l" defTabSz="1063650" rtl="0" eaLnBrk="1" latinLnBrk="0" hangingPunct="1">
      <a:defRPr sz="1396" kern="1200">
        <a:solidFill>
          <a:schemeClr val="tx1"/>
        </a:solidFill>
        <a:latin typeface="+mn-lt"/>
        <a:ea typeface="+mn-ea"/>
        <a:cs typeface="+mn-cs"/>
      </a:defRPr>
    </a:lvl6pPr>
    <a:lvl7pPr marL="3190950" algn="l" defTabSz="1063650" rtl="0" eaLnBrk="1" latinLnBrk="0" hangingPunct="1">
      <a:defRPr sz="1396" kern="1200">
        <a:solidFill>
          <a:schemeClr val="tx1"/>
        </a:solidFill>
        <a:latin typeface="+mn-lt"/>
        <a:ea typeface="+mn-ea"/>
        <a:cs typeface="+mn-cs"/>
      </a:defRPr>
    </a:lvl7pPr>
    <a:lvl8pPr marL="3722775" algn="l" defTabSz="1063650" rtl="0" eaLnBrk="1" latinLnBrk="0" hangingPunct="1">
      <a:defRPr sz="1396" kern="1200">
        <a:solidFill>
          <a:schemeClr val="tx1"/>
        </a:solidFill>
        <a:latin typeface="+mn-lt"/>
        <a:ea typeface="+mn-ea"/>
        <a:cs typeface="+mn-cs"/>
      </a:defRPr>
    </a:lvl8pPr>
    <a:lvl9pPr marL="4254600" algn="l" defTabSz="1063650" rtl="0" eaLnBrk="1" latinLnBrk="0" hangingPunct="1">
      <a:defRPr sz="139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17563" y="1143000"/>
            <a:ext cx="522287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1BB97D-67EB-8147-B184-3C0FD499FB1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8529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1BB97D-67EB-8147-B184-3C0FD499FB1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290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Figure </a:t>
            </a:r>
            <a:r>
              <a:rPr lang="en-US" dirty="0" err="1"/>
              <a:t>supp</a:t>
            </a:r>
            <a:r>
              <a:rPr lang="en-US" dirty="0"/>
              <a:t> 3.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1BB97D-67EB-8147-B184-3C0FD499FB1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277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41289" y="1346836"/>
            <a:ext cx="10447735" cy="2865120"/>
          </a:xfrm>
        </p:spPr>
        <p:txBody>
          <a:bodyPr anchor="b"/>
          <a:lstStyle>
            <a:lvl1pPr algn="ctr">
              <a:defRPr sz="685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41289" y="4322446"/>
            <a:ext cx="10447735" cy="1986914"/>
          </a:xfrm>
        </p:spPr>
        <p:txBody>
          <a:bodyPr/>
          <a:lstStyle>
            <a:lvl1pPr marL="0" indent="0" algn="ctr">
              <a:buNone/>
              <a:defRPr sz="2742"/>
            </a:lvl1pPr>
            <a:lvl2pPr marL="522397" indent="0" algn="ctr">
              <a:buNone/>
              <a:defRPr sz="2285"/>
            </a:lvl2pPr>
            <a:lvl3pPr marL="1044793" indent="0" algn="ctr">
              <a:buNone/>
              <a:defRPr sz="2057"/>
            </a:lvl3pPr>
            <a:lvl4pPr marL="1567190" indent="0" algn="ctr">
              <a:buNone/>
              <a:defRPr sz="1828"/>
            </a:lvl4pPr>
            <a:lvl5pPr marL="2089587" indent="0" algn="ctr">
              <a:buNone/>
              <a:defRPr sz="1828"/>
            </a:lvl5pPr>
            <a:lvl6pPr marL="2611984" indent="0" algn="ctr">
              <a:buNone/>
              <a:defRPr sz="1828"/>
            </a:lvl6pPr>
            <a:lvl7pPr marL="3134380" indent="0" algn="ctr">
              <a:buNone/>
              <a:defRPr sz="1828"/>
            </a:lvl7pPr>
            <a:lvl8pPr marL="3656777" indent="0" algn="ctr">
              <a:buNone/>
              <a:defRPr sz="1828"/>
            </a:lvl8pPr>
            <a:lvl9pPr marL="4179174" indent="0" algn="ctr">
              <a:buNone/>
              <a:defRPr sz="1828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884FF-0975-8840-BC29-AE750EF1E2C4}" type="datetimeFigureOut">
              <a:rPr lang="en-US" smtClean="0"/>
              <a:t>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9DB42-DEEA-5147-86E0-B08FD5FC50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362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884FF-0975-8840-BC29-AE750EF1E2C4}" type="datetimeFigureOut">
              <a:rPr lang="en-US" smtClean="0"/>
              <a:t>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9DB42-DEEA-5147-86E0-B08FD5FC50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853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968880" y="438150"/>
            <a:ext cx="3003724" cy="697420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57709" y="438150"/>
            <a:ext cx="8837042" cy="6974206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884FF-0975-8840-BC29-AE750EF1E2C4}" type="datetimeFigureOut">
              <a:rPr lang="en-US" smtClean="0"/>
              <a:t>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9DB42-DEEA-5147-86E0-B08FD5FC50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6557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884FF-0975-8840-BC29-AE750EF1E2C4}" type="datetimeFigureOut">
              <a:rPr lang="en-US" smtClean="0"/>
              <a:t>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9DB42-DEEA-5147-86E0-B08FD5FC50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608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0454" y="2051686"/>
            <a:ext cx="12014895" cy="3423284"/>
          </a:xfrm>
        </p:spPr>
        <p:txBody>
          <a:bodyPr anchor="b"/>
          <a:lstStyle>
            <a:lvl1pPr>
              <a:defRPr sz="685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50454" y="5507356"/>
            <a:ext cx="12014895" cy="1800224"/>
          </a:xfrm>
        </p:spPr>
        <p:txBody>
          <a:bodyPr/>
          <a:lstStyle>
            <a:lvl1pPr marL="0" indent="0">
              <a:buNone/>
              <a:defRPr sz="2742">
                <a:solidFill>
                  <a:schemeClr val="tx1">
                    <a:tint val="75000"/>
                  </a:schemeClr>
                </a:solidFill>
              </a:defRPr>
            </a:lvl1pPr>
            <a:lvl2pPr marL="522397" indent="0">
              <a:buNone/>
              <a:defRPr sz="2285">
                <a:solidFill>
                  <a:schemeClr val="tx1">
                    <a:tint val="75000"/>
                  </a:schemeClr>
                </a:solidFill>
              </a:defRPr>
            </a:lvl2pPr>
            <a:lvl3pPr marL="1044793" indent="0">
              <a:buNone/>
              <a:defRPr sz="2057">
                <a:solidFill>
                  <a:schemeClr val="tx1">
                    <a:tint val="75000"/>
                  </a:schemeClr>
                </a:solidFill>
              </a:defRPr>
            </a:lvl3pPr>
            <a:lvl4pPr marL="1567190" indent="0">
              <a:buNone/>
              <a:defRPr sz="1828">
                <a:solidFill>
                  <a:schemeClr val="tx1">
                    <a:tint val="75000"/>
                  </a:schemeClr>
                </a:solidFill>
              </a:defRPr>
            </a:lvl4pPr>
            <a:lvl5pPr marL="2089587" indent="0">
              <a:buNone/>
              <a:defRPr sz="1828">
                <a:solidFill>
                  <a:schemeClr val="tx1">
                    <a:tint val="75000"/>
                  </a:schemeClr>
                </a:solidFill>
              </a:defRPr>
            </a:lvl5pPr>
            <a:lvl6pPr marL="2611984" indent="0">
              <a:buNone/>
              <a:defRPr sz="1828">
                <a:solidFill>
                  <a:schemeClr val="tx1">
                    <a:tint val="75000"/>
                  </a:schemeClr>
                </a:solidFill>
              </a:defRPr>
            </a:lvl6pPr>
            <a:lvl7pPr marL="3134380" indent="0">
              <a:buNone/>
              <a:defRPr sz="1828">
                <a:solidFill>
                  <a:schemeClr val="tx1">
                    <a:tint val="75000"/>
                  </a:schemeClr>
                </a:solidFill>
              </a:defRPr>
            </a:lvl7pPr>
            <a:lvl8pPr marL="3656777" indent="0">
              <a:buNone/>
              <a:defRPr sz="1828">
                <a:solidFill>
                  <a:schemeClr val="tx1">
                    <a:tint val="75000"/>
                  </a:schemeClr>
                </a:solidFill>
              </a:defRPr>
            </a:lvl8pPr>
            <a:lvl9pPr marL="4179174" indent="0">
              <a:buNone/>
              <a:defRPr sz="18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884FF-0975-8840-BC29-AE750EF1E2C4}" type="datetimeFigureOut">
              <a:rPr lang="en-US" smtClean="0"/>
              <a:t>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9DB42-DEEA-5147-86E0-B08FD5FC50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6780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57709" y="2190750"/>
            <a:ext cx="5920383" cy="522160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52221" y="2190750"/>
            <a:ext cx="5920383" cy="522160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884FF-0975-8840-BC29-AE750EF1E2C4}" type="datetimeFigureOut">
              <a:rPr lang="en-US" smtClean="0"/>
              <a:t>2/11/2022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9DB42-DEEA-5147-86E0-B08FD5FC50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9236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9523" y="438150"/>
            <a:ext cx="12014895" cy="159067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59524" y="2017396"/>
            <a:ext cx="5893175" cy="988694"/>
          </a:xfrm>
        </p:spPr>
        <p:txBody>
          <a:bodyPr anchor="b"/>
          <a:lstStyle>
            <a:lvl1pPr marL="0" indent="0">
              <a:buNone/>
              <a:defRPr sz="2742" b="1"/>
            </a:lvl1pPr>
            <a:lvl2pPr marL="522397" indent="0">
              <a:buNone/>
              <a:defRPr sz="2285" b="1"/>
            </a:lvl2pPr>
            <a:lvl3pPr marL="1044793" indent="0">
              <a:buNone/>
              <a:defRPr sz="2057" b="1"/>
            </a:lvl3pPr>
            <a:lvl4pPr marL="1567190" indent="0">
              <a:buNone/>
              <a:defRPr sz="1828" b="1"/>
            </a:lvl4pPr>
            <a:lvl5pPr marL="2089587" indent="0">
              <a:buNone/>
              <a:defRPr sz="1828" b="1"/>
            </a:lvl5pPr>
            <a:lvl6pPr marL="2611984" indent="0">
              <a:buNone/>
              <a:defRPr sz="1828" b="1"/>
            </a:lvl6pPr>
            <a:lvl7pPr marL="3134380" indent="0">
              <a:buNone/>
              <a:defRPr sz="1828" b="1"/>
            </a:lvl7pPr>
            <a:lvl8pPr marL="3656777" indent="0">
              <a:buNone/>
              <a:defRPr sz="1828" b="1"/>
            </a:lvl8pPr>
            <a:lvl9pPr marL="4179174" indent="0">
              <a:buNone/>
              <a:defRPr sz="1828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59524" y="3006090"/>
            <a:ext cx="5893175" cy="442150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052221" y="2017396"/>
            <a:ext cx="5922197" cy="988694"/>
          </a:xfrm>
        </p:spPr>
        <p:txBody>
          <a:bodyPr anchor="b"/>
          <a:lstStyle>
            <a:lvl1pPr marL="0" indent="0">
              <a:buNone/>
              <a:defRPr sz="2742" b="1"/>
            </a:lvl1pPr>
            <a:lvl2pPr marL="522397" indent="0">
              <a:buNone/>
              <a:defRPr sz="2285" b="1"/>
            </a:lvl2pPr>
            <a:lvl3pPr marL="1044793" indent="0">
              <a:buNone/>
              <a:defRPr sz="2057" b="1"/>
            </a:lvl3pPr>
            <a:lvl4pPr marL="1567190" indent="0">
              <a:buNone/>
              <a:defRPr sz="1828" b="1"/>
            </a:lvl4pPr>
            <a:lvl5pPr marL="2089587" indent="0">
              <a:buNone/>
              <a:defRPr sz="1828" b="1"/>
            </a:lvl5pPr>
            <a:lvl6pPr marL="2611984" indent="0">
              <a:buNone/>
              <a:defRPr sz="1828" b="1"/>
            </a:lvl6pPr>
            <a:lvl7pPr marL="3134380" indent="0">
              <a:buNone/>
              <a:defRPr sz="1828" b="1"/>
            </a:lvl7pPr>
            <a:lvl8pPr marL="3656777" indent="0">
              <a:buNone/>
              <a:defRPr sz="1828" b="1"/>
            </a:lvl8pPr>
            <a:lvl9pPr marL="4179174" indent="0">
              <a:buNone/>
              <a:defRPr sz="1828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052221" y="3006090"/>
            <a:ext cx="5922197" cy="442150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884FF-0975-8840-BC29-AE750EF1E2C4}" type="datetimeFigureOut">
              <a:rPr lang="en-US" smtClean="0"/>
              <a:t>2/11/2022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9DB42-DEEA-5147-86E0-B08FD5FC50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659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884FF-0975-8840-BC29-AE750EF1E2C4}" type="datetimeFigureOut">
              <a:rPr lang="en-US" smtClean="0"/>
              <a:t>2/11/2022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9DB42-DEEA-5147-86E0-B08FD5FC50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7488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884FF-0975-8840-BC29-AE750EF1E2C4}" type="datetimeFigureOut">
              <a:rPr lang="en-US" smtClean="0"/>
              <a:t>2/11/2022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9DB42-DEEA-5147-86E0-B08FD5FC50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6993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9524" y="548640"/>
            <a:ext cx="4492888" cy="1920240"/>
          </a:xfrm>
        </p:spPr>
        <p:txBody>
          <a:bodyPr anchor="b"/>
          <a:lstStyle>
            <a:lvl1pPr>
              <a:defRPr sz="365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22197" y="1184911"/>
            <a:ext cx="7052221" cy="5848350"/>
          </a:xfrm>
        </p:spPr>
        <p:txBody>
          <a:bodyPr/>
          <a:lstStyle>
            <a:lvl1pPr>
              <a:defRPr sz="3656"/>
            </a:lvl1pPr>
            <a:lvl2pPr>
              <a:defRPr sz="3199"/>
            </a:lvl2pPr>
            <a:lvl3pPr>
              <a:defRPr sz="2742"/>
            </a:lvl3pPr>
            <a:lvl4pPr>
              <a:defRPr sz="2285"/>
            </a:lvl4pPr>
            <a:lvl5pPr>
              <a:defRPr sz="2285"/>
            </a:lvl5pPr>
            <a:lvl6pPr>
              <a:defRPr sz="2285"/>
            </a:lvl6pPr>
            <a:lvl7pPr>
              <a:defRPr sz="2285"/>
            </a:lvl7pPr>
            <a:lvl8pPr>
              <a:defRPr sz="2285"/>
            </a:lvl8pPr>
            <a:lvl9pPr>
              <a:defRPr sz="2285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9524" y="2468880"/>
            <a:ext cx="4492888" cy="4573906"/>
          </a:xfrm>
        </p:spPr>
        <p:txBody>
          <a:bodyPr/>
          <a:lstStyle>
            <a:lvl1pPr marL="0" indent="0">
              <a:buNone/>
              <a:defRPr sz="1828"/>
            </a:lvl1pPr>
            <a:lvl2pPr marL="522397" indent="0">
              <a:buNone/>
              <a:defRPr sz="1600"/>
            </a:lvl2pPr>
            <a:lvl3pPr marL="1044793" indent="0">
              <a:buNone/>
              <a:defRPr sz="1371"/>
            </a:lvl3pPr>
            <a:lvl4pPr marL="1567190" indent="0">
              <a:buNone/>
              <a:defRPr sz="1143"/>
            </a:lvl4pPr>
            <a:lvl5pPr marL="2089587" indent="0">
              <a:buNone/>
              <a:defRPr sz="1143"/>
            </a:lvl5pPr>
            <a:lvl6pPr marL="2611984" indent="0">
              <a:buNone/>
              <a:defRPr sz="1143"/>
            </a:lvl6pPr>
            <a:lvl7pPr marL="3134380" indent="0">
              <a:buNone/>
              <a:defRPr sz="1143"/>
            </a:lvl7pPr>
            <a:lvl8pPr marL="3656777" indent="0">
              <a:buNone/>
              <a:defRPr sz="1143"/>
            </a:lvl8pPr>
            <a:lvl9pPr marL="4179174" indent="0">
              <a:buNone/>
              <a:defRPr sz="114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884FF-0975-8840-BC29-AE750EF1E2C4}" type="datetimeFigureOut">
              <a:rPr lang="en-US" smtClean="0"/>
              <a:t>2/11/2022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9DB42-DEEA-5147-86E0-B08FD5FC50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6475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9524" y="548640"/>
            <a:ext cx="4492888" cy="1920240"/>
          </a:xfrm>
        </p:spPr>
        <p:txBody>
          <a:bodyPr anchor="b"/>
          <a:lstStyle>
            <a:lvl1pPr>
              <a:defRPr sz="365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922197" y="1184911"/>
            <a:ext cx="7052221" cy="5848350"/>
          </a:xfrm>
        </p:spPr>
        <p:txBody>
          <a:bodyPr anchor="t"/>
          <a:lstStyle>
            <a:lvl1pPr marL="0" indent="0">
              <a:buNone/>
              <a:defRPr sz="3656"/>
            </a:lvl1pPr>
            <a:lvl2pPr marL="522397" indent="0">
              <a:buNone/>
              <a:defRPr sz="3199"/>
            </a:lvl2pPr>
            <a:lvl3pPr marL="1044793" indent="0">
              <a:buNone/>
              <a:defRPr sz="2742"/>
            </a:lvl3pPr>
            <a:lvl4pPr marL="1567190" indent="0">
              <a:buNone/>
              <a:defRPr sz="2285"/>
            </a:lvl4pPr>
            <a:lvl5pPr marL="2089587" indent="0">
              <a:buNone/>
              <a:defRPr sz="2285"/>
            </a:lvl5pPr>
            <a:lvl6pPr marL="2611984" indent="0">
              <a:buNone/>
              <a:defRPr sz="2285"/>
            </a:lvl6pPr>
            <a:lvl7pPr marL="3134380" indent="0">
              <a:buNone/>
              <a:defRPr sz="2285"/>
            </a:lvl7pPr>
            <a:lvl8pPr marL="3656777" indent="0">
              <a:buNone/>
              <a:defRPr sz="2285"/>
            </a:lvl8pPr>
            <a:lvl9pPr marL="4179174" indent="0">
              <a:buNone/>
              <a:defRPr sz="2285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9524" y="2468880"/>
            <a:ext cx="4492888" cy="4573906"/>
          </a:xfrm>
        </p:spPr>
        <p:txBody>
          <a:bodyPr/>
          <a:lstStyle>
            <a:lvl1pPr marL="0" indent="0">
              <a:buNone/>
              <a:defRPr sz="1828"/>
            </a:lvl1pPr>
            <a:lvl2pPr marL="522397" indent="0">
              <a:buNone/>
              <a:defRPr sz="1600"/>
            </a:lvl2pPr>
            <a:lvl3pPr marL="1044793" indent="0">
              <a:buNone/>
              <a:defRPr sz="1371"/>
            </a:lvl3pPr>
            <a:lvl4pPr marL="1567190" indent="0">
              <a:buNone/>
              <a:defRPr sz="1143"/>
            </a:lvl4pPr>
            <a:lvl5pPr marL="2089587" indent="0">
              <a:buNone/>
              <a:defRPr sz="1143"/>
            </a:lvl5pPr>
            <a:lvl6pPr marL="2611984" indent="0">
              <a:buNone/>
              <a:defRPr sz="1143"/>
            </a:lvl6pPr>
            <a:lvl7pPr marL="3134380" indent="0">
              <a:buNone/>
              <a:defRPr sz="1143"/>
            </a:lvl7pPr>
            <a:lvl8pPr marL="3656777" indent="0">
              <a:buNone/>
              <a:defRPr sz="1143"/>
            </a:lvl8pPr>
            <a:lvl9pPr marL="4179174" indent="0">
              <a:buNone/>
              <a:defRPr sz="114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884FF-0975-8840-BC29-AE750EF1E2C4}" type="datetimeFigureOut">
              <a:rPr lang="en-US" smtClean="0"/>
              <a:t>2/11/2022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9DB42-DEEA-5147-86E0-B08FD5FC50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519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57709" y="438150"/>
            <a:ext cx="12014895" cy="15906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57709" y="2190750"/>
            <a:ext cx="12014895" cy="52216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57709" y="7627621"/>
            <a:ext cx="313432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4884FF-0975-8840-BC29-AE750EF1E2C4}" type="datetimeFigureOut">
              <a:rPr lang="en-US" smtClean="0"/>
              <a:t>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14416" y="7627621"/>
            <a:ext cx="4701481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838284" y="7627621"/>
            <a:ext cx="313432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79DB42-DEEA-5147-86E0-B08FD5FC50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065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044793" rtl="0" eaLnBrk="1" latinLnBrk="0" hangingPunct="1">
        <a:lnSpc>
          <a:spcPct val="90000"/>
        </a:lnSpc>
        <a:spcBef>
          <a:spcPct val="0"/>
        </a:spcBef>
        <a:buNone/>
        <a:defRPr sz="502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1198" indent="-261198" algn="l" defTabSz="1044793" rtl="0" eaLnBrk="1" latinLnBrk="0" hangingPunct="1">
        <a:lnSpc>
          <a:spcPct val="90000"/>
        </a:lnSpc>
        <a:spcBef>
          <a:spcPts val="1143"/>
        </a:spcBef>
        <a:buFont typeface="Arial" panose="020B0604020202020204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1pPr>
      <a:lvl2pPr marL="783595" indent="-261198" algn="l" defTabSz="1044793" rtl="0" eaLnBrk="1" latinLnBrk="0" hangingPunct="1">
        <a:lnSpc>
          <a:spcPct val="90000"/>
        </a:lnSpc>
        <a:spcBef>
          <a:spcPts val="571"/>
        </a:spcBef>
        <a:buFont typeface="Arial" panose="020B0604020202020204" pitchFamily="34" charset="0"/>
        <a:buChar char="•"/>
        <a:defRPr sz="2742" kern="1200">
          <a:solidFill>
            <a:schemeClr val="tx1"/>
          </a:solidFill>
          <a:latin typeface="+mn-lt"/>
          <a:ea typeface="+mn-ea"/>
          <a:cs typeface="+mn-cs"/>
        </a:defRPr>
      </a:lvl2pPr>
      <a:lvl3pPr marL="1305992" indent="-261198" algn="l" defTabSz="1044793" rtl="0" eaLnBrk="1" latinLnBrk="0" hangingPunct="1">
        <a:lnSpc>
          <a:spcPct val="90000"/>
        </a:lnSpc>
        <a:spcBef>
          <a:spcPts val="571"/>
        </a:spcBef>
        <a:buFont typeface="Arial" panose="020B0604020202020204" pitchFamily="34" charset="0"/>
        <a:buChar char="•"/>
        <a:defRPr sz="2285" kern="1200">
          <a:solidFill>
            <a:schemeClr val="tx1"/>
          </a:solidFill>
          <a:latin typeface="+mn-lt"/>
          <a:ea typeface="+mn-ea"/>
          <a:cs typeface="+mn-cs"/>
        </a:defRPr>
      </a:lvl3pPr>
      <a:lvl4pPr marL="1828389" indent="-261198" algn="l" defTabSz="1044793" rtl="0" eaLnBrk="1" latinLnBrk="0" hangingPunct="1">
        <a:lnSpc>
          <a:spcPct val="90000"/>
        </a:lnSpc>
        <a:spcBef>
          <a:spcPts val="571"/>
        </a:spcBef>
        <a:buFont typeface="Arial" panose="020B0604020202020204" pitchFamily="34" charset="0"/>
        <a:buChar char="•"/>
        <a:defRPr sz="2057" kern="1200">
          <a:solidFill>
            <a:schemeClr val="tx1"/>
          </a:solidFill>
          <a:latin typeface="+mn-lt"/>
          <a:ea typeface="+mn-ea"/>
          <a:cs typeface="+mn-cs"/>
        </a:defRPr>
      </a:lvl4pPr>
      <a:lvl5pPr marL="2350785" indent="-261198" algn="l" defTabSz="1044793" rtl="0" eaLnBrk="1" latinLnBrk="0" hangingPunct="1">
        <a:lnSpc>
          <a:spcPct val="90000"/>
        </a:lnSpc>
        <a:spcBef>
          <a:spcPts val="571"/>
        </a:spcBef>
        <a:buFont typeface="Arial" panose="020B0604020202020204" pitchFamily="34" charset="0"/>
        <a:buChar char="•"/>
        <a:defRPr sz="2057" kern="1200">
          <a:solidFill>
            <a:schemeClr val="tx1"/>
          </a:solidFill>
          <a:latin typeface="+mn-lt"/>
          <a:ea typeface="+mn-ea"/>
          <a:cs typeface="+mn-cs"/>
        </a:defRPr>
      </a:lvl5pPr>
      <a:lvl6pPr marL="2873182" indent="-261198" algn="l" defTabSz="1044793" rtl="0" eaLnBrk="1" latinLnBrk="0" hangingPunct="1">
        <a:lnSpc>
          <a:spcPct val="90000"/>
        </a:lnSpc>
        <a:spcBef>
          <a:spcPts val="571"/>
        </a:spcBef>
        <a:buFont typeface="Arial" panose="020B0604020202020204" pitchFamily="34" charset="0"/>
        <a:buChar char="•"/>
        <a:defRPr sz="2057" kern="1200">
          <a:solidFill>
            <a:schemeClr val="tx1"/>
          </a:solidFill>
          <a:latin typeface="+mn-lt"/>
          <a:ea typeface="+mn-ea"/>
          <a:cs typeface="+mn-cs"/>
        </a:defRPr>
      </a:lvl6pPr>
      <a:lvl7pPr marL="3395579" indent="-261198" algn="l" defTabSz="1044793" rtl="0" eaLnBrk="1" latinLnBrk="0" hangingPunct="1">
        <a:lnSpc>
          <a:spcPct val="90000"/>
        </a:lnSpc>
        <a:spcBef>
          <a:spcPts val="571"/>
        </a:spcBef>
        <a:buFont typeface="Arial" panose="020B0604020202020204" pitchFamily="34" charset="0"/>
        <a:buChar char="•"/>
        <a:defRPr sz="2057" kern="1200">
          <a:solidFill>
            <a:schemeClr val="tx1"/>
          </a:solidFill>
          <a:latin typeface="+mn-lt"/>
          <a:ea typeface="+mn-ea"/>
          <a:cs typeface="+mn-cs"/>
        </a:defRPr>
      </a:lvl7pPr>
      <a:lvl8pPr marL="3917975" indent="-261198" algn="l" defTabSz="1044793" rtl="0" eaLnBrk="1" latinLnBrk="0" hangingPunct="1">
        <a:lnSpc>
          <a:spcPct val="90000"/>
        </a:lnSpc>
        <a:spcBef>
          <a:spcPts val="571"/>
        </a:spcBef>
        <a:buFont typeface="Arial" panose="020B0604020202020204" pitchFamily="34" charset="0"/>
        <a:buChar char="•"/>
        <a:defRPr sz="2057" kern="1200">
          <a:solidFill>
            <a:schemeClr val="tx1"/>
          </a:solidFill>
          <a:latin typeface="+mn-lt"/>
          <a:ea typeface="+mn-ea"/>
          <a:cs typeface="+mn-cs"/>
        </a:defRPr>
      </a:lvl8pPr>
      <a:lvl9pPr marL="4440372" indent="-261198" algn="l" defTabSz="1044793" rtl="0" eaLnBrk="1" latinLnBrk="0" hangingPunct="1">
        <a:lnSpc>
          <a:spcPct val="90000"/>
        </a:lnSpc>
        <a:spcBef>
          <a:spcPts val="571"/>
        </a:spcBef>
        <a:buFont typeface="Arial" panose="020B0604020202020204" pitchFamily="34" charset="0"/>
        <a:buChar char="•"/>
        <a:defRPr sz="205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44793" rtl="0" eaLnBrk="1" latinLnBrk="0" hangingPunct="1">
        <a:defRPr sz="2057" kern="1200">
          <a:solidFill>
            <a:schemeClr val="tx1"/>
          </a:solidFill>
          <a:latin typeface="+mn-lt"/>
          <a:ea typeface="+mn-ea"/>
          <a:cs typeface="+mn-cs"/>
        </a:defRPr>
      </a:lvl1pPr>
      <a:lvl2pPr marL="522397" algn="l" defTabSz="1044793" rtl="0" eaLnBrk="1" latinLnBrk="0" hangingPunct="1">
        <a:defRPr sz="2057" kern="1200">
          <a:solidFill>
            <a:schemeClr val="tx1"/>
          </a:solidFill>
          <a:latin typeface="+mn-lt"/>
          <a:ea typeface="+mn-ea"/>
          <a:cs typeface="+mn-cs"/>
        </a:defRPr>
      </a:lvl2pPr>
      <a:lvl3pPr marL="1044793" algn="l" defTabSz="1044793" rtl="0" eaLnBrk="1" latinLnBrk="0" hangingPunct="1">
        <a:defRPr sz="2057" kern="1200">
          <a:solidFill>
            <a:schemeClr val="tx1"/>
          </a:solidFill>
          <a:latin typeface="+mn-lt"/>
          <a:ea typeface="+mn-ea"/>
          <a:cs typeface="+mn-cs"/>
        </a:defRPr>
      </a:lvl3pPr>
      <a:lvl4pPr marL="1567190" algn="l" defTabSz="1044793" rtl="0" eaLnBrk="1" latinLnBrk="0" hangingPunct="1">
        <a:defRPr sz="2057" kern="1200">
          <a:solidFill>
            <a:schemeClr val="tx1"/>
          </a:solidFill>
          <a:latin typeface="+mn-lt"/>
          <a:ea typeface="+mn-ea"/>
          <a:cs typeface="+mn-cs"/>
        </a:defRPr>
      </a:lvl4pPr>
      <a:lvl5pPr marL="2089587" algn="l" defTabSz="1044793" rtl="0" eaLnBrk="1" latinLnBrk="0" hangingPunct="1">
        <a:defRPr sz="2057" kern="1200">
          <a:solidFill>
            <a:schemeClr val="tx1"/>
          </a:solidFill>
          <a:latin typeface="+mn-lt"/>
          <a:ea typeface="+mn-ea"/>
          <a:cs typeface="+mn-cs"/>
        </a:defRPr>
      </a:lvl5pPr>
      <a:lvl6pPr marL="2611984" algn="l" defTabSz="1044793" rtl="0" eaLnBrk="1" latinLnBrk="0" hangingPunct="1">
        <a:defRPr sz="2057" kern="1200">
          <a:solidFill>
            <a:schemeClr val="tx1"/>
          </a:solidFill>
          <a:latin typeface="+mn-lt"/>
          <a:ea typeface="+mn-ea"/>
          <a:cs typeface="+mn-cs"/>
        </a:defRPr>
      </a:lvl6pPr>
      <a:lvl7pPr marL="3134380" algn="l" defTabSz="1044793" rtl="0" eaLnBrk="1" latinLnBrk="0" hangingPunct="1">
        <a:defRPr sz="2057" kern="1200">
          <a:solidFill>
            <a:schemeClr val="tx1"/>
          </a:solidFill>
          <a:latin typeface="+mn-lt"/>
          <a:ea typeface="+mn-ea"/>
          <a:cs typeface="+mn-cs"/>
        </a:defRPr>
      </a:lvl7pPr>
      <a:lvl8pPr marL="3656777" algn="l" defTabSz="1044793" rtl="0" eaLnBrk="1" latinLnBrk="0" hangingPunct="1">
        <a:defRPr sz="2057" kern="1200">
          <a:solidFill>
            <a:schemeClr val="tx1"/>
          </a:solidFill>
          <a:latin typeface="+mn-lt"/>
          <a:ea typeface="+mn-ea"/>
          <a:cs typeface="+mn-cs"/>
        </a:defRPr>
      </a:lvl8pPr>
      <a:lvl9pPr marL="4179174" algn="l" defTabSz="1044793" rtl="0" eaLnBrk="1" latinLnBrk="0" hangingPunct="1">
        <a:defRPr sz="205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775DD8-05C6-314D-992E-F982BD716C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2439" y="2162056"/>
            <a:ext cx="12014895" cy="1590676"/>
          </a:xfrm>
        </p:spPr>
        <p:txBody>
          <a:bodyPr/>
          <a:lstStyle/>
          <a:p>
            <a:pPr algn="ctr"/>
            <a:r>
              <a:rPr lang="en-US" b="1" dirty="0"/>
              <a:t>Supplementary Figures</a:t>
            </a:r>
          </a:p>
        </p:txBody>
      </p:sp>
    </p:spTree>
    <p:extLst>
      <p:ext uri="{BB962C8B-B14F-4D97-AF65-F5344CB8AC3E}">
        <p14:creationId xmlns:p14="http://schemas.microsoft.com/office/powerpoint/2010/main" val="24418115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C174F8A-358B-B344-97D7-EE31E16C67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5982510"/>
              </p:ext>
            </p:extLst>
          </p:nvPr>
        </p:nvGraphicFramePr>
        <p:xfrm>
          <a:off x="981975" y="889944"/>
          <a:ext cx="11923142" cy="4366717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746999">
                  <a:extLst>
                    <a:ext uri="{9D8B030D-6E8A-4147-A177-3AD203B41FA5}">
                      <a16:colId xmlns:a16="http://schemas.microsoft.com/office/drawing/2014/main" val="784295183"/>
                    </a:ext>
                  </a:extLst>
                </a:gridCol>
                <a:gridCol w="926760">
                  <a:extLst>
                    <a:ext uri="{9D8B030D-6E8A-4147-A177-3AD203B41FA5}">
                      <a16:colId xmlns:a16="http://schemas.microsoft.com/office/drawing/2014/main" val="2727020745"/>
                    </a:ext>
                  </a:extLst>
                </a:gridCol>
                <a:gridCol w="926760">
                  <a:extLst>
                    <a:ext uri="{9D8B030D-6E8A-4147-A177-3AD203B41FA5}">
                      <a16:colId xmlns:a16="http://schemas.microsoft.com/office/drawing/2014/main" val="2739029269"/>
                    </a:ext>
                  </a:extLst>
                </a:gridCol>
                <a:gridCol w="926760">
                  <a:extLst>
                    <a:ext uri="{9D8B030D-6E8A-4147-A177-3AD203B41FA5}">
                      <a16:colId xmlns:a16="http://schemas.microsoft.com/office/drawing/2014/main" val="3273906775"/>
                    </a:ext>
                  </a:extLst>
                </a:gridCol>
                <a:gridCol w="926760">
                  <a:extLst>
                    <a:ext uri="{9D8B030D-6E8A-4147-A177-3AD203B41FA5}">
                      <a16:colId xmlns:a16="http://schemas.microsoft.com/office/drawing/2014/main" val="1049338054"/>
                    </a:ext>
                  </a:extLst>
                </a:gridCol>
                <a:gridCol w="926760">
                  <a:extLst>
                    <a:ext uri="{9D8B030D-6E8A-4147-A177-3AD203B41FA5}">
                      <a16:colId xmlns:a16="http://schemas.microsoft.com/office/drawing/2014/main" val="2763543618"/>
                    </a:ext>
                  </a:extLst>
                </a:gridCol>
                <a:gridCol w="2517837">
                  <a:extLst>
                    <a:ext uri="{9D8B030D-6E8A-4147-A177-3AD203B41FA5}">
                      <a16:colId xmlns:a16="http://schemas.microsoft.com/office/drawing/2014/main" val="1001869612"/>
                    </a:ext>
                  </a:extLst>
                </a:gridCol>
                <a:gridCol w="1722203">
                  <a:extLst>
                    <a:ext uri="{9D8B030D-6E8A-4147-A177-3AD203B41FA5}">
                      <a16:colId xmlns:a16="http://schemas.microsoft.com/office/drawing/2014/main" val="3847672035"/>
                    </a:ext>
                  </a:extLst>
                </a:gridCol>
                <a:gridCol w="1302303">
                  <a:extLst>
                    <a:ext uri="{9D8B030D-6E8A-4147-A177-3AD203B41FA5}">
                      <a16:colId xmlns:a16="http://schemas.microsoft.com/office/drawing/2014/main" val="2948694326"/>
                    </a:ext>
                  </a:extLst>
                </a:gridCol>
              </a:tblGrid>
              <a:tr h="4933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Sample ID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Diagnosis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Sex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Age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Race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Age of onset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Medication history 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Medical comorbidities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Chromosomal abnormalities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256" marR="7256" marT="7256" marB="0" anchor="b"/>
                </a:tc>
                <a:extLst>
                  <a:ext uri="{0D108BD9-81ED-4DB2-BD59-A6C34878D82A}">
                    <a16:rowId xmlns:a16="http://schemas.microsoft.com/office/drawing/2014/main" val="349780353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ML 27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HC</a:t>
                      </a: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Male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</a:t>
                      </a: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Caucasian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marL="0" marR="0" lvl="0" indent="0" algn="l" defTabSz="1044793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 CNV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256" marR="7256" marT="7256" marB="0" anchor="b"/>
                </a:tc>
                <a:extLst>
                  <a:ext uri="{0D108BD9-81ED-4DB2-BD59-A6C34878D82A}">
                    <a16:rowId xmlns:a16="http://schemas.microsoft.com/office/drawing/2014/main" val="3562930470"/>
                  </a:ext>
                </a:extLst>
              </a:tr>
              <a:tr h="25146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ML 135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HC</a:t>
                      </a: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Male</a:t>
                      </a: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49</a:t>
                      </a: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Caucasian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 CNV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256" marR="7256" marT="7256" marB="0" anchor="b"/>
                </a:tc>
                <a:extLst>
                  <a:ext uri="{0D108BD9-81ED-4DB2-BD59-A6C34878D82A}">
                    <a16:rowId xmlns:a16="http://schemas.microsoft.com/office/drawing/2014/main" val="2689075114"/>
                  </a:ext>
                </a:extLst>
              </a:tr>
              <a:tr h="25146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ML 56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HC</a:t>
                      </a: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Female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52</a:t>
                      </a: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Caucasian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256" marR="7256" marT="7256" marB="0" anchor="b"/>
                </a:tc>
                <a:extLst>
                  <a:ext uri="{0D108BD9-81ED-4DB2-BD59-A6C34878D82A}">
                    <a16:rowId xmlns:a16="http://schemas.microsoft.com/office/drawing/2014/main" val="2124135178"/>
                  </a:ext>
                </a:extLst>
              </a:tr>
              <a:tr h="25146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ML 126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HC</a:t>
                      </a: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Female</a:t>
                      </a: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55</a:t>
                      </a: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Caucasian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 CNV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256" marR="7256" marT="7256" marB="0" anchor="b"/>
                </a:tc>
                <a:extLst>
                  <a:ext uri="{0D108BD9-81ED-4DB2-BD59-A6C34878D82A}">
                    <a16:rowId xmlns:a16="http://schemas.microsoft.com/office/drawing/2014/main" val="1830780683"/>
                  </a:ext>
                </a:extLst>
              </a:tr>
              <a:tr h="25146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ML 92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BD</a:t>
                      </a: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Male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</a:t>
                      </a: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Caucasian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lithium, lamotrigine, risperidone, perphenazine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256" marR="7256" marT="7256" marB="0" anchor="b"/>
                </a:tc>
                <a:extLst>
                  <a:ext uri="{0D108BD9-81ED-4DB2-BD59-A6C34878D82A}">
                    <a16:rowId xmlns:a16="http://schemas.microsoft.com/office/drawing/2014/main" val="1930836745"/>
                  </a:ext>
                </a:extLst>
              </a:tr>
              <a:tr h="25146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ML 161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BD</a:t>
                      </a: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Male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Caucasian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divalproex, aripiprazole, quetiapine, Adderall, clonazepam, zolpidem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 CNV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256" marR="7256" marT="7256" marB="0" anchor="b"/>
                </a:tc>
                <a:extLst>
                  <a:ext uri="{0D108BD9-81ED-4DB2-BD59-A6C34878D82A}">
                    <a16:rowId xmlns:a16="http://schemas.microsoft.com/office/drawing/2014/main" val="1389305103"/>
                  </a:ext>
                </a:extLst>
              </a:tr>
              <a:tr h="16823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ML 45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BD</a:t>
                      </a: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Female</a:t>
                      </a: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45</a:t>
                      </a: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Caucasian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venlafaxine, clonazepam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 CNV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256" marR="7256" marT="7256" marB="0" anchor="b"/>
                </a:tc>
                <a:extLst>
                  <a:ext uri="{0D108BD9-81ED-4DB2-BD59-A6C34878D82A}">
                    <a16:rowId xmlns:a16="http://schemas.microsoft.com/office/drawing/2014/main" val="3159720398"/>
                  </a:ext>
                </a:extLst>
              </a:tr>
              <a:tr h="4933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ML 81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BD</a:t>
                      </a: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Female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35</a:t>
                      </a: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marL="0" algn="ctr" defTabSz="1044793" rtl="0" eaLnBrk="1" fontAlgn="b" latinLnBrk="0" hangingPunct="1"/>
                      <a:r>
                        <a:rPr lang="en-US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Caucasian</a:t>
                      </a: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gabapentin, olanzapine, fluoxetine, lorazepam, methylphenidate, Dexedrine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 CNV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256" marR="7256" marT="7256" marB="0" anchor="b"/>
                </a:tc>
                <a:extLst>
                  <a:ext uri="{0D108BD9-81ED-4DB2-BD59-A6C34878D82A}">
                    <a16:rowId xmlns:a16="http://schemas.microsoft.com/office/drawing/2014/main" val="73864224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1044793" rtl="0" eaLnBrk="1" fontAlgn="b" latinLnBrk="0" hangingPunct="1"/>
                      <a:r>
                        <a:rPr lang="en-US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  ML 141</a:t>
                      </a: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SZ</a:t>
                      </a: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Male</a:t>
                      </a: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40</a:t>
                      </a: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marL="0" marR="0" lvl="0" indent="0" algn="ctr" defTabSz="1044793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Caucasian</a:t>
                      </a:r>
                    </a:p>
                    <a:p>
                      <a:pPr marL="0" algn="ctr" defTabSz="1044793" rtl="0" eaLnBrk="1" fontAlgn="b" latinLnBrk="0" hangingPunct="1"/>
                      <a:endParaRPr lang="en-US" sz="1200" u="none" strike="noStrike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</a:t>
                      </a: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aripiprazole</a:t>
                      </a: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marL="0" marR="0" lvl="0" indent="0" algn="l" defTabSz="1044793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 CNV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256" marR="7256" marT="7256" marB="0" anchor="b"/>
                </a:tc>
                <a:extLst>
                  <a:ext uri="{0D108BD9-81ED-4DB2-BD59-A6C34878D82A}">
                    <a16:rowId xmlns:a16="http://schemas.microsoft.com/office/drawing/2014/main" val="158411712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1044793" rtl="0" eaLnBrk="1" fontAlgn="b" latinLnBrk="0" hangingPunct="1"/>
                      <a:r>
                        <a:rPr lang="en-US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  ML 250</a:t>
                      </a: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SZ</a:t>
                      </a: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Male</a:t>
                      </a: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</a:t>
                      </a: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marL="0" marR="0" lvl="0" indent="0" algn="ctr" defTabSz="1044793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Caucasian</a:t>
                      </a: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aripiprazole</a:t>
                      </a: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marL="0" marR="0" lvl="0" indent="0" algn="l" defTabSz="1044793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 CNV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256" marR="7256" marT="7256" marB="0" anchor="b"/>
                </a:tc>
                <a:extLst>
                  <a:ext uri="{0D108BD9-81ED-4DB2-BD59-A6C34878D82A}">
                    <a16:rowId xmlns:a16="http://schemas.microsoft.com/office/drawing/2014/main" val="4165852117"/>
                  </a:ext>
                </a:extLst>
              </a:tr>
              <a:tr h="1664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ML 37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SZ</a:t>
                      </a: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Female</a:t>
                      </a: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57</a:t>
                      </a: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marL="0" algn="ctr" defTabSz="1044793" rtl="0" eaLnBrk="1" fontAlgn="b" latinLnBrk="0" hangingPunct="1"/>
                      <a:r>
                        <a:rPr lang="en-US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Caucasian</a:t>
                      </a: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clozapine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hyperlipidemia </a:t>
                      </a: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 CNV</a:t>
                      </a:r>
                    </a:p>
                  </a:txBody>
                  <a:tcPr marL="7256" marR="7256" marT="7256" marB="0" anchor="b"/>
                </a:tc>
                <a:extLst>
                  <a:ext uri="{0D108BD9-81ED-4DB2-BD59-A6C34878D82A}">
                    <a16:rowId xmlns:a16="http://schemas.microsoft.com/office/drawing/2014/main" val="3776367471"/>
                  </a:ext>
                </a:extLst>
              </a:tr>
              <a:tr h="18488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ML 233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SZ</a:t>
                      </a: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Female</a:t>
                      </a: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marL="0" algn="ctr" defTabSz="1044793" rtl="0" eaLnBrk="1" fontAlgn="b" latinLnBrk="0" hangingPunct="1"/>
                      <a:r>
                        <a:rPr lang="en-US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Caucasian</a:t>
                      </a: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haloperidol</a:t>
                      </a: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hypothyroidism</a:t>
                      </a:r>
                    </a:p>
                  </a:txBody>
                  <a:tcPr marL="7256" marR="7256" marT="725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 CNV</a:t>
                      </a:r>
                    </a:p>
                  </a:txBody>
                  <a:tcPr marL="7256" marR="7256" marT="7256" marB="0" anchor="b"/>
                </a:tc>
                <a:extLst>
                  <a:ext uri="{0D108BD9-81ED-4DB2-BD59-A6C34878D82A}">
                    <a16:rowId xmlns:a16="http://schemas.microsoft.com/office/drawing/2014/main" val="241658679"/>
                  </a:ext>
                </a:extLst>
              </a:tr>
              <a:tr h="184884">
                <a:tc gridSpan="9"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Note: There was no significant difference for age between HC vs BD (p=0.096), HC vs SZ (p=0.59), or BD vs SZ (p=0.42)</a:t>
                      </a:r>
                    </a:p>
                  </a:txBody>
                  <a:tcPr marL="7256" marR="7256" marT="7256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256" marR="7256" marT="7256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256" marR="7256" marT="7256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256" marR="7256" marT="7256" marB="0" anchor="b"/>
                </a:tc>
                <a:tc hMerge="1">
                  <a:txBody>
                    <a:bodyPr/>
                    <a:lstStyle/>
                    <a:p>
                      <a:pPr marL="0" algn="ctr" defTabSz="1044793" rtl="0" eaLnBrk="1" fontAlgn="b" latinLnBrk="0" hangingPunct="1"/>
                      <a:endParaRPr lang="en-US" sz="1200" u="none" strike="noStrike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7256" marR="7256" marT="7256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256" marR="7256" marT="7256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256" marR="7256" marT="7256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256" marR="7256" marT="7256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256" marR="7256" marT="7256" marB="0" anchor="b"/>
                </a:tc>
                <a:extLst>
                  <a:ext uri="{0D108BD9-81ED-4DB2-BD59-A6C34878D82A}">
                    <a16:rowId xmlns:a16="http://schemas.microsoft.com/office/drawing/2014/main" val="3910288244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548BDEA-AD12-FB4D-8D8E-B170DB509B58}"/>
              </a:ext>
            </a:extLst>
          </p:cNvPr>
          <p:cNvSpPr txBox="1"/>
          <p:nvPr/>
        </p:nvSpPr>
        <p:spPr>
          <a:xfrm>
            <a:off x="981974" y="469557"/>
            <a:ext cx="49245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Supplementary Table 1. Data on cell lines used in this study.</a:t>
            </a:r>
          </a:p>
        </p:txBody>
      </p:sp>
    </p:spTree>
    <p:extLst>
      <p:ext uri="{BB962C8B-B14F-4D97-AF65-F5344CB8AC3E}">
        <p14:creationId xmlns:p14="http://schemas.microsoft.com/office/powerpoint/2010/main" val="11775247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15602F6-9FA7-6D4F-95F5-CBE07A07DCDB}"/>
              </a:ext>
            </a:extLst>
          </p:cNvPr>
          <p:cNvSpPr txBox="1"/>
          <p:nvPr/>
        </p:nvSpPr>
        <p:spPr>
          <a:xfrm>
            <a:off x="46144" y="0"/>
            <a:ext cx="57648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Supplementary Table 2. List of cytokines targeted in proteomic analysis.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F50C9800-EF25-434D-9B36-B2CF6A34AEB7}"/>
              </a:ext>
            </a:extLst>
          </p:cNvPr>
          <p:cNvGraphicFramePr>
            <a:graphicFrameLocks noGrp="1"/>
          </p:cNvGraphicFramePr>
          <p:nvPr/>
        </p:nvGraphicFramePr>
        <p:xfrm>
          <a:off x="509548" y="399011"/>
          <a:ext cx="2408220" cy="7570585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204110">
                  <a:extLst>
                    <a:ext uri="{9D8B030D-6E8A-4147-A177-3AD203B41FA5}">
                      <a16:colId xmlns:a16="http://schemas.microsoft.com/office/drawing/2014/main" val="3796572098"/>
                    </a:ext>
                  </a:extLst>
                </a:gridCol>
                <a:gridCol w="1204110">
                  <a:extLst>
                    <a:ext uri="{9D8B030D-6E8A-4147-A177-3AD203B41FA5}">
                      <a16:colId xmlns:a16="http://schemas.microsoft.com/office/drawing/2014/main" val="3693971866"/>
                    </a:ext>
                  </a:extLst>
                </a:gridCol>
              </a:tblGrid>
              <a:tr h="47503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>
                          <a:effectLst/>
                        </a:rPr>
                        <a:t>Cytokine ID</a:t>
                      </a:r>
                      <a:endParaRPr lang="en-US" sz="10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9" marR="5279" marT="52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u="none" strike="noStrike" dirty="0">
                          <a:effectLst/>
                        </a:rPr>
                        <a:t>Detectable in BMECs conditioned medium? (Yes/No)</a:t>
                      </a:r>
                      <a:endParaRPr lang="en-US" sz="10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9" marR="5279" marT="5279" marB="0" anchor="b"/>
                </a:tc>
                <a:extLst>
                  <a:ext uri="{0D108BD9-81ED-4DB2-BD59-A6C34878D82A}">
                    <a16:rowId xmlns:a16="http://schemas.microsoft.com/office/drawing/2014/main" val="1451169965"/>
                  </a:ext>
                </a:extLst>
              </a:tr>
              <a:tr h="12725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CCL8 </a:t>
                      </a:r>
                      <a:endParaRPr lang="en-US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9" marR="5279" marT="52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No</a:t>
                      </a:r>
                      <a:endParaRPr lang="en-US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9" marR="5279" marT="5279" marB="0" anchor="b"/>
                </a:tc>
                <a:extLst>
                  <a:ext uri="{0D108BD9-81ED-4DB2-BD59-A6C34878D82A}">
                    <a16:rowId xmlns:a16="http://schemas.microsoft.com/office/drawing/2014/main" val="4197591377"/>
                  </a:ext>
                </a:extLst>
              </a:tr>
              <a:tr h="12725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IL33</a:t>
                      </a:r>
                      <a:endParaRPr lang="en-US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9" marR="5279" marT="52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No</a:t>
                      </a:r>
                      <a:endParaRPr lang="en-US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9" marR="5279" marT="5279" marB="0" anchor="b"/>
                </a:tc>
                <a:extLst>
                  <a:ext uri="{0D108BD9-81ED-4DB2-BD59-A6C34878D82A}">
                    <a16:rowId xmlns:a16="http://schemas.microsoft.com/office/drawing/2014/main" val="1476237631"/>
                  </a:ext>
                </a:extLst>
              </a:tr>
              <a:tr h="12725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CXCL12</a:t>
                      </a:r>
                      <a:endParaRPr lang="en-US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9" marR="5279" marT="52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Yes</a:t>
                      </a:r>
                      <a:endParaRPr lang="en-US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9" marR="5279" marT="5279" marB="0" anchor="b"/>
                </a:tc>
                <a:extLst>
                  <a:ext uri="{0D108BD9-81ED-4DB2-BD59-A6C34878D82A}">
                    <a16:rowId xmlns:a16="http://schemas.microsoft.com/office/drawing/2014/main" val="1521266721"/>
                  </a:ext>
                </a:extLst>
              </a:tr>
              <a:tr h="12725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OLR1</a:t>
                      </a:r>
                      <a:endParaRPr lang="en-US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9" marR="5279" marT="52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Yes</a:t>
                      </a:r>
                      <a:endParaRPr lang="en-US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9" marR="5279" marT="5279" marB="0" anchor="b"/>
                </a:tc>
                <a:extLst>
                  <a:ext uri="{0D108BD9-81ED-4DB2-BD59-A6C34878D82A}">
                    <a16:rowId xmlns:a16="http://schemas.microsoft.com/office/drawing/2014/main" val="1766807827"/>
                  </a:ext>
                </a:extLst>
              </a:tr>
              <a:tr h="12725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IL27</a:t>
                      </a:r>
                      <a:endParaRPr lang="en-US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9" marR="5279" marT="52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Yes</a:t>
                      </a:r>
                      <a:endParaRPr lang="en-US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9" marR="5279" marT="5279" marB="0" anchor="b"/>
                </a:tc>
                <a:extLst>
                  <a:ext uri="{0D108BD9-81ED-4DB2-BD59-A6C34878D82A}">
                    <a16:rowId xmlns:a16="http://schemas.microsoft.com/office/drawing/2014/main" val="1463809206"/>
                  </a:ext>
                </a:extLst>
              </a:tr>
              <a:tr h="12725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IL2</a:t>
                      </a:r>
                      <a:endParaRPr lang="en-US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9" marR="5279" marT="52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Yes</a:t>
                      </a:r>
                      <a:endParaRPr lang="en-US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9" marR="5279" marT="5279" marB="0" anchor="b"/>
                </a:tc>
                <a:extLst>
                  <a:ext uri="{0D108BD9-81ED-4DB2-BD59-A6C34878D82A}">
                    <a16:rowId xmlns:a16="http://schemas.microsoft.com/office/drawing/2014/main" val="3374759114"/>
                  </a:ext>
                </a:extLst>
              </a:tr>
              <a:tr h="12725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CXCL9</a:t>
                      </a:r>
                      <a:endParaRPr lang="en-US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9" marR="5279" marT="52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No</a:t>
                      </a:r>
                      <a:endParaRPr lang="en-US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9" marR="5279" marT="5279" marB="0" anchor="b"/>
                </a:tc>
                <a:extLst>
                  <a:ext uri="{0D108BD9-81ED-4DB2-BD59-A6C34878D82A}">
                    <a16:rowId xmlns:a16="http://schemas.microsoft.com/office/drawing/2014/main" val="2998129614"/>
                  </a:ext>
                </a:extLst>
              </a:tr>
              <a:tr h="12725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TGFA</a:t>
                      </a:r>
                      <a:endParaRPr lang="en-US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9" marR="5279" marT="52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Yes</a:t>
                      </a:r>
                      <a:endParaRPr lang="en-US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9" marR="5279" marT="5279" marB="0" anchor="b"/>
                </a:tc>
                <a:extLst>
                  <a:ext uri="{0D108BD9-81ED-4DB2-BD59-A6C34878D82A}">
                    <a16:rowId xmlns:a16="http://schemas.microsoft.com/office/drawing/2014/main" val="1301987976"/>
                  </a:ext>
                </a:extLst>
              </a:tr>
              <a:tr h="12725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IL1B</a:t>
                      </a:r>
                      <a:endParaRPr lang="en-US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9" marR="5279" marT="52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No</a:t>
                      </a:r>
                      <a:endParaRPr lang="en-US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9" marR="5279" marT="5279" marB="0" anchor="b"/>
                </a:tc>
                <a:extLst>
                  <a:ext uri="{0D108BD9-81ED-4DB2-BD59-A6C34878D82A}">
                    <a16:rowId xmlns:a16="http://schemas.microsoft.com/office/drawing/2014/main" val="3768406139"/>
                  </a:ext>
                </a:extLst>
              </a:tr>
              <a:tr h="12725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IL6</a:t>
                      </a:r>
                      <a:endParaRPr lang="en-US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9" marR="5279" marT="52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Yes</a:t>
                      </a:r>
                      <a:endParaRPr lang="en-US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9" marR="5279" marT="5279" marB="0" anchor="b"/>
                </a:tc>
                <a:extLst>
                  <a:ext uri="{0D108BD9-81ED-4DB2-BD59-A6C34878D82A}">
                    <a16:rowId xmlns:a16="http://schemas.microsoft.com/office/drawing/2014/main" val="3116278931"/>
                  </a:ext>
                </a:extLst>
              </a:tr>
              <a:tr h="12725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IL4</a:t>
                      </a:r>
                      <a:endParaRPr lang="en-US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9" marR="5279" marT="52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No</a:t>
                      </a:r>
                      <a:endParaRPr lang="en-US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9" marR="5279" marT="5279" marB="0" anchor="b"/>
                </a:tc>
                <a:extLst>
                  <a:ext uri="{0D108BD9-81ED-4DB2-BD59-A6C34878D82A}">
                    <a16:rowId xmlns:a16="http://schemas.microsoft.com/office/drawing/2014/main" val="3169206605"/>
                  </a:ext>
                </a:extLst>
              </a:tr>
              <a:tr h="12725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TNFSF12</a:t>
                      </a:r>
                      <a:endParaRPr lang="en-US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9" marR="5279" marT="52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Yes</a:t>
                      </a:r>
                      <a:endParaRPr lang="en-US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9" marR="5279" marT="5279" marB="0" anchor="b"/>
                </a:tc>
                <a:extLst>
                  <a:ext uri="{0D108BD9-81ED-4DB2-BD59-A6C34878D82A}">
                    <a16:rowId xmlns:a16="http://schemas.microsoft.com/office/drawing/2014/main" val="3667797545"/>
                  </a:ext>
                </a:extLst>
              </a:tr>
              <a:tr h="12725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TSLP</a:t>
                      </a:r>
                      <a:endParaRPr lang="en-US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9" marR="5279" marT="52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No</a:t>
                      </a:r>
                      <a:endParaRPr lang="en-US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9" marR="5279" marT="5279" marB="0" anchor="b"/>
                </a:tc>
                <a:extLst>
                  <a:ext uri="{0D108BD9-81ED-4DB2-BD59-A6C34878D82A}">
                    <a16:rowId xmlns:a16="http://schemas.microsoft.com/office/drawing/2014/main" val="1210540201"/>
                  </a:ext>
                </a:extLst>
              </a:tr>
              <a:tr h="12725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CCL11</a:t>
                      </a:r>
                      <a:endParaRPr lang="en-US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9" marR="5279" marT="52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No</a:t>
                      </a:r>
                      <a:endParaRPr lang="en-US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9" marR="5279" marT="5279" marB="0" anchor="b"/>
                </a:tc>
                <a:extLst>
                  <a:ext uri="{0D108BD9-81ED-4DB2-BD59-A6C34878D82A}">
                    <a16:rowId xmlns:a16="http://schemas.microsoft.com/office/drawing/2014/main" val="1505158455"/>
                  </a:ext>
                </a:extLst>
              </a:tr>
              <a:tr h="12725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HGF</a:t>
                      </a:r>
                      <a:endParaRPr lang="en-US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9" marR="5279" marT="52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Yes</a:t>
                      </a:r>
                      <a:endParaRPr lang="en-US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9" marR="5279" marT="5279" marB="0" anchor="b"/>
                </a:tc>
                <a:extLst>
                  <a:ext uri="{0D108BD9-81ED-4DB2-BD59-A6C34878D82A}">
                    <a16:rowId xmlns:a16="http://schemas.microsoft.com/office/drawing/2014/main" val="2922190896"/>
                  </a:ext>
                </a:extLst>
              </a:tr>
              <a:tr h="12725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FLT3LG</a:t>
                      </a:r>
                      <a:endParaRPr lang="en-US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9" marR="5279" marT="52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Yes</a:t>
                      </a:r>
                      <a:endParaRPr lang="en-US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9" marR="5279" marT="5279" marB="0" anchor="b"/>
                </a:tc>
                <a:extLst>
                  <a:ext uri="{0D108BD9-81ED-4DB2-BD59-A6C34878D82A}">
                    <a16:rowId xmlns:a16="http://schemas.microsoft.com/office/drawing/2014/main" val="2640880716"/>
                  </a:ext>
                </a:extLst>
              </a:tr>
              <a:tr h="12725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IL17F</a:t>
                      </a:r>
                      <a:endParaRPr lang="en-US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9" marR="5279" marT="52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Yes</a:t>
                      </a:r>
                      <a:endParaRPr lang="en-US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9" marR="5279" marT="5279" marB="0" anchor="b"/>
                </a:tc>
                <a:extLst>
                  <a:ext uri="{0D108BD9-81ED-4DB2-BD59-A6C34878D82A}">
                    <a16:rowId xmlns:a16="http://schemas.microsoft.com/office/drawing/2014/main" val="1774168735"/>
                  </a:ext>
                </a:extLst>
              </a:tr>
              <a:tr h="12725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IL7</a:t>
                      </a:r>
                      <a:endParaRPr lang="en-US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9" marR="5279" marT="52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Yes</a:t>
                      </a:r>
                      <a:endParaRPr lang="en-US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9" marR="5279" marT="5279" marB="0" anchor="b"/>
                </a:tc>
                <a:extLst>
                  <a:ext uri="{0D108BD9-81ED-4DB2-BD59-A6C34878D82A}">
                    <a16:rowId xmlns:a16="http://schemas.microsoft.com/office/drawing/2014/main" val="2127049038"/>
                  </a:ext>
                </a:extLst>
              </a:tr>
              <a:tr h="12725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IL13</a:t>
                      </a:r>
                      <a:endParaRPr lang="en-US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9" marR="5279" marT="52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No</a:t>
                      </a:r>
                      <a:endParaRPr lang="en-US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9" marR="5279" marT="5279" marB="0" anchor="b"/>
                </a:tc>
                <a:extLst>
                  <a:ext uri="{0D108BD9-81ED-4DB2-BD59-A6C34878D82A}">
                    <a16:rowId xmlns:a16="http://schemas.microsoft.com/office/drawing/2014/main" val="3355170318"/>
                  </a:ext>
                </a:extLst>
              </a:tr>
              <a:tr h="12725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IL18</a:t>
                      </a:r>
                      <a:endParaRPr lang="en-US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9" marR="5279" marT="52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Yes</a:t>
                      </a:r>
                      <a:endParaRPr lang="en-US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9" marR="5279" marT="5279" marB="0" anchor="b"/>
                </a:tc>
                <a:extLst>
                  <a:ext uri="{0D108BD9-81ED-4DB2-BD59-A6C34878D82A}">
                    <a16:rowId xmlns:a16="http://schemas.microsoft.com/office/drawing/2014/main" val="2537919604"/>
                  </a:ext>
                </a:extLst>
              </a:tr>
              <a:tr h="12725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CCL13</a:t>
                      </a:r>
                      <a:endParaRPr lang="en-US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9" marR="5279" marT="52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No</a:t>
                      </a:r>
                      <a:endParaRPr lang="en-US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9" marR="5279" marT="5279" marB="0" anchor="b"/>
                </a:tc>
                <a:extLst>
                  <a:ext uri="{0D108BD9-81ED-4DB2-BD59-A6C34878D82A}">
                    <a16:rowId xmlns:a16="http://schemas.microsoft.com/office/drawing/2014/main" val="2113911481"/>
                  </a:ext>
                </a:extLst>
              </a:tr>
              <a:tr h="12725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TNFSF10</a:t>
                      </a:r>
                      <a:endParaRPr lang="en-US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9" marR="5279" marT="52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No</a:t>
                      </a:r>
                      <a:endParaRPr lang="en-US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9" marR="5279" marT="5279" marB="0" anchor="b"/>
                </a:tc>
                <a:extLst>
                  <a:ext uri="{0D108BD9-81ED-4DB2-BD59-A6C34878D82A}">
                    <a16:rowId xmlns:a16="http://schemas.microsoft.com/office/drawing/2014/main" val="178921465"/>
                  </a:ext>
                </a:extLst>
              </a:tr>
              <a:tr h="12725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CXCL10</a:t>
                      </a:r>
                      <a:endParaRPr lang="en-US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9" marR="5279" marT="52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No</a:t>
                      </a:r>
                      <a:endParaRPr lang="en-US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9" marR="5279" marT="5279" marB="0" anchor="b"/>
                </a:tc>
                <a:extLst>
                  <a:ext uri="{0D108BD9-81ED-4DB2-BD59-A6C34878D82A}">
                    <a16:rowId xmlns:a16="http://schemas.microsoft.com/office/drawing/2014/main" val="3319595622"/>
                  </a:ext>
                </a:extLst>
              </a:tr>
              <a:tr h="12725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IFNG</a:t>
                      </a:r>
                      <a:endParaRPr lang="en-US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9" marR="5279" marT="52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No</a:t>
                      </a:r>
                      <a:endParaRPr lang="en-US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9" marR="5279" marT="5279" marB="0" anchor="b"/>
                </a:tc>
                <a:extLst>
                  <a:ext uri="{0D108BD9-81ED-4DB2-BD59-A6C34878D82A}">
                    <a16:rowId xmlns:a16="http://schemas.microsoft.com/office/drawing/2014/main" val="1352749284"/>
                  </a:ext>
                </a:extLst>
              </a:tr>
              <a:tr h="12725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IL10</a:t>
                      </a:r>
                      <a:endParaRPr lang="en-US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9" marR="5279" marT="52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Yes</a:t>
                      </a:r>
                      <a:endParaRPr lang="en-US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9" marR="5279" marT="5279" marB="0" anchor="b"/>
                </a:tc>
                <a:extLst>
                  <a:ext uri="{0D108BD9-81ED-4DB2-BD59-A6C34878D82A}">
                    <a16:rowId xmlns:a16="http://schemas.microsoft.com/office/drawing/2014/main" val="3010224546"/>
                  </a:ext>
                </a:extLst>
              </a:tr>
              <a:tr h="12725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CCL19</a:t>
                      </a:r>
                      <a:endParaRPr lang="en-US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9" marR="5279" marT="52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Yes</a:t>
                      </a:r>
                      <a:endParaRPr lang="en-US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9" marR="5279" marT="5279" marB="0" anchor="b"/>
                </a:tc>
                <a:extLst>
                  <a:ext uri="{0D108BD9-81ED-4DB2-BD59-A6C34878D82A}">
                    <a16:rowId xmlns:a16="http://schemas.microsoft.com/office/drawing/2014/main" val="600040055"/>
                  </a:ext>
                </a:extLst>
              </a:tr>
              <a:tr h="12725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TNFa</a:t>
                      </a:r>
                      <a:endParaRPr lang="en-US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9" marR="5279" marT="52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Yes</a:t>
                      </a:r>
                      <a:endParaRPr lang="en-US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9" marR="5279" marT="5279" marB="0" anchor="b"/>
                </a:tc>
                <a:extLst>
                  <a:ext uri="{0D108BD9-81ED-4DB2-BD59-A6C34878D82A}">
                    <a16:rowId xmlns:a16="http://schemas.microsoft.com/office/drawing/2014/main" val="988179570"/>
                  </a:ext>
                </a:extLst>
              </a:tr>
              <a:tr h="12725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IL15</a:t>
                      </a:r>
                      <a:endParaRPr lang="en-US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9" marR="5279" marT="52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Yes</a:t>
                      </a:r>
                      <a:endParaRPr lang="en-US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9" marR="5279" marT="5279" marB="0" anchor="b"/>
                </a:tc>
                <a:extLst>
                  <a:ext uri="{0D108BD9-81ED-4DB2-BD59-A6C34878D82A}">
                    <a16:rowId xmlns:a16="http://schemas.microsoft.com/office/drawing/2014/main" val="3493902530"/>
                  </a:ext>
                </a:extLst>
              </a:tr>
              <a:tr h="12725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CCL3</a:t>
                      </a:r>
                      <a:endParaRPr lang="en-US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9" marR="5279" marT="52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No</a:t>
                      </a:r>
                      <a:endParaRPr lang="en-US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9" marR="5279" marT="5279" marB="0" anchor="b"/>
                </a:tc>
                <a:extLst>
                  <a:ext uri="{0D108BD9-81ED-4DB2-BD59-A6C34878D82A}">
                    <a16:rowId xmlns:a16="http://schemas.microsoft.com/office/drawing/2014/main" val="1452965589"/>
                  </a:ext>
                </a:extLst>
              </a:tr>
              <a:tr h="12725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CXCL8</a:t>
                      </a:r>
                      <a:endParaRPr lang="en-US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9" marR="5279" marT="52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Yes</a:t>
                      </a:r>
                      <a:endParaRPr lang="en-US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9" marR="5279" marT="5279" marB="0" anchor="b"/>
                </a:tc>
                <a:extLst>
                  <a:ext uri="{0D108BD9-81ED-4DB2-BD59-A6C34878D82A}">
                    <a16:rowId xmlns:a16="http://schemas.microsoft.com/office/drawing/2014/main" val="4136713892"/>
                  </a:ext>
                </a:extLst>
              </a:tr>
              <a:tr h="12725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MMP12</a:t>
                      </a:r>
                      <a:endParaRPr lang="en-US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9" marR="5279" marT="52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Yes</a:t>
                      </a:r>
                      <a:endParaRPr lang="en-US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9" marR="5279" marT="5279" marB="0" anchor="b"/>
                </a:tc>
                <a:extLst>
                  <a:ext uri="{0D108BD9-81ED-4DB2-BD59-A6C34878D82A}">
                    <a16:rowId xmlns:a16="http://schemas.microsoft.com/office/drawing/2014/main" val="796459623"/>
                  </a:ext>
                </a:extLst>
              </a:tr>
              <a:tr h="12725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CSF2</a:t>
                      </a:r>
                      <a:endParaRPr lang="en-US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9" marR="5279" marT="52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No</a:t>
                      </a:r>
                      <a:endParaRPr lang="en-US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9" marR="5279" marT="5279" marB="0" anchor="b"/>
                </a:tc>
                <a:extLst>
                  <a:ext uri="{0D108BD9-81ED-4DB2-BD59-A6C34878D82A}">
                    <a16:rowId xmlns:a16="http://schemas.microsoft.com/office/drawing/2014/main" val="2376471496"/>
                  </a:ext>
                </a:extLst>
              </a:tr>
              <a:tr h="12725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CSF3</a:t>
                      </a:r>
                      <a:endParaRPr lang="en-US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9" marR="5279" marT="52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No</a:t>
                      </a:r>
                      <a:endParaRPr lang="en-US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9" marR="5279" marT="5279" marB="0" anchor="b"/>
                </a:tc>
                <a:extLst>
                  <a:ext uri="{0D108BD9-81ED-4DB2-BD59-A6C34878D82A}">
                    <a16:rowId xmlns:a16="http://schemas.microsoft.com/office/drawing/2014/main" val="3135650830"/>
                  </a:ext>
                </a:extLst>
              </a:tr>
              <a:tr h="12725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VEGFA</a:t>
                      </a:r>
                      <a:endParaRPr lang="en-US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9" marR="5279" marT="52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Yes</a:t>
                      </a:r>
                      <a:endParaRPr lang="en-US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9" marR="5279" marT="5279" marB="0" anchor="b"/>
                </a:tc>
                <a:extLst>
                  <a:ext uri="{0D108BD9-81ED-4DB2-BD59-A6C34878D82A}">
                    <a16:rowId xmlns:a16="http://schemas.microsoft.com/office/drawing/2014/main" val="1664284065"/>
                  </a:ext>
                </a:extLst>
              </a:tr>
              <a:tr h="12725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IL17C</a:t>
                      </a:r>
                      <a:endParaRPr lang="en-US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9" marR="5279" marT="52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Yes</a:t>
                      </a:r>
                      <a:endParaRPr lang="en-US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9" marR="5279" marT="5279" marB="0" anchor="b"/>
                </a:tc>
                <a:extLst>
                  <a:ext uri="{0D108BD9-81ED-4DB2-BD59-A6C34878D82A}">
                    <a16:rowId xmlns:a16="http://schemas.microsoft.com/office/drawing/2014/main" val="166296510"/>
                  </a:ext>
                </a:extLst>
              </a:tr>
              <a:tr h="12725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EGF</a:t>
                      </a:r>
                      <a:endParaRPr lang="en-US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9" marR="5279" marT="52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Yes</a:t>
                      </a:r>
                      <a:endParaRPr lang="en-US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9" marR="5279" marT="5279" marB="0" anchor="b"/>
                </a:tc>
                <a:extLst>
                  <a:ext uri="{0D108BD9-81ED-4DB2-BD59-A6C34878D82A}">
                    <a16:rowId xmlns:a16="http://schemas.microsoft.com/office/drawing/2014/main" val="2475611795"/>
                  </a:ext>
                </a:extLst>
              </a:tr>
              <a:tr h="12725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CCL2</a:t>
                      </a:r>
                      <a:endParaRPr lang="en-US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9" marR="5279" marT="52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Yes</a:t>
                      </a:r>
                      <a:endParaRPr lang="en-US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9" marR="5279" marT="5279" marB="0" anchor="b"/>
                </a:tc>
                <a:extLst>
                  <a:ext uri="{0D108BD9-81ED-4DB2-BD59-A6C34878D82A}">
                    <a16:rowId xmlns:a16="http://schemas.microsoft.com/office/drawing/2014/main" val="3945737228"/>
                  </a:ext>
                </a:extLst>
              </a:tr>
              <a:tr h="12725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IL17A</a:t>
                      </a:r>
                      <a:endParaRPr lang="en-US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9" marR="5279" marT="52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No</a:t>
                      </a:r>
                      <a:endParaRPr lang="en-US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9" marR="5279" marT="5279" marB="0" anchor="b"/>
                </a:tc>
                <a:extLst>
                  <a:ext uri="{0D108BD9-81ED-4DB2-BD59-A6C34878D82A}">
                    <a16:rowId xmlns:a16="http://schemas.microsoft.com/office/drawing/2014/main" val="2059840347"/>
                  </a:ext>
                </a:extLst>
              </a:tr>
              <a:tr h="12725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OSM</a:t>
                      </a:r>
                      <a:endParaRPr lang="en-US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9" marR="5279" marT="52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No</a:t>
                      </a:r>
                      <a:endParaRPr lang="en-US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9" marR="5279" marT="5279" marB="0" anchor="b"/>
                </a:tc>
                <a:extLst>
                  <a:ext uri="{0D108BD9-81ED-4DB2-BD59-A6C34878D82A}">
                    <a16:rowId xmlns:a16="http://schemas.microsoft.com/office/drawing/2014/main" val="1981491597"/>
                  </a:ext>
                </a:extLst>
              </a:tr>
              <a:tr h="12725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CSF1</a:t>
                      </a:r>
                      <a:endParaRPr lang="en-US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9" marR="5279" marT="52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Yes</a:t>
                      </a:r>
                      <a:endParaRPr lang="en-US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9" marR="5279" marT="5279" marB="0" anchor="b"/>
                </a:tc>
                <a:extLst>
                  <a:ext uri="{0D108BD9-81ED-4DB2-BD59-A6C34878D82A}">
                    <a16:rowId xmlns:a16="http://schemas.microsoft.com/office/drawing/2014/main" val="319206568"/>
                  </a:ext>
                </a:extLst>
              </a:tr>
              <a:tr h="12725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CCL4</a:t>
                      </a:r>
                      <a:endParaRPr lang="en-US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9" marR="5279" marT="52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Yes</a:t>
                      </a:r>
                      <a:endParaRPr lang="en-US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9" marR="5279" marT="5279" marB="0" anchor="b"/>
                </a:tc>
                <a:extLst>
                  <a:ext uri="{0D108BD9-81ED-4DB2-BD59-A6C34878D82A}">
                    <a16:rowId xmlns:a16="http://schemas.microsoft.com/office/drawing/2014/main" val="3573748756"/>
                  </a:ext>
                </a:extLst>
              </a:tr>
              <a:tr h="12725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CXCL11</a:t>
                      </a:r>
                      <a:endParaRPr lang="en-US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9" marR="5279" marT="52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No</a:t>
                      </a:r>
                      <a:endParaRPr lang="en-US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9" marR="5279" marT="5279" marB="0" anchor="b"/>
                </a:tc>
                <a:extLst>
                  <a:ext uri="{0D108BD9-81ED-4DB2-BD59-A6C34878D82A}">
                    <a16:rowId xmlns:a16="http://schemas.microsoft.com/office/drawing/2014/main" val="1680440311"/>
                  </a:ext>
                </a:extLst>
              </a:tr>
              <a:tr h="12725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LTA</a:t>
                      </a:r>
                      <a:endParaRPr lang="en-US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9" marR="5279" marT="52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Yes</a:t>
                      </a:r>
                      <a:endParaRPr lang="en-US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9" marR="5279" marT="5279" marB="0" anchor="b"/>
                </a:tc>
                <a:extLst>
                  <a:ext uri="{0D108BD9-81ED-4DB2-BD59-A6C34878D82A}">
                    <a16:rowId xmlns:a16="http://schemas.microsoft.com/office/drawing/2014/main" val="2471517236"/>
                  </a:ext>
                </a:extLst>
              </a:tr>
              <a:tr h="12725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CCL7</a:t>
                      </a:r>
                      <a:endParaRPr lang="en-US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9" marR="5279" marT="52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Yes</a:t>
                      </a:r>
                      <a:endParaRPr lang="en-US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9" marR="5279" marT="5279" marB="0" anchor="b"/>
                </a:tc>
                <a:extLst>
                  <a:ext uri="{0D108BD9-81ED-4DB2-BD59-A6C34878D82A}">
                    <a16:rowId xmlns:a16="http://schemas.microsoft.com/office/drawing/2014/main" val="250333631"/>
                  </a:ext>
                </a:extLst>
              </a:tr>
              <a:tr h="12725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MMP1</a:t>
                      </a:r>
                      <a:endParaRPr lang="en-US" sz="10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9" marR="5279" marT="52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Yes</a:t>
                      </a:r>
                      <a:endParaRPr lang="en-US" sz="10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79" marR="5279" marT="5279" marB="0" anchor="b"/>
                </a:tc>
                <a:extLst>
                  <a:ext uri="{0D108BD9-81ED-4DB2-BD59-A6C34878D82A}">
                    <a16:rowId xmlns:a16="http://schemas.microsoft.com/office/drawing/2014/main" val="38723282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77444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D4EA63F-2054-C840-9F8F-E89887D9971A}"/>
              </a:ext>
            </a:extLst>
          </p:cNvPr>
          <p:cNvSpPr txBox="1"/>
          <p:nvPr/>
        </p:nvSpPr>
        <p:spPr>
          <a:xfrm>
            <a:off x="981974" y="469557"/>
            <a:ext cx="49245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Supplementary Table 3. List of primers used in qPCR. 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45FD7AB-18AC-E04B-9EFC-E3AF1DCE04FC}"/>
              </a:ext>
            </a:extLst>
          </p:cNvPr>
          <p:cNvGraphicFramePr>
            <a:graphicFrameLocks noGrp="1"/>
          </p:cNvGraphicFramePr>
          <p:nvPr/>
        </p:nvGraphicFramePr>
        <p:xfrm>
          <a:off x="2217216" y="1045301"/>
          <a:ext cx="10610510" cy="337013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48498">
                  <a:extLst>
                    <a:ext uri="{9D8B030D-6E8A-4147-A177-3AD203B41FA5}">
                      <a16:colId xmlns:a16="http://schemas.microsoft.com/office/drawing/2014/main" val="2617581265"/>
                    </a:ext>
                  </a:extLst>
                </a:gridCol>
                <a:gridCol w="4611189">
                  <a:extLst>
                    <a:ext uri="{9D8B030D-6E8A-4147-A177-3AD203B41FA5}">
                      <a16:colId xmlns:a16="http://schemas.microsoft.com/office/drawing/2014/main" val="1428793483"/>
                    </a:ext>
                  </a:extLst>
                </a:gridCol>
                <a:gridCol w="4950823">
                  <a:extLst>
                    <a:ext uri="{9D8B030D-6E8A-4147-A177-3AD203B41FA5}">
                      <a16:colId xmlns:a16="http://schemas.microsoft.com/office/drawing/2014/main" val="105975834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Gene 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Forward primer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Reverse primer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70370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CLDN5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57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5’-CTGGACCACAACATCGTGA-3’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04479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57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5’-CACCGAGTCGTACACTTTGC-3’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19757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OCLN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04479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57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5’-TCAGGGAATATCCACCTATCACTTCAG-3’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04479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57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5’-CATCAGCAGCAGCCATGTACTCTTCAC-3’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19607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TJP1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5’-TTGTCTTCAAAAACTCCCAC-3’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5’-GACTCACAGGAATAGCTTT</a:t>
                      </a:r>
                      <a:r>
                        <a:rPr lang="en-US" b="0" dirty="0"/>
                        <a:t>AG-3’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25551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MMP1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04479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5’-AAAGGGAATAAGTACTGGGC-3’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5’-CAGTGTTTTCCTCAGAAAGAG-3’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3076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GAPDH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5’-ACAGTTGCCATGTAGACC-3’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5’-TTGAGCACAGGGTACTTTA-3’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75716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1698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15FE4E4-030D-E948-9D03-4D75008F9D53}"/>
              </a:ext>
            </a:extLst>
          </p:cNvPr>
          <p:cNvSpPr txBox="1"/>
          <p:nvPr/>
        </p:nvSpPr>
        <p:spPr>
          <a:xfrm>
            <a:off x="981974" y="469557"/>
            <a:ext cx="49245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Supplementary Table 4. List of primary and secondary antibodies.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2D73674-714C-C443-9181-63EA4F7C1A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8330055"/>
              </p:ext>
            </p:extLst>
          </p:nvPr>
        </p:nvGraphicFramePr>
        <p:xfrm>
          <a:off x="1131157" y="1272430"/>
          <a:ext cx="6215039" cy="3811015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320881">
                  <a:extLst>
                    <a:ext uri="{9D8B030D-6E8A-4147-A177-3AD203B41FA5}">
                      <a16:colId xmlns:a16="http://schemas.microsoft.com/office/drawing/2014/main" val="3167788752"/>
                    </a:ext>
                  </a:extLst>
                </a:gridCol>
                <a:gridCol w="1109762">
                  <a:extLst>
                    <a:ext uri="{9D8B030D-6E8A-4147-A177-3AD203B41FA5}">
                      <a16:colId xmlns:a16="http://schemas.microsoft.com/office/drawing/2014/main" val="1330393109"/>
                    </a:ext>
                  </a:extLst>
                </a:gridCol>
                <a:gridCol w="1074208">
                  <a:extLst>
                    <a:ext uri="{9D8B030D-6E8A-4147-A177-3AD203B41FA5}">
                      <a16:colId xmlns:a16="http://schemas.microsoft.com/office/drawing/2014/main" val="3622384430"/>
                    </a:ext>
                  </a:extLst>
                </a:gridCol>
                <a:gridCol w="817990">
                  <a:extLst>
                    <a:ext uri="{9D8B030D-6E8A-4147-A177-3AD203B41FA5}">
                      <a16:colId xmlns:a16="http://schemas.microsoft.com/office/drawing/2014/main" val="91755668"/>
                    </a:ext>
                  </a:extLst>
                </a:gridCol>
                <a:gridCol w="946099">
                  <a:extLst>
                    <a:ext uri="{9D8B030D-6E8A-4147-A177-3AD203B41FA5}">
                      <a16:colId xmlns:a16="http://schemas.microsoft.com/office/drawing/2014/main" val="1742479973"/>
                    </a:ext>
                  </a:extLst>
                </a:gridCol>
                <a:gridCol w="946099">
                  <a:extLst>
                    <a:ext uri="{9D8B030D-6E8A-4147-A177-3AD203B41FA5}">
                      <a16:colId xmlns:a16="http://schemas.microsoft.com/office/drawing/2014/main" val="3049752052"/>
                    </a:ext>
                  </a:extLst>
                </a:gridCol>
              </a:tblGrid>
              <a:tr h="293155">
                <a:tc gridSpan="6"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Primary Antibodies</a:t>
                      </a:r>
                      <a:endParaRPr lang="en-US" sz="12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49683881"/>
                  </a:ext>
                </a:extLst>
              </a:tr>
              <a:tr h="5863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Target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Species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Vendor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Product Number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Dilution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ICC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Dilution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Western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56860975"/>
                  </a:ext>
                </a:extLst>
              </a:tr>
              <a:tr h="5863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CLDN5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Mouse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ThermoFisher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35-2500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1:200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1:100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42390839"/>
                  </a:ext>
                </a:extLst>
              </a:tr>
              <a:tr h="5863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OCLN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Rabbit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Cell Signaling 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91131S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1:200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1:100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32726557"/>
                  </a:ext>
                </a:extLst>
              </a:tr>
              <a:tr h="5863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TJP1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Rabbit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Cell Signaling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13663</a:t>
                      </a: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1:200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1:100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28394947"/>
                  </a:ext>
                </a:extLst>
              </a:tr>
              <a:tr h="586310">
                <a:tc>
                  <a:txBody>
                    <a:bodyPr/>
                    <a:lstStyle/>
                    <a:p>
                      <a:pPr marL="0" marR="0" algn="ctr" defTabSz="1044793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MMP1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defTabSz="1044793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Rabbit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defTabSz="1044793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Proteintech</a:t>
                      </a:r>
                      <a:endParaRPr lang="en-US" sz="120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defTabSz="1044793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10371-2-AP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defTabSz="1044793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n/a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defTabSz="1044793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1:100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55335264"/>
                  </a:ext>
                </a:extLst>
              </a:tr>
              <a:tr h="5863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GAPDH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Mouse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Abcam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60004-l-lg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1:200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Calibri" panose="020F0502020204030204" pitchFamily="34" charset="0"/>
                        </a:rPr>
                        <a:t>1:100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20478590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E757F01-1E48-2649-B44A-A527DADF2E37}"/>
              </a:ext>
            </a:extLst>
          </p:cNvPr>
          <p:cNvGraphicFramePr>
            <a:graphicFrameLocks noGrp="1"/>
          </p:cNvGraphicFramePr>
          <p:nvPr/>
        </p:nvGraphicFramePr>
        <p:xfrm>
          <a:off x="7514915" y="1272428"/>
          <a:ext cx="6002304" cy="3232665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000384">
                  <a:extLst>
                    <a:ext uri="{9D8B030D-6E8A-4147-A177-3AD203B41FA5}">
                      <a16:colId xmlns:a16="http://schemas.microsoft.com/office/drawing/2014/main" val="3960676893"/>
                    </a:ext>
                  </a:extLst>
                </a:gridCol>
                <a:gridCol w="1000384">
                  <a:extLst>
                    <a:ext uri="{9D8B030D-6E8A-4147-A177-3AD203B41FA5}">
                      <a16:colId xmlns:a16="http://schemas.microsoft.com/office/drawing/2014/main" val="2329997539"/>
                    </a:ext>
                  </a:extLst>
                </a:gridCol>
                <a:gridCol w="1000384">
                  <a:extLst>
                    <a:ext uri="{9D8B030D-6E8A-4147-A177-3AD203B41FA5}">
                      <a16:colId xmlns:a16="http://schemas.microsoft.com/office/drawing/2014/main" val="3286680734"/>
                    </a:ext>
                  </a:extLst>
                </a:gridCol>
                <a:gridCol w="1000384">
                  <a:extLst>
                    <a:ext uri="{9D8B030D-6E8A-4147-A177-3AD203B41FA5}">
                      <a16:colId xmlns:a16="http://schemas.microsoft.com/office/drawing/2014/main" val="1950811081"/>
                    </a:ext>
                  </a:extLst>
                </a:gridCol>
                <a:gridCol w="1000384">
                  <a:extLst>
                    <a:ext uri="{9D8B030D-6E8A-4147-A177-3AD203B41FA5}">
                      <a16:colId xmlns:a16="http://schemas.microsoft.com/office/drawing/2014/main" val="3678940601"/>
                    </a:ext>
                  </a:extLst>
                </a:gridCol>
                <a:gridCol w="1000384">
                  <a:extLst>
                    <a:ext uri="{9D8B030D-6E8A-4147-A177-3AD203B41FA5}">
                      <a16:colId xmlns:a16="http://schemas.microsoft.com/office/drawing/2014/main" val="1667995781"/>
                    </a:ext>
                  </a:extLst>
                </a:gridCol>
              </a:tblGrid>
              <a:tr h="302372">
                <a:tc gridSpan="6"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 Secondary Antibodies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4327111"/>
                  </a:ext>
                </a:extLst>
              </a:tr>
              <a:tr h="73734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Target</a:t>
                      </a:r>
                      <a:endParaRPr lang="en-US" sz="12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Host</a:t>
                      </a:r>
                      <a:endParaRPr lang="en-US" sz="12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Conjugate</a:t>
                      </a:r>
                      <a:endParaRPr lang="en-US" sz="12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Vendor</a:t>
                      </a:r>
                      <a:endParaRPr lang="en-US" sz="12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Product Number</a:t>
                      </a:r>
                      <a:endParaRPr lang="en-US" sz="12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Dilution</a:t>
                      </a:r>
                      <a:endParaRPr lang="en-US" sz="12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7887424"/>
                  </a:ext>
                </a:extLst>
              </a:tr>
              <a:tr h="110602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Mouse</a:t>
                      </a:r>
                      <a:endParaRPr lang="en-US" sz="12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Donkey</a:t>
                      </a:r>
                      <a:endParaRPr lang="en-US" sz="12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Alexa Fluor 488</a:t>
                      </a:r>
                      <a:endParaRPr lang="en-US" sz="12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Life Technologies</a:t>
                      </a:r>
                      <a:endParaRPr lang="en-US" sz="12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A-21202</a:t>
                      </a:r>
                      <a:endParaRPr lang="en-US" sz="12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1:200</a:t>
                      </a:r>
                      <a:endParaRPr lang="en-US" sz="12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6798846"/>
                  </a:ext>
                </a:extLst>
              </a:tr>
              <a:tr h="108692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Rabbit</a:t>
                      </a:r>
                      <a:endParaRPr lang="en-US" sz="12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Donkey</a:t>
                      </a:r>
                      <a:endParaRPr lang="en-US" sz="12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Alexa Fluor 555</a:t>
                      </a:r>
                      <a:endParaRPr lang="en-US" sz="12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Life Technologies</a:t>
                      </a:r>
                      <a:endParaRPr lang="en-US" sz="12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A-31572</a:t>
                      </a:r>
                      <a:endParaRPr lang="en-US" sz="12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1:200</a:t>
                      </a:r>
                      <a:endParaRPr lang="en-US" sz="12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382886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03237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689DBA2-5A24-BC48-9126-1B440EF32A20}"/>
              </a:ext>
            </a:extLst>
          </p:cNvPr>
          <p:cNvGraphicFramePr>
            <a:graphicFrameLocks noGrp="1"/>
          </p:cNvGraphicFramePr>
          <p:nvPr/>
        </p:nvGraphicFramePr>
        <p:xfrm>
          <a:off x="1407320" y="1329140"/>
          <a:ext cx="9844450" cy="421919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16048">
                  <a:extLst>
                    <a:ext uri="{9D8B030D-6E8A-4147-A177-3AD203B41FA5}">
                      <a16:colId xmlns:a16="http://schemas.microsoft.com/office/drawing/2014/main" val="3677239912"/>
                    </a:ext>
                  </a:extLst>
                </a:gridCol>
                <a:gridCol w="1391476">
                  <a:extLst>
                    <a:ext uri="{9D8B030D-6E8A-4147-A177-3AD203B41FA5}">
                      <a16:colId xmlns:a16="http://schemas.microsoft.com/office/drawing/2014/main" val="3614051909"/>
                    </a:ext>
                  </a:extLst>
                </a:gridCol>
                <a:gridCol w="1391476">
                  <a:extLst>
                    <a:ext uri="{9D8B030D-6E8A-4147-A177-3AD203B41FA5}">
                      <a16:colId xmlns:a16="http://schemas.microsoft.com/office/drawing/2014/main" val="3960451116"/>
                    </a:ext>
                  </a:extLst>
                </a:gridCol>
                <a:gridCol w="1388045">
                  <a:extLst>
                    <a:ext uri="{9D8B030D-6E8A-4147-A177-3AD203B41FA5}">
                      <a16:colId xmlns:a16="http://schemas.microsoft.com/office/drawing/2014/main" val="4001945986"/>
                    </a:ext>
                  </a:extLst>
                </a:gridCol>
                <a:gridCol w="1388045">
                  <a:extLst>
                    <a:ext uri="{9D8B030D-6E8A-4147-A177-3AD203B41FA5}">
                      <a16:colId xmlns:a16="http://schemas.microsoft.com/office/drawing/2014/main" val="1126893665"/>
                    </a:ext>
                  </a:extLst>
                </a:gridCol>
                <a:gridCol w="1484680">
                  <a:extLst>
                    <a:ext uri="{9D8B030D-6E8A-4147-A177-3AD203B41FA5}">
                      <a16:colId xmlns:a16="http://schemas.microsoft.com/office/drawing/2014/main" val="1687683478"/>
                    </a:ext>
                  </a:extLst>
                </a:gridCol>
                <a:gridCol w="1484680">
                  <a:extLst>
                    <a:ext uri="{9D8B030D-6E8A-4147-A177-3AD203B41FA5}">
                      <a16:colId xmlns:a16="http://schemas.microsoft.com/office/drawing/2014/main" val="3810420840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/>
                        <a:t>Biological Replicate 1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/>
                        <a:t>Biological Replicate 2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104479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/>
                        <a:t>Biological Replicate 3</a:t>
                      </a:r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3273780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Chi-square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p-value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Chi-square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p-value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Chi-square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p-value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2867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Sex (Male/</a:t>
                      </a:r>
                    </a:p>
                    <a:p>
                      <a:r>
                        <a:rPr lang="en-US" dirty="0"/>
                        <a:t>Female)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4.33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0.0373*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2.56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0.109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2.07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0.149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07487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Passage Number (P3-P21)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5.89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04479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0.552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04479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8.54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04479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0.576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04479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8.45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0.391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69144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Cell viability (83-99%)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6.34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0.175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10.7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0.385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4.85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0.435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5503281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EF1124B-6368-5A42-8F9D-237CAADD5766}"/>
              </a:ext>
            </a:extLst>
          </p:cNvPr>
          <p:cNvSpPr txBox="1"/>
          <p:nvPr/>
        </p:nvSpPr>
        <p:spPr>
          <a:xfrm>
            <a:off x="72525" y="581891"/>
            <a:ext cx="7864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Supplementary Table 5. Effect of sex, passage numbers, and cell viabilities on day 2 (peak) TEER values.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28349E8-E7C5-DC4E-AB9B-AE8331246E9A}"/>
              </a:ext>
            </a:extLst>
          </p:cNvPr>
          <p:cNvSpPr txBox="1"/>
          <p:nvPr/>
        </p:nvSpPr>
        <p:spPr>
          <a:xfrm>
            <a:off x="1407320" y="5548336"/>
            <a:ext cx="9844450" cy="1702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*significant effect on peak TEER was determined by Kruskal-Wallis rank sum test. </a:t>
            </a:r>
          </a:p>
          <a:p>
            <a:r>
              <a:rPr lang="en-US" dirty="0"/>
              <a:t>TEER values from all three biological replicates for each cell line</a:t>
            </a:r>
          </a:p>
          <a:p>
            <a:r>
              <a:rPr lang="en-US" dirty="0"/>
              <a:t> (HC, n=4, BD, n=4, SZ, n=4 ) were used in the analysis. Standard errors of TEER values ranging from 10.4-339 </a:t>
            </a:r>
            <a:r>
              <a:rPr lang="en-US" dirty="0">
                <a:sym typeface="Symbol" pitchFamily="2" charset="2"/>
              </a:rPr>
              <a:t></a:t>
            </a:r>
            <a:r>
              <a:rPr lang="en-US" dirty="0"/>
              <a:t> x cm</a:t>
            </a:r>
            <a:r>
              <a:rPr lang="en-US" baseline="30000" dirty="0"/>
              <a:t>2</a:t>
            </a:r>
            <a:r>
              <a:rPr lang="en-US" dirty="0"/>
              <a:t> were observed across all technical and biological replicates. All reported p-values are two-sided.</a:t>
            </a:r>
          </a:p>
        </p:txBody>
      </p:sp>
    </p:spTree>
    <p:extLst>
      <p:ext uri="{BB962C8B-B14F-4D97-AF65-F5344CB8AC3E}">
        <p14:creationId xmlns:p14="http://schemas.microsoft.com/office/powerpoint/2010/main" val="6439512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4D82779-3494-A742-8CCB-141B72921E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494" y="182168"/>
            <a:ext cx="8902684" cy="700905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AC52B65-4B00-6848-8D41-C3537A4B1808}"/>
              </a:ext>
            </a:extLst>
          </p:cNvPr>
          <p:cNvSpPr txBox="1"/>
          <p:nvPr/>
        </p:nvSpPr>
        <p:spPr>
          <a:xfrm>
            <a:off x="1" y="0"/>
            <a:ext cx="481948" cy="414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a)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4F777C1-F55F-4E46-94B8-DEECF6C68D0E}"/>
              </a:ext>
            </a:extLst>
          </p:cNvPr>
          <p:cNvSpPr txBox="1"/>
          <p:nvPr/>
        </p:nvSpPr>
        <p:spPr>
          <a:xfrm>
            <a:off x="4656644" y="7093656"/>
            <a:ext cx="1765619" cy="4197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Time (Days)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EA4597E-885A-E644-A528-8F00C7D2DEA1}"/>
              </a:ext>
            </a:extLst>
          </p:cNvPr>
          <p:cNvSpPr txBox="1"/>
          <p:nvPr/>
        </p:nvSpPr>
        <p:spPr>
          <a:xfrm rot="16200000">
            <a:off x="-734475" y="3436527"/>
            <a:ext cx="2018436" cy="414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TEER (Ω x cm</a:t>
            </a:r>
            <a:r>
              <a:rPr lang="en-US" b="1" baseline="30000" dirty="0"/>
              <a:t>2</a:t>
            </a:r>
            <a:r>
              <a:rPr lang="en-US" b="1" dirty="0"/>
              <a:t>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310B637-4951-AF40-9B4C-555DA0756CFE}"/>
              </a:ext>
            </a:extLst>
          </p:cNvPr>
          <p:cNvSpPr txBox="1"/>
          <p:nvPr/>
        </p:nvSpPr>
        <p:spPr>
          <a:xfrm>
            <a:off x="4519902" y="0"/>
            <a:ext cx="1019551" cy="4263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HC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2CD596A-F782-B04A-A45A-7BCD6F40CA1D}"/>
              </a:ext>
            </a:extLst>
          </p:cNvPr>
          <p:cNvSpPr txBox="1"/>
          <p:nvPr/>
        </p:nvSpPr>
        <p:spPr>
          <a:xfrm>
            <a:off x="4519901" y="2634513"/>
            <a:ext cx="1019551" cy="4263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BD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4EEF6FB-A7FB-C640-BAD2-1D00AA27B790}"/>
              </a:ext>
            </a:extLst>
          </p:cNvPr>
          <p:cNvSpPr txBox="1"/>
          <p:nvPr/>
        </p:nvSpPr>
        <p:spPr>
          <a:xfrm>
            <a:off x="4519900" y="5137920"/>
            <a:ext cx="1019551" cy="4263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SZ</a:t>
            </a:r>
          </a:p>
        </p:txBody>
      </p:sp>
    </p:spTree>
    <p:extLst>
      <p:ext uri="{BB962C8B-B14F-4D97-AF65-F5344CB8AC3E}">
        <p14:creationId xmlns:p14="http://schemas.microsoft.com/office/powerpoint/2010/main" val="24356502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D22A4548-CFE3-1347-B5C7-2D7733B0983F}"/>
              </a:ext>
            </a:extLst>
          </p:cNvPr>
          <p:cNvGrpSpPr/>
          <p:nvPr/>
        </p:nvGrpSpPr>
        <p:grpSpPr>
          <a:xfrm>
            <a:off x="8544" y="347817"/>
            <a:ext cx="13876108" cy="4993863"/>
            <a:chOff x="8544" y="1307937"/>
            <a:chExt cx="13876108" cy="4993863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14CCD2A-A0E9-404A-82A0-39FBFFEEFEC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3" r="1687"/>
            <a:stretch/>
          </p:blipFill>
          <p:spPr>
            <a:xfrm>
              <a:off x="264354" y="1811401"/>
              <a:ext cx="4209504" cy="3876321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865AC4CB-2B01-6F47-B7FC-4856D71AAA8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495" t="1766" r="557" b="-1"/>
            <a:stretch/>
          </p:blipFill>
          <p:spPr>
            <a:xfrm>
              <a:off x="4526287" y="1811070"/>
              <a:ext cx="4598238" cy="3876652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0A5E0FDE-E50D-7D4D-A4D3-A08B7CFCDEE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508" t="1449" r="627"/>
            <a:stretch/>
          </p:blipFill>
          <p:spPr>
            <a:xfrm>
              <a:off x="9279825" y="1811070"/>
              <a:ext cx="4604827" cy="3876652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F894AD5-B314-3A42-9611-33BB173FE098}"/>
                </a:ext>
              </a:extLst>
            </p:cNvPr>
            <p:cNvSpPr txBox="1"/>
            <p:nvPr/>
          </p:nvSpPr>
          <p:spPr>
            <a:xfrm>
              <a:off x="1774693" y="1307939"/>
              <a:ext cx="1180618" cy="4144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/>
                <a:t>HC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F49B959-38D6-3F40-A2B0-C8A0B068D081}"/>
                </a:ext>
              </a:extLst>
            </p:cNvPr>
            <p:cNvSpPr txBox="1"/>
            <p:nvPr/>
          </p:nvSpPr>
          <p:spPr>
            <a:xfrm>
              <a:off x="6487519" y="1307938"/>
              <a:ext cx="1180618" cy="4144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/>
                <a:t>BD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BE53A0A-CA08-2248-BB2F-BCC3D720F106}"/>
                </a:ext>
              </a:extLst>
            </p:cNvPr>
            <p:cNvSpPr txBox="1"/>
            <p:nvPr/>
          </p:nvSpPr>
          <p:spPr>
            <a:xfrm>
              <a:off x="11200345" y="1307937"/>
              <a:ext cx="1180618" cy="4144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/>
                <a:t>SZ</a:t>
              </a:r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995737E6-7024-3443-993B-ABEF263E898C}"/>
                </a:ext>
              </a:extLst>
            </p:cNvPr>
            <p:cNvSpPr/>
            <p:nvPr/>
          </p:nvSpPr>
          <p:spPr>
            <a:xfrm rot="16200000">
              <a:off x="3932705" y="3643668"/>
              <a:ext cx="1194435" cy="21145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AAB7DE5-6698-644E-8846-678823D26A28}"/>
                </a:ext>
              </a:extLst>
            </p:cNvPr>
            <p:cNvSpPr/>
            <p:nvPr/>
          </p:nvSpPr>
          <p:spPr>
            <a:xfrm rot="16200000">
              <a:off x="8689407" y="3643667"/>
              <a:ext cx="1194435" cy="21145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E9692D3-084C-284D-8474-CD420A365C93}"/>
                </a:ext>
              </a:extLst>
            </p:cNvPr>
            <p:cNvSpPr/>
            <p:nvPr/>
          </p:nvSpPr>
          <p:spPr>
            <a:xfrm rot="16200000">
              <a:off x="-320040" y="3643666"/>
              <a:ext cx="1194435" cy="21145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947B108-A4AE-5545-A302-33ABF0BFC6B4}"/>
                </a:ext>
              </a:extLst>
            </p:cNvPr>
            <p:cNvSpPr txBox="1"/>
            <p:nvPr/>
          </p:nvSpPr>
          <p:spPr>
            <a:xfrm rot="16200000">
              <a:off x="-793469" y="3542189"/>
              <a:ext cx="2018436" cy="4144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/>
                <a:t>TEER (Ω x cm</a:t>
              </a:r>
              <a:r>
                <a:rPr lang="en-US" b="1" baseline="30000" dirty="0"/>
                <a:t>2</a:t>
              </a:r>
              <a:r>
                <a:rPr lang="en-US" b="1" dirty="0"/>
                <a:t>)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1E029B2-EAE6-B345-BF83-8372E2942AE2}"/>
                </a:ext>
              </a:extLst>
            </p:cNvPr>
            <p:cNvSpPr/>
            <p:nvPr/>
          </p:nvSpPr>
          <p:spPr>
            <a:xfrm rot="10800000">
              <a:off x="1783736" y="5531030"/>
              <a:ext cx="1194435" cy="21145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6FDEE2FE-1510-9544-993C-F760CD859B17}"/>
                </a:ext>
              </a:extLst>
            </p:cNvPr>
            <p:cNvSpPr/>
            <p:nvPr/>
          </p:nvSpPr>
          <p:spPr>
            <a:xfrm rot="10800000">
              <a:off x="6338929" y="5533417"/>
              <a:ext cx="1194435" cy="21145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35E0EEB1-B746-0247-9976-5F4B749E2EC7}"/>
                </a:ext>
              </a:extLst>
            </p:cNvPr>
            <p:cNvSpPr/>
            <p:nvPr/>
          </p:nvSpPr>
          <p:spPr>
            <a:xfrm rot="10800000">
              <a:off x="11168424" y="5519271"/>
              <a:ext cx="1194435" cy="21145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6C66B7A-BA36-BA4C-936A-107688C2F667}"/>
                </a:ext>
              </a:extLst>
            </p:cNvPr>
            <p:cNvSpPr txBox="1"/>
            <p:nvPr/>
          </p:nvSpPr>
          <p:spPr>
            <a:xfrm>
              <a:off x="5942596" y="5882076"/>
              <a:ext cx="1765619" cy="4197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/>
                <a:t>Time (Days)</a:t>
              </a: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8DEBBD0B-76DE-824A-BC9B-7F18B316050B}"/>
              </a:ext>
            </a:extLst>
          </p:cNvPr>
          <p:cNvSpPr txBox="1"/>
          <p:nvPr/>
        </p:nvSpPr>
        <p:spPr>
          <a:xfrm>
            <a:off x="36203" y="23667"/>
            <a:ext cx="481948" cy="414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b)</a:t>
            </a:r>
          </a:p>
        </p:txBody>
      </p:sp>
    </p:spTree>
    <p:extLst>
      <p:ext uri="{BB962C8B-B14F-4D97-AF65-F5344CB8AC3E}">
        <p14:creationId xmlns:p14="http://schemas.microsoft.com/office/powerpoint/2010/main" val="35971005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76EA5D2A-B20C-4247-A8D6-679116D13098}"/>
              </a:ext>
            </a:extLst>
          </p:cNvPr>
          <p:cNvSpPr txBox="1"/>
          <p:nvPr/>
        </p:nvSpPr>
        <p:spPr>
          <a:xfrm>
            <a:off x="36203" y="23667"/>
            <a:ext cx="481948" cy="414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a)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09AE8DF-7EAB-4549-82D7-9E769B57E79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515" b="1679"/>
          <a:stretch/>
        </p:blipFill>
        <p:spPr>
          <a:xfrm>
            <a:off x="0" y="902046"/>
            <a:ext cx="6916994" cy="520609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0AE21AB-2843-4547-A5D3-B1181350DBB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74" t="462" r="2876" b="60873"/>
          <a:stretch/>
        </p:blipFill>
        <p:spPr>
          <a:xfrm>
            <a:off x="7305831" y="865377"/>
            <a:ext cx="6608775" cy="226128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77EBEE8-9FF9-3544-ACF9-64F7512600B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74" t="62102" r="2876" b="-1"/>
          <a:stretch/>
        </p:blipFill>
        <p:spPr>
          <a:xfrm>
            <a:off x="7305831" y="3869892"/>
            <a:ext cx="6591143" cy="2210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9300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013B8CA7-2464-0E4A-B7DE-1A9B15084A8E}"/>
              </a:ext>
            </a:extLst>
          </p:cNvPr>
          <p:cNvSpPr txBox="1"/>
          <p:nvPr/>
        </p:nvSpPr>
        <p:spPr>
          <a:xfrm>
            <a:off x="221472" y="222736"/>
            <a:ext cx="482824" cy="3561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714" b="1" dirty="0"/>
              <a:t>2b)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F3EB336-8A0A-E04B-8BF3-BC4307389884}"/>
              </a:ext>
            </a:extLst>
          </p:cNvPr>
          <p:cNvSpPr txBox="1"/>
          <p:nvPr/>
        </p:nvSpPr>
        <p:spPr>
          <a:xfrm>
            <a:off x="4742458" y="385411"/>
            <a:ext cx="455574" cy="3561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714" b="1" dirty="0"/>
              <a:t>2c)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865BA48-5A8A-BF46-AD5F-BEFCCEF116B2}"/>
              </a:ext>
            </a:extLst>
          </p:cNvPr>
          <p:cNvSpPr txBox="1"/>
          <p:nvPr/>
        </p:nvSpPr>
        <p:spPr>
          <a:xfrm>
            <a:off x="6173770" y="9558"/>
            <a:ext cx="1019551" cy="4263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CXCL12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451827B-D3C5-5E4E-92B9-17DAAB8F15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8032" y="385411"/>
            <a:ext cx="2592497" cy="376645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2884A83-28EC-3842-9FA7-A1CC07674A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296" y="435914"/>
            <a:ext cx="3976664" cy="7336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6268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4F171129-C8CC-B443-9B55-7B2D544A20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457" y="890270"/>
            <a:ext cx="6691699" cy="522039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2FA38DE-5FF9-7A43-9D75-2D3E17DB83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9354" y="890270"/>
            <a:ext cx="6691699" cy="522039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3AAE731-6BFA-DF4D-BD38-5BB13DFBD739}"/>
              </a:ext>
            </a:extLst>
          </p:cNvPr>
          <p:cNvSpPr txBox="1"/>
          <p:nvPr/>
        </p:nvSpPr>
        <p:spPr>
          <a:xfrm>
            <a:off x="2503968" y="475861"/>
            <a:ext cx="1884875" cy="4144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Healthy Control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AF780FE-A117-CA4B-AD0B-267C84E1F52F}"/>
              </a:ext>
            </a:extLst>
          </p:cNvPr>
          <p:cNvSpPr txBox="1"/>
          <p:nvPr/>
        </p:nvSpPr>
        <p:spPr>
          <a:xfrm>
            <a:off x="7969432" y="475860"/>
            <a:ext cx="3991542" cy="4144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Schizophrenia and Bipolar Disorder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4F702B2-F298-574F-BC5E-4E98C34203E2}"/>
              </a:ext>
            </a:extLst>
          </p:cNvPr>
          <p:cNvSpPr txBox="1"/>
          <p:nvPr/>
        </p:nvSpPr>
        <p:spPr>
          <a:xfrm>
            <a:off x="333633" y="358346"/>
            <a:ext cx="413896" cy="3561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714" b="1" dirty="0"/>
              <a:t>2d</a:t>
            </a:r>
          </a:p>
        </p:txBody>
      </p:sp>
    </p:spTree>
    <p:extLst>
      <p:ext uri="{BB962C8B-B14F-4D97-AF65-F5344CB8AC3E}">
        <p14:creationId xmlns:p14="http://schemas.microsoft.com/office/powerpoint/2010/main" val="23118014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7D073CF-30C2-C44D-BCFA-88F0B97CDA25}"/>
              </a:ext>
            </a:extLst>
          </p:cNvPr>
          <p:cNvSpPr txBox="1"/>
          <p:nvPr/>
        </p:nvSpPr>
        <p:spPr>
          <a:xfrm>
            <a:off x="884713" y="1079854"/>
            <a:ext cx="559390" cy="414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2e)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98C3B0-CC82-6B4F-8881-7C6019399BFB}"/>
              </a:ext>
            </a:extLst>
          </p:cNvPr>
          <p:cNvSpPr txBox="1"/>
          <p:nvPr/>
        </p:nvSpPr>
        <p:spPr>
          <a:xfrm>
            <a:off x="4052184" y="1079853"/>
            <a:ext cx="559390" cy="414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2f)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9B3157A-F9F5-2244-BEB2-24A559F18268}"/>
              </a:ext>
            </a:extLst>
          </p:cNvPr>
          <p:cNvSpPr txBox="1"/>
          <p:nvPr/>
        </p:nvSpPr>
        <p:spPr>
          <a:xfrm>
            <a:off x="7219655" y="1079852"/>
            <a:ext cx="559390" cy="414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2g)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FF0C8F6-F180-3B4E-9A20-3233F3C43A0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463" b="4049"/>
          <a:stretch/>
        </p:blipFill>
        <p:spPr>
          <a:xfrm>
            <a:off x="563993" y="1593669"/>
            <a:ext cx="9613900" cy="3263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2371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A7B7EEF-538E-1C4F-902E-56FA2EF74F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096" y="1087782"/>
            <a:ext cx="2336229" cy="323589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FF5D5E4-8ED8-044D-94DE-ECD0B3198CBF}"/>
              </a:ext>
            </a:extLst>
          </p:cNvPr>
          <p:cNvSpPr txBox="1"/>
          <p:nvPr/>
        </p:nvSpPr>
        <p:spPr>
          <a:xfrm>
            <a:off x="583723" y="1051107"/>
            <a:ext cx="559390" cy="414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3)</a:t>
            </a:r>
          </a:p>
        </p:txBody>
      </p:sp>
    </p:spTree>
    <p:extLst>
      <p:ext uri="{BB962C8B-B14F-4D97-AF65-F5344CB8AC3E}">
        <p14:creationId xmlns:p14="http://schemas.microsoft.com/office/powerpoint/2010/main" val="1972446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775DD8-05C6-314D-992E-F982BD716C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2439" y="2162056"/>
            <a:ext cx="12014895" cy="1590676"/>
          </a:xfrm>
        </p:spPr>
        <p:txBody>
          <a:bodyPr/>
          <a:lstStyle/>
          <a:p>
            <a:pPr algn="ctr"/>
            <a:r>
              <a:rPr lang="en-US" b="1" dirty="0"/>
              <a:t>Supplementary Tables</a:t>
            </a:r>
          </a:p>
        </p:txBody>
      </p:sp>
    </p:spTree>
    <p:extLst>
      <p:ext uri="{BB962C8B-B14F-4D97-AF65-F5344CB8AC3E}">
        <p14:creationId xmlns:p14="http://schemas.microsoft.com/office/powerpoint/2010/main" val="33888905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47707</TotalTime>
  <Words>687</Words>
  <Application>Microsoft Office PowerPoint</Application>
  <PresentationFormat>Custom</PresentationFormat>
  <Paragraphs>340</Paragraphs>
  <Slides>14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Cambria</vt:lpstr>
      <vt:lpstr>Office Theme</vt:lpstr>
      <vt:lpstr>Supplementary Figures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Supplementary Tables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menghoutpong@gmail.com</dc:creator>
  <cp:lastModifiedBy>Katie Turner</cp:lastModifiedBy>
  <cp:revision>862</cp:revision>
  <dcterms:created xsi:type="dcterms:W3CDTF">2020-12-23T04:23:04Z</dcterms:created>
  <dcterms:modified xsi:type="dcterms:W3CDTF">2022-02-11T23:26:05Z</dcterms:modified>
</cp:coreProperties>
</file>