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75" r:id="rId3"/>
    <p:sldId id="274" r:id="rId4"/>
    <p:sldId id="260" r:id="rId5"/>
    <p:sldId id="261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0"/>
    <p:restoredTop sz="95840"/>
  </p:normalViewPr>
  <p:slideViewPr>
    <p:cSldViewPr snapToGrid="0" snapToObjects="1">
      <p:cViewPr varScale="1">
        <p:scale>
          <a:sx n="108" d="100"/>
          <a:sy n="108" d="100"/>
        </p:scale>
        <p:origin x="640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176444-9D64-5146-8E73-C22700E6275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72A8B4A-D71F-F645-B1F8-CEE250034B1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2EBF5C1-EF4D-D34D-A6C8-BC9EF4E98E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2750D0-C361-1F45-B7EF-897F92FF872D}" type="datetimeFigureOut">
              <a:rPr lang="en-US" smtClean="0"/>
              <a:t>12/9/21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6A283B-E0A2-8F41-95DB-227B78B35D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2F3383-49E2-4F43-9500-FDA539A9A2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F7F56-B42E-864D-8F16-310D5018E0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54957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725588-CD58-7E48-8F96-219DF03BFB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C4E070F-D4B1-3E4E-81AD-7FB596AB824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C5D8362-1FCF-AA45-A600-9486D868FE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2750D0-C361-1F45-B7EF-897F92FF872D}" type="datetimeFigureOut">
              <a:rPr lang="en-US" smtClean="0"/>
              <a:t>12/9/21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0CEB0D-0F62-4445-A3EC-9D6586A401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D21ED3E-6342-CA42-8CEA-958140A8EB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F7F56-B42E-864D-8F16-310D5018E0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45647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17D3DFC-CC08-7945-AE8C-35B3E748343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F5517AF-FB70-094F-B0ED-B92149D5771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DC4ED0D-90D0-094B-B783-24D42E0106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2750D0-C361-1F45-B7EF-897F92FF872D}" type="datetimeFigureOut">
              <a:rPr lang="en-US" smtClean="0"/>
              <a:t>12/9/21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1F9B1E4-4E16-9447-9AA7-88D8397687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14960A-6099-E84E-8B0E-08C804FD63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F7F56-B42E-864D-8F16-310D5018E0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36222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C1F3F9-2A38-CC49-B4E8-A43ACEE2D3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EBE4FD-8127-4F40-A598-94DB617245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D60668-11E9-2A4E-944E-77F65E40BD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2750D0-C361-1F45-B7EF-897F92FF872D}" type="datetimeFigureOut">
              <a:rPr lang="en-US" smtClean="0"/>
              <a:t>12/9/21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05D777-978D-C94C-A77D-79467549A2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85AD8B-A669-E54A-9DAC-5209715D78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F7F56-B42E-864D-8F16-310D5018E0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26434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D0476B-A40B-9A46-9CF9-902A2FB50E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3BD7BF-316F-AE4A-B472-36EC63C8EF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93769DE-118B-F144-9F3B-AED17E62A3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2750D0-C361-1F45-B7EF-897F92FF872D}" type="datetimeFigureOut">
              <a:rPr lang="en-US" smtClean="0"/>
              <a:t>12/9/21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BE4AC9-5DC9-7140-8524-4D95BBD60B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021F97-DCD6-594D-8FC6-6639298EC9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F7F56-B42E-864D-8F16-310D5018E0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5420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88E25C-76F1-9748-8533-11B5A96CF5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D9FEA6-1511-A842-A7F3-82D39F8005C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0C90FD7-11BA-AC4A-BFB3-694018DEDAB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0F8C2D7-9821-6044-B8BD-B49A3A8E75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2750D0-C361-1F45-B7EF-897F92FF872D}" type="datetimeFigureOut">
              <a:rPr lang="en-US" smtClean="0"/>
              <a:t>12/9/21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F26167B-DE9C-2B4D-9BDA-44CDA31CC7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9A4146F-89D8-2747-B5C4-FFC2B72491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F7F56-B42E-864D-8F16-310D5018E0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9100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7AE629-82FB-3441-825A-DACF33DEDC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D486B7B-5196-234D-B725-CBE1F3F294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9E59496-6CA2-8F44-8A26-F84F06A79B3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87A9262-D4A8-924E-BA0F-6BADEE010ED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A7A71A4-54AA-674D-BF64-9753E16AEC2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88981C8-08CF-0B47-B318-7C3DC6A67F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2750D0-C361-1F45-B7EF-897F92FF872D}" type="datetimeFigureOut">
              <a:rPr lang="en-US" smtClean="0"/>
              <a:t>12/9/21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F77AE54-3DF1-1E43-928D-A6775C94E2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72F2433-3F0A-9F4B-83F2-23D55A8780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F7F56-B42E-864D-8F16-310D5018E0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96859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9C04B9-2EA9-E24E-9A8F-11CD563DE6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870CF0B-1302-1444-9E63-B1A49887F7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2750D0-C361-1F45-B7EF-897F92FF872D}" type="datetimeFigureOut">
              <a:rPr lang="en-US" smtClean="0"/>
              <a:t>12/9/21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1536D4A-AC7B-B14B-8EC5-8FB7E1E9B6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B08BDD8-D4C2-854E-A512-6AC3C7C0C6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F7F56-B42E-864D-8F16-310D5018E0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2560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A9FE455-A0BF-D24B-ACD7-CD4E54E27E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2750D0-C361-1F45-B7EF-897F92FF872D}" type="datetimeFigureOut">
              <a:rPr lang="en-US" smtClean="0"/>
              <a:t>12/9/21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D306756-84E3-B94D-ABCD-87FE5BA7AD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3DA9D20-DCF7-8B42-8E4A-38D4F5D1DF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F7F56-B42E-864D-8F16-310D5018E0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14419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95E261-3B57-F743-9B01-E977153C87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1F72CC-CC7D-D34F-93CD-71AED99262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13A55E9-C8A2-5648-883F-AD890C913FE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DF68AB8-DF3D-8F44-ACAB-B3225A6DBC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2750D0-C361-1F45-B7EF-897F92FF872D}" type="datetimeFigureOut">
              <a:rPr lang="en-US" smtClean="0"/>
              <a:t>12/9/21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396E920-0FFB-3445-B11D-F50F6F42EC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DA7329D-D2C4-AC45-B9F2-A59760CD2E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F7F56-B42E-864D-8F16-310D5018E0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9223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0F834D-405A-5E42-BCAD-703C96B9EC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284A12C-953D-6243-B429-E3343618E77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A1282FC-F219-0146-B400-82110B6C430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6982F92-AF09-7D49-8689-0FFC06933B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2750D0-C361-1F45-B7EF-897F92FF872D}" type="datetimeFigureOut">
              <a:rPr lang="en-US" smtClean="0"/>
              <a:t>12/9/21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3689969-E55B-AC41-A8B9-E74F23A376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3AF567A-2C2E-1C4B-9B8F-50DA17D0DE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F7F56-B42E-864D-8F16-310D5018E0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49135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7666340-5A0C-9947-9573-727E37F0F5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8CB231F-44B2-C140-B23A-A5E856C37F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F48A73-81A7-CB49-B406-058E1715404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2750D0-C361-1F45-B7EF-897F92FF872D}" type="datetimeFigureOut">
              <a:rPr lang="en-US" smtClean="0"/>
              <a:t>12/9/21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089CD61-D4C9-FC46-A7B8-05DA62E21AD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06D14C-4DC9-6043-8B29-E98F0B4B533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3F7F56-B42E-864D-8F16-310D5018E0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17321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44F328F-99DE-E04F-999B-F66D3C95A45D}"/>
              </a:ext>
            </a:extLst>
          </p:cNvPr>
          <p:cNvSpPr txBox="1"/>
          <p:nvPr/>
        </p:nvSpPr>
        <p:spPr>
          <a:xfrm>
            <a:off x="838101" y="1356311"/>
            <a:ext cx="63322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Table 2: mean water and insecticide for coating the net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ADCF3EB-69EB-FF46-9DB4-31D1C0496EFB}"/>
              </a:ext>
            </a:extLst>
          </p:cNvPr>
          <p:cNvSpPr txBox="1"/>
          <p:nvPr/>
        </p:nvSpPr>
        <p:spPr>
          <a:xfrm>
            <a:off x="838101" y="844329"/>
            <a:ext cx="652938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Table 1: Weight of  batch 13 net 3 times and means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F0D7FE1-0A2E-0D46-ABBE-FB26F26D3C1A}"/>
              </a:ext>
            </a:extLst>
          </p:cNvPr>
          <p:cNvSpPr/>
          <p:nvPr/>
        </p:nvSpPr>
        <p:spPr>
          <a:xfrm>
            <a:off x="838101" y="1868293"/>
            <a:ext cx="992505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Table</a:t>
            </a:r>
            <a:r>
              <a:rPr lang="en-GB" sz="14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3</a:t>
            </a:r>
            <a:r>
              <a:rPr lang="en-GB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:  Model fitting of Poisson models for number of collected mosquito count dataset in VK3 </a:t>
            </a:r>
            <a:endParaRPr lang="en-US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0FF277E-3662-FF4E-9E40-09A512F7C196}"/>
              </a:ext>
            </a:extLst>
          </p:cNvPr>
          <p:cNvSpPr/>
          <p:nvPr/>
        </p:nvSpPr>
        <p:spPr>
          <a:xfrm>
            <a:off x="838101" y="2380275"/>
            <a:ext cx="1021236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Table 4 : Modelling fitting of the ZIP and ZINB model for the dataset on the trap collection. </a:t>
            </a:r>
            <a:endParaRPr lang="en-US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07A8F69-EE2A-C64E-85C2-D94FA916742C}"/>
              </a:ext>
            </a:extLst>
          </p:cNvPr>
          <p:cNvSpPr txBox="1"/>
          <p:nvPr/>
        </p:nvSpPr>
        <p:spPr>
          <a:xfrm>
            <a:off x="1014252" y="332347"/>
            <a:ext cx="652938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Supplemental Tables</a:t>
            </a:r>
          </a:p>
        </p:txBody>
      </p:sp>
    </p:spTree>
    <p:extLst>
      <p:ext uri="{BB962C8B-B14F-4D97-AF65-F5344CB8AC3E}">
        <p14:creationId xmlns:p14="http://schemas.microsoft.com/office/powerpoint/2010/main" val="38438860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6">
            <a:extLst>
              <a:ext uri="{FF2B5EF4-FFF2-40B4-BE49-F238E27FC236}">
                <a16:creationId xmlns:a16="http://schemas.microsoft.com/office/drawing/2014/main" id="{01D0AF59-99C3-4251-AB9A-C966C6AD44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8">
            <a:extLst>
              <a:ext uri="{FF2B5EF4-FFF2-40B4-BE49-F238E27FC236}">
                <a16:creationId xmlns:a16="http://schemas.microsoft.com/office/drawing/2014/main" id="{1855405F-37A2-4869-9154-F8BE3BECE6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 w="9525">
            <a:noFill/>
          </a:ln>
          <a:effectLst>
            <a:outerShdw blurRad="63500" dist="17780" dir="5400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8745DA90-B90C-1B49-9A82-51DB13AB69C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66169316"/>
              </p:ext>
            </p:extLst>
          </p:nvPr>
        </p:nvGraphicFramePr>
        <p:xfrm>
          <a:off x="866464" y="643467"/>
          <a:ext cx="10459077" cy="5571070"/>
        </p:xfrm>
        <a:graphic>
          <a:graphicData uri="http://schemas.openxmlformats.org/drawingml/2006/table">
            <a:tbl>
              <a:tblPr>
                <a:tableStyleId>{F2DE63D5-997A-4646-A377-4702673A728D}</a:tableStyleId>
              </a:tblPr>
              <a:tblGrid>
                <a:gridCol w="1265306">
                  <a:extLst>
                    <a:ext uri="{9D8B030D-6E8A-4147-A177-3AD203B41FA5}">
                      <a16:colId xmlns:a16="http://schemas.microsoft.com/office/drawing/2014/main" val="2713308390"/>
                    </a:ext>
                  </a:extLst>
                </a:gridCol>
                <a:gridCol w="2542453">
                  <a:extLst>
                    <a:ext uri="{9D8B030D-6E8A-4147-A177-3AD203B41FA5}">
                      <a16:colId xmlns:a16="http://schemas.microsoft.com/office/drawing/2014/main" val="2156519873"/>
                    </a:ext>
                  </a:extLst>
                </a:gridCol>
                <a:gridCol w="1455611">
                  <a:extLst>
                    <a:ext uri="{9D8B030D-6E8A-4147-A177-3AD203B41FA5}">
                      <a16:colId xmlns:a16="http://schemas.microsoft.com/office/drawing/2014/main" val="624417652"/>
                    </a:ext>
                  </a:extLst>
                </a:gridCol>
                <a:gridCol w="1455611">
                  <a:extLst>
                    <a:ext uri="{9D8B030D-6E8A-4147-A177-3AD203B41FA5}">
                      <a16:colId xmlns:a16="http://schemas.microsoft.com/office/drawing/2014/main" val="4142710434"/>
                    </a:ext>
                  </a:extLst>
                </a:gridCol>
                <a:gridCol w="1455611">
                  <a:extLst>
                    <a:ext uri="{9D8B030D-6E8A-4147-A177-3AD203B41FA5}">
                      <a16:colId xmlns:a16="http://schemas.microsoft.com/office/drawing/2014/main" val="58724633"/>
                    </a:ext>
                  </a:extLst>
                </a:gridCol>
                <a:gridCol w="2284485">
                  <a:extLst>
                    <a:ext uri="{9D8B030D-6E8A-4147-A177-3AD203B41FA5}">
                      <a16:colId xmlns:a16="http://schemas.microsoft.com/office/drawing/2014/main" val="3550047552"/>
                    </a:ext>
                  </a:extLst>
                </a:gridCol>
              </a:tblGrid>
              <a:tr h="569388">
                <a:tc>
                  <a:txBody>
                    <a:bodyPr/>
                    <a:lstStyle/>
                    <a:p>
                      <a:pPr algn="l" fontAlgn="b"/>
                      <a:endParaRPr lang="en-GB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374" marR="25374" marT="25374" marB="0" anchor="b"/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en-GB" sz="1200" u="none" strike="noStrike">
                          <a:effectLst/>
                        </a:rPr>
                        <a:t>Net weighing</a:t>
                      </a:r>
                      <a:endParaRPr lang="en-GB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374" marR="25374" marT="25374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GB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374" marR="25374" marT="2537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GB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374" marR="25374" marT="25374" marB="0" anchor="b"/>
                </a:tc>
                <a:extLst>
                  <a:ext uri="{0D108BD9-81ED-4DB2-BD59-A6C34878D82A}">
                    <a16:rowId xmlns:a16="http://schemas.microsoft.com/office/drawing/2014/main" val="592080259"/>
                  </a:ext>
                </a:extLst>
              </a:tr>
              <a:tr h="1015966"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u="none" strike="noStrike">
                          <a:effectLst/>
                        </a:rPr>
                        <a:t>Order</a:t>
                      </a:r>
                      <a:endParaRPr lang="en-GB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374" marR="25374" marT="253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u="none" strike="noStrike">
                          <a:effectLst/>
                        </a:rPr>
                        <a:t>Identity batch 13</a:t>
                      </a:r>
                      <a:endParaRPr lang="en-GB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374" marR="25374" marT="253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u="none" strike="noStrike">
                          <a:effectLst/>
                        </a:rPr>
                        <a:t>1x</a:t>
                      </a:r>
                      <a:endParaRPr lang="en-GB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374" marR="25374" marT="253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u="none" strike="noStrike">
                          <a:effectLst/>
                        </a:rPr>
                        <a:t>2x</a:t>
                      </a:r>
                      <a:endParaRPr lang="en-GB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374" marR="25374" marT="253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u="none" strike="noStrike">
                          <a:effectLst/>
                        </a:rPr>
                        <a:t>3x</a:t>
                      </a:r>
                      <a:endParaRPr lang="en-GB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374" marR="25374" marT="253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u="none" strike="noStrike">
                          <a:effectLst/>
                        </a:rPr>
                        <a:t>Mean</a:t>
                      </a:r>
                      <a:endParaRPr lang="en-GB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374" marR="25374" marT="25374" marB="0" anchor="b"/>
                </a:tc>
                <a:extLst>
                  <a:ext uri="{0D108BD9-81ED-4DB2-BD59-A6C34878D82A}">
                    <a16:rowId xmlns:a16="http://schemas.microsoft.com/office/drawing/2014/main" val="143775319"/>
                  </a:ext>
                </a:extLst>
              </a:tr>
              <a:tr h="569388"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u="none" strike="noStrike">
                          <a:effectLst/>
                        </a:rPr>
                        <a:t>1</a:t>
                      </a:r>
                      <a:endParaRPr lang="en-GB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374" marR="25374" marT="2537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u="none" strike="noStrike" dirty="0">
                          <a:effectLst/>
                        </a:rPr>
                        <a:t>12 m² (</a:t>
                      </a:r>
                      <a:r>
                        <a:rPr lang="en-GB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6*2</a:t>
                      </a:r>
                      <a:r>
                        <a:rPr lang="en-GB" sz="1200" u="none" strike="noStrike" dirty="0">
                          <a:effectLst/>
                        </a:rPr>
                        <a:t>)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374" marR="25374" marT="253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u="none" strike="noStrike" dirty="0">
                          <a:effectLst/>
                        </a:rPr>
                        <a:t>292.45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374" marR="25374" marT="253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u="none" strike="noStrike">
                          <a:effectLst/>
                        </a:rPr>
                        <a:t>291.75</a:t>
                      </a:r>
                      <a:endParaRPr lang="en-GB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374" marR="25374" marT="253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u="none" strike="noStrike">
                          <a:effectLst/>
                        </a:rPr>
                        <a:t>291.8</a:t>
                      </a:r>
                      <a:endParaRPr lang="en-GB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374" marR="25374" marT="253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u="none" strike="noStrike">
                          <a:effectLst/>
                        </a:rPr>
                        <a:t>292</a:t>
                      </a:r>
                      <a:endParaRPr lang="en-GB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374" marR="25374" marT="25374" marB="0" anchor="b"/>
                </a:tc>
                <a:extLst>
                  <a:ext uri="{0D108BD9-81ED-4DB2-BD59-A6C34878D82A}">
                    <a16:rowId xmlns:a16="http://schemas.microsoft.com/office/drawing/2014/main" val="1126580449"/>
                  </a:ext>
                </a:extLst>
              </a:tr>
              <a:tr h="569388"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u="none" strike="noStrike">
                          <a:effectLst/>
                        </a:rPr>
                        <a:t>2</a:t>
                      </a:r>
                      <a:endParaRPr lang="en-GB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374" marR="25374" marT="2537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u="none" strike="noStrike">
                          <a:effectLst/>
                        </a:rPr>
                        <a:t>12 m² (7,5*2)</a:t>
                      </a:r>
                      <a:endParaRPr lang="en-GB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374" marR="25374" marT="253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u="none" strike="noStrike">
                          <a:effectLst/>
                        </a:rPr>
                        <a:t>309.35</a:t>
                      </a:r>
                      <a:endParaRPr lang="en-GB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374" marR="25374" marT="253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u="none" strike="noStrike">
                          <a:effectLst/>
                        </a:rPr>
                        <a:t>308.95</a:t>
                      </a:r>
                      <a:endParaRPr lang="en-GB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374" marR="25374" marT="253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u="none" strike="noStrike">
                          <a:effectLst/>
                        </a:rPr>
                        <a:t>308.9</a:t>
                      </a:r>
                      <a:endParaRPr lang="en-GB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374" marR="25374" marT="253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u="none" strike="noStrike">
                          <a:effectLst/>
                        </a:rPr>
                        <a:t>309.066667</a:t>
                      </a:r>
                      <a:endParaRPr lang="en-GB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374" marR="25374" marT="25374" marB="0" anchor="b"/>
                </a:tc>
                <a:extLst>
                  <a:ext uri="{0D108BD9-81ED-4DB2-BD59-A6C34878D82A}">
                    <a16:rowId xmlns:a16="http://schemas.microsoft.com/office/drawing/2014/main" val="4204615694"/>
                  </a:ext>
                </a:extLst>
              </a:tr>
              <a:tr h="569388"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u="none" strike="noStrike">
                          <a:effectLst/>
                        </a:rPr>
                        <a:t>3</a:t>
                      </a:r>
                      <a:endParaRPr lang="en-GB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374" marR="25374" marT="2537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u="none" strike="noStrike">
                          <a:effectLst/>
                        </a:rPr>
                        <a:t>12 m² (6*2)</a:t>
                      </a:r>
                      <a:endParaRPr lang="en-GB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374" marR="25374" marT="253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u="none" strike="noStrike">
                          <a:effectLst/>
                        </a:rPr>
                        <a:t>293.8</a:t>
                      </a:r>
                      <a:endParaRPr lang="en-GB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374" marR="25374" marT="253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u="none" strike="noStrike">
                          <a:effectLst/>
                        </a:rPr>
                        <a:t>293.15</a:t>
                      </a:r>
                      <a:endParaRPr lang="en-GB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374" marR="25374" marT="253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u="none" strike="noStrike">
                          <a:effectLst/>
                        </a:rPr>
                        <a:t>293</a:t>
                      </a:r>
                      <a:endParaRPr lang="en-GB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374" marR="25374" marT="253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u="none" strike="noStrike">
                          <a:effectLst/>
                        </a:rPr>
                        <a:t>293.316667</a:t>
                      </a:r>
                      <a:endParaRPr lang="en-GB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374" marR="25374" marT="25374" marB="0" anchor="b"/>
                </a:tc>
                <a:extLst>
                  <a:ext uri="{0D108BD9-81ED-4DB2-BD59-A6C34878D82A}">
                    <a16:rowId xmlns:a16="http://schemas.microsoft.com/office/drawing/2014/main" val="2456436246"/>
                  </a:ext>
                </a:extLst>
              </a:tr>
              <a:tr h="569388"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u="none" strike="noStrike">
                          <a:effectLst/>
                        </a:rPr>
                        <a:t>4</a:t>
                      </a:r>
                      <a:endParaRPr lang="en-GB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374" marR="25374" marT="2537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u="none" strike="noStrike">
                          <a:effectLst/>
                        </a:rPr>
                        <a:t>12 m² (6*2)</a:t>
                      </a:r>
                      <a:endParaRPr lang="en-GB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374" marR="25374" marT="253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u="none" strike="noStrike">
                          <a:effectLst/>
                        </a:rPr>
                        <a:t>288.8</a:t>
                      </a:r>
                      <a:endParaRPr lang="en-GB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374" marR="25374" marT="253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u="none" strike="noStrike">
                          <a:effectLst/>
                        </a:rPr>
                        <a:t>288.7</a:t>
                      </a:r>
                      <a:endParaRPr lang="en-GB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374" marR="25374" marT="253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u="none" strike="noStrike">
                          <a:effectLst/>
                        </a:rPr>
                        <a:t>288.55</a:t>
                      </a:r>
                      <a:endParaRPr lang="en-GB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374" marR="25374" marT="253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u="none" strike="noStrike">
                          <a:effectLst/>
                        </a:rPr>
                        <a:t>288.683333</a:t>
                      </a:r>
                      <a:endParaRPr lang="en-GB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374" marR="25374" marT="25374" marB="0" anchor="b"/>
                </a:tc>
                <a:extLst>
                  <a:ext uri="{0D108BD9-81ED-4DB2-BD59-A6C34878D82A}">
                    <a16:rowId xmlns:a16="http://schemas.microsoft.com/office/drawing/2014/main" val="2915580723"/>
                  </a:ext>
                </a:extLst>
              </a:tr>
              <a:tr h="569388"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u="none" strike="noStrike">
                          <a:effectLst/>
                        </a:rPr>
                        <a:t>5</a:t>
                      </a:r>
                      <a:endParaRPr lang="en-GB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374" marR="25374" marT="2537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u="none" strike="noStrike">
                          <a:effectLst/>
                        </a:rPr>
                        <a:t>9,576m²</a:t>
                      </a:r>
                      <a:endParaRPr lang="en-GB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374" marR="25374" marT="253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u="none" strike="noStrike">
                          <a:effectLst/>
                        </a:rPr>
                        <a:t>271.75</a:t>
                      </a:r>
                      <a:endParaRPr lang="en-GB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374" marR="25374" marT="253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u="none" strike="noStrike">
                          <a:effectLst/>
                        </a:rPr>
                        <a:t>271.45</a:t>
                      </a:r>
                      <a:endParaRPr lang="en-GB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374" marR="25374" marT="253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u="none" strike="noStrike">
                          <a:effectLst/>
                        </a:rPr>
                        <a:t>271.45</a:t>
                      </a:r>
                      <a:endParaRPr lang="en-GB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374" marR="25374" marT="253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u="none" strike="noStrike">
                          <a:effectLst/>
                        </a:rPr>
                        <a:t>271.55</a:t>
                      </a:r>
                      <a:endParaRPr lang="en-GB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374" marR="25374" marT="25374" marB="0" anchor="b"/>
                </a:tc>
                <a:extLst>
                  <a:ext uri="{0D108BD9-81ED-4DB2-BD59-A6C34878D82A}">
                    <a16:rowId xmlns:a16="http://schemas.microsoft.com/office/drawing/2014/main" val="2254145567"/>
                  </a:ext>
                </a:extLst>
              </a:tr>
              <a:tr h="569388"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u="none" strike="noStrike">
                          <a:effectLst/>
                        </a:rPr>
                        <a:t>6</a:t>
                      </a:r>
                      <a:endParaRPr lang="en-GB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374" marR="25374" marT="2537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u="none" strike="noStrike">
                          <a:effectLst/>
                        </a:rPr>
                        <a:t>12 m² sewed</a:t>
                      </a:r>
                      <a:endParaRPr lang="en-GB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374" marR="25374" marT="253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u="none" strike="noStrike">
                          <a:effectLst/>
                        </a:rPr>
                        <a:t>205.9</a:t>
                      </a:r>
                      <a:endParaRPr lang="en-GB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374" marR="25374" marT="253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u="none" strike="noStrike">
                          <a:effectLst/>
                        </a:rPr>
                        <a:t>205.75</a:t>
                      </a:r>
                      <a:endParaRPr lang="en-GB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374" marR="25374" marT="253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u="none" strike="noStrike">
                          <a:effectLst/>
                        </a:rPr>
                        <a:t>205.8</a:t>
                      </a:r>
                      <a:endParaRPr lang="en-GB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374" marR="25374" marT="253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u="none" strike="noStrike">
                          <a:effectLst/>
                        </a:rPr>
                        <a:t>205.816667</a:t>
                      </a:r>
                      <a:endParaRPr lang="en-GB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374" marR="25374" marT="25374" marB="0" anchor="b"/>
                </a:tc>
                <a:extLst>
                  <a:ext uri="{0D108BD9-81ED-4DB2-BD59-A6C34878D82A}">
                    <a16:rowId xmlns:a16="http://schemas.microsoft.com/office/drawing/2014/main" val="3866046889"/>
                  </a:ext>
                </a:extLst>
              </a:tr>
              <a:tr h="569388"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u="none" strike="noStrike">
                          <a:effectLst/>
                        </a:rPr>
                        <a:t>7</a:t>
                      </a:r>
                      <a:endParaRPr lang="en-GB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374" marR="25374" marT="2537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u="none" strike="noStrike">
                          <a:effectLst/>
                        </a:rPr>
                        <a:t>12 m² sewed</a:t>
                      </a:r>
                      <a:endParaRPr lang="en-GB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374" marR="25374" marT="253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u="none" strike="noStrike">
                          <a:effectLst/>
                        </a:rPr>
                        <a:t>204.25</a:t>
                      </a:r>
                      <a:endParaRPr lang="en-GB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374" marR="25374" marT="253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u="none" strike="noStrike">
                          <a:effectLst/>
                        </a:rPr>
                        <a:t>204.15</a:t>
                      </a:r>
                      <a:endParaRPr lang="en-GB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374" marR="25374" marT="253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u="none" strike="noStrike">
                          <a:effectLst/>
                        </a:rPr>
                        <a:t>204.15</a:t>
                      </a:r>
                      <a:endParaRPr lang="en-GB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374" marR="25374" marT="253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u="none" strike="noStrike" dirty="0">
                          <a:effectLst/>
                        </a:rPr>
                        <a:t>204.183333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374" marR="25374" marT="25374" marB="0" anchor="b"/>
                </a:tc>
                <a:extLst>
                  <a:ext uri="{0D108BD9-81ED-4DB2-BD59-A6C34878D82A}">
                    <a16:rowId xmlns:a16="http://schemas.microsoft.com/office/drawing/2014/main" val="1122934346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72304110-A215-6D49-B4C8-F56C216A7F87}"/>
              </a:ext>
            </a:extLst>
          </p:cNvPr>
          <p:cNvSpPr txBox="1"/>
          <p:nvPr/>
        </p:nvSpPr>
        <p:spPr>
          <a:xfrm>
            <a:off x="973220" y="60558"/>
            <a:ext cx="652938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Table 1: Weight of  batch 13 net 3 times and means</a:t>
            </a:r>
          </a:p>
        </p:txBody>
      </p:sp>
    </p:spTree>
    <p:extLst>
      <p:ext uri="{BB962C8B-B14F-4D97-AF65-F5344CB8AC3E}">
        <p14:creationId xmlns:p14="http://schemas.microsoft.com/office/powerpoint/2010/main" val="19827348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E6D6D574-59E3-4640-8CB4-1F44EB533FE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04700208"/>
              </p:ext>
            </p:extLst>
          </p:nvPr>
        </p:nvGraphicFramePr>
        <p:xfrm>
          <a:off x="170180" y="796290"/>
          <a:ext cx="11568434" cy="471297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40318">
                  <a:extLst>
                    <a:ext uri="{9D8B030D-6E8A-4147-A177-3AD203B41FA5}">
                      <a16:colId xmlns:a16="http://schemas.microsoft.com/office/drawing/2014/main" val="3077658942"/>
                    </a:ext>
                  </a:extLst>
                </a:gridCol>
                <a:gridCol w="1224936">
                  <a:extLst>
                    <a:ext uri="{9D8B030D-6E8A-4147-A177-3AD203B41FA5}">
                      <a16:colId xmlns:a16="http://schemas.microsoft.com/office/drawing/2014/main" val="807072192"/>
                    </a:ext>
                  </a:extLst>
                </a:gridCol>
                <a:gridCol w="940318">
                  <a:extLst>
                    <a:ext uri="{9D8B030D-6E8A-4147-A177-3AD203B41FA5}">
                      <a16:colId xmlns:a16="http://schemas.microsoft.com/office/drawing/2014/main" val="4201110315"/>
                    </a:ext>
                  </a:extLst>
                </a:gridCol>
                <a:gridCol w="940318">
                  <a:extLst>
                    <a:ext uri="{9D8B030D-6E8A-4147-A177-3AD203B41FA5}">
                      <a16:colId xmlns:a16="http://schemas.microsoft.com/office/drawing/2014/main" val="1353323113"/>
                    </a:ext>
                  </a:extLst>
                </a:gridCol>
                <a:gridCol w="940318">
                  <a:extLst>
                    <a:ext uri="{9D8B030D-6E8A-4147-A177-3AD203B41FA5}">
                      <a16:colId xmlns:a16="http://schemas.microsoft.com/office/drawing/2014/main" val="1890483726"/>
                    </a:ext>
                  </a:extLst>
                </a:gridCol>
                <a:gridCol w="940318">
                  <a:extLst>
                    <a:ext uri="{9D8B030D-6E8A-4147-A177-3AD203B41FA5}">
                      <a16:colId xmlns:a16="http://schemas.microsoft.com/office/drawing/2014/main" val="3368822432"/>
                    </a:ext>
                  </a:extLst>
                </a:gridCol>
                <a:gridCol w="940318">
                  <a:extLst>
                    <a:ext uri="{9D8B030D-6E8A-4147-A177-3AD203B41FA5}">
                      <a16:colId xmlns:a16="http://schemas.microsoft.com/office/drawing/2014/main" val="1224556499"/>
                    </a:ext>
                  </a:extLst>
                </a:gridCol>
                <a:gridCol w="940318">
                  <a:extLst>
                    <a:ext uri="{9D8B030D-6E8A-4147-A177-3AD203B41FA5}">
                      <a16:colId xmlns:a16="http://schemas.microsoft.com/office/drawing/2014/main" val="1782122469"/>
                    </a:ext>
                  </a:extLst>
                </a:gridCol>
                <a:gridCol w="940318">
                  <a:extLst>
                    <a:ext uri="{9D8B030D-6E8A-4147-A177-3AD203B41FA5}">
                      <a16:colId xmlns:a16="http://schemas.microsoft.com/office/drawing/2014/main" val="719790857"/>
                    </a:ext>
                  </a:extLst>
                </a:gridCol>
                <a:gridCol w="940318">
                  <a:extLst>
                    <a:ext uri="{9D8B030D-6E8A-4147-A177-3AD203B41FA5}">
                      <a16:colId xmlns:a16="http://schemas.microsoft.com/office/drawing/2014/main" val="719645298"/>
                    </a:ext>
                  </a:extLst>
                </a:gridCol>
                <a:gridCol w="940318">
                  <a:extLst>
                    <a:ext uri="{9D8B030D-6E8A-4147-A177-3AD203B41FA5}">
                      <a16:colId xmlns:a16="http://schemas.microsoft.com/office/drawing/2014/main" val="1998841554"/>
                    </a:ext>
                  </a:extLst>
                </a:gridCol>
                <a:gridCol w="940318">
                  <a:extLst>
                    <a:ext uri="{9D8B030D-6E8A-4147-A177-3AD203B41FA5}">
                      <a16:colId xmlns:a16="http://schemas.microsoft.com/office/drawing/2014/main" val="3737150049"/>
                    </a:ext>
                  </a:extLst>
                </a:gridCol>
              </a:tblGrid>
              <a:tr h="294561">
                <a:tc>
                  <a:txBody>
                    <a:bodyPr/>
                    <a:lstStyle/>
                    <a:p>
                      <a:pPr algn="ctr" fontAlgn="b"/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GB" sz="1100" u="none" strike="noStrike">
                          <a:effectLst/>
                        </a:rPr>
                        <a:t>weighted  on 03JUNE 2015</a:t>
                      </a:r>
                      <a:endParaRPr lang="en-GB" sz="1100" b="1" i="1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243859141"/>
                  </a:ext>
                </a:extLst>
              </a:tr>
              <a:tr h="294561">
                <a:tc>
                  <a:txBody>
                    <a:bodyPr/>
                    <a:lstStyle/>
                    <a:p>
                      <a:pPr algn="ctr" fontAlgn="b"/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u="none" strike="noStrike">
                          <a:effectLst/>
                        </a:rPr>
                        <a:t>Batch 13</a:t>
                      </a:r>
                      <a:endParaRPr lang="en-GB" sz="1100" b="1" i="0" u="none" strike="noStrike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799878838"/>
                  </a:ext>
                </a:extLst>
              </a:tr>
              <a:tr h="294561"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u="none" strike="noStrike">
                          <a:effectLst/>
                        </a:rPr>
                        <a:t>Weigh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u="none" strike="noStrike">
                          <a:effectLst/>
                        </a:rPr>
                        <a:t>12 m² (6*2)</a:t>
                      </a:r>
                      <a:endParaRPr lang="en-GB" sz="1100" b="1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u="none" strike="noStrike">
                          <a:effectLst/>
                        </a:rPr>
                        <a:t>9,576m²</a:t>
                      </a:r>
                      <a:endParaRPr lang="en-GB" sz="1100" b="1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u="none" strike="noStrike">
                          <a:effectLst/>
                        </a:rPr>
                        <a:t>12 m² sewed</a:t>
                      </a:r>
                      <a:endParaRPr lang="en-GB" sz="1100" b="1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u="none" strike="noStrike">
                          <a:effectLst/>
                        </a:rPr>
                        <a:t>Batch 4</a:t>
                      </a:r>
                      <a:endParaRPr lang="en-GB" sz="1100" b="0" i="0" u="none" strike="noStrike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u="none" strike="noStrike">
                          <a:effectLst/>
                        </a:rPr>
                        <a:t>batch 5</a:t>
                      </a:r>
                      <a:endParaRPr lang="en-GB" sz="1100" b="0" i="0" u="none" strike="noStrike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u="none" strike="noStrike">
                          <a:effectLst/>
                        </a:rPr>
                        <a:t>batch 8</a:t>
                      </a:r>
                      <a:endParaRPr lang="en-GB" sz="1100" b="0" i="0" u="none" strike="noStrike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u="none" strike="noStrike">
                          <a:effectLst/>
                        </a:rPr>
                        <a:t>batch 10</a:t>
                      </a:r>
                      <a:endParaRPr lang="en-GB" sz="1100" b="0" i="0" u="none" strike="noStrike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u="none" strike="noStrike">
                          <a:effectLst/>
                        </a:rPr>
                        <a:t>batch 12</a:t>
                      </a:r>
                      <a:endParaRPr lang="en-GB" sz="1100" b="0" i="0" u="none" strike="noStrike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u="none" strike="noStrike">
                          <a:effectLst/>
                        </a:rPr>
                        <a:t>batch 14</a:t>
                      </a:r>
                      <a:endParaRPr lang="en-GB" sz="1100" b="0" i="0" u="none" strike="noStrike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u="none" strike="noStrike">
                          <a:effectLst/>
                        </a:rPr>
                        <a:t>batch 18</a:t>
                      </a:r>
                      <a:endParaRPr lang="en-GB" sz="1100" b="0" i="0" u="none" strike="noStrike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u="none" strike="noStrike">
                          <a:effectLst/>
                        </a:rPr>
                        <a:t>batch 22</a:t>
                      </a:r>
                      <a:endParaRPr lang="en-GB" sz="1100" b="0" i="0" u="none" strike="noStrike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866895487"/>
                  </a:ext>
                </a:extLst>
              </a:tr>
              <a:tr h="294561"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u="none" strike="noStrike">
                          <a:effectLst/>
                        </a:rPr>
                        <a:t>w1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u="none" strike="noStrike">
                          <a:effectLst/>
                        </a:rPr>
                        <a:t>292.45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u="none" strike="noStrike">
                          <a:effectLst/>
                        </a:rPr>
                        <a:t>271.75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u="none" strike="noStrike">
                          <a:effectLst/>
                        </a:rPr>
                        <a:t>205.9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u="none" strike="noStrike">
                          <a:effectLst/>
                        </a:rPr>
                        <a:t>127.65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u="none" strike="noStrike">
                          <a:effectLst/>
                        </a:rPr>
                        <a:t>137.65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u="none" strike="noStrike">
                          <a:effectLst/>
                        </a:rPr>
                        <a:t>153.3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u="none" strike="noStrike">
                          <a:effectLst/>
                        </a:rPr>
                        <a:t>199.95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u="none" strike="noStrike">
                          <a:effectLst/>
                        </a:rPr>
                        <a:t>154.2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u="none" strike="noStrike">
                          <a:effectLst/>
                        </a:rPr>
                        <a:t>161.5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u="none" strike="noStrike">
                          <a:effectLst/>
                        </a:rPr>
                        <a:t>193.75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u="none" strike="noStrike">
                          <a:effectLst/>
                        </a:rPr>
                        <a:t>217.7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93283480"/>
                  </a:ext>
                </a:extLst>
              </a:tr>
              <a:tr h="294561"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u="none" strike="noStrike">
                          <a:effectLst/>
                        </a:rPr>
                        <a:t>w2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u="none" strike="noStrike">
                          <a:effectLst/>
                        </a:rPr>
                        <a:t>291.75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u="none" strike="noStrike">
                          <a:effectLst/>
                        </a:rPr>
                        <a:t>271.45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u="none" strike="noStrike">
                          <a:effectLst/>
                        </a:rPr>
                        <a:t>205.75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u="none" strike="noStrike">
                          <a:effectLst/>
                        </a:rPr>
                        <a:t>127.6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u="none" strike="noStrike">
                          <a:effectLst/>
                        </a:rPr>
                        <a:t>137.6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u="none" strike="noStrike">
                          <a:effectLst/>
                        </a:rPr>
                        <a:t>153.3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u="none" strike="noStrike">
                          <a:effectLst/>
                        </a:rPr>
                        <a:t>198.8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u="none" strike="noStrike">
                          <a:effectLst/>
                        </a:rPr>
                        <a:t>154.2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u="none" strike="noStrike">
                          <a:effectLst/>
                        </a:rPr>
                        <a:t>161.45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u="none" strike="noStrike">
                          <a:effectLst/>
                        </a:rPr>
                        <a:t>193.7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u="none" strike="noStrike">
                          <a:effectLst/>
                        </a:rPr>
                        <a:t>217.45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820884825"/>
                  </a:ext>
                </a:extLst>
              </a:tr>
              <a:tr h="294561"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u="none" strike="noStrike">
                          <a:effectLst/>
                        </a:rPr>
                        <a:t>w3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u="none" strike="noStrike">
                          <a:effectLst/>
                        </a:rPr>
                        <a:t>291.8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u="none" strike="noStrike">
                          <a:effectLst/>
                        </a:rPr>
                        <a:t>271.45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u="none" strike="noStrike">
                          <a:effectLst/>
                        </a:rPr>
                        <a:t>205.8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u="none" strike="noStrike">
                          <a:effectLst/>
                        </a:rPr>
                        <a:t>127.6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u="none" strike="noStrike">
                          <a:effectLst/>
                        </a:rPr>
                        <a:t>137.7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u="none" strike="noStrike">
                          <a:effectLst/>
                        </a:rPr>
                        <a:t>153.4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u="none" strike="noStrike">
                          <a:effectLst/>
                        </a:rPr>
                        <a:t>198.9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u="none" strike="noStrike">
                          <a:effectLst/>
                        </a:rPr>
                        <a:t>154.35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u="none" strike="noStrike">
                          <a:effectLst/>
                        </a:rPr>
                        <a:t>161.35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u="none" strike="noStrike">
                          <a:effectLst/>
                        </a:rPr>
                        <a:t>194.05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u="none" strike="noStrike">
                          <a:effectLst/>
                        </a:rPr>
                        <a:t>217.45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57178535"/>
                  </a:ext>
                </a:extLst>
              </a:tr>
              <a:tr h="294561"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u="none" strike="noStrike">
                          <a:effectLst/>
                        </a:rPr>
                        <a:t>w4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u="none" strike="noStrike">
                          <a:effectLst/>
                        </a:rPr>
                        <a:t>293.8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u="none" strike="noStrike">
                          <a:effectLst/>
                        </a:rPr>
                        <a:t>204.25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u="none" strike="noStrike">
                          <a:effectLst/>
                        </a:rPr>
                        <a:t>147.45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u="none" strike="noStrike">
                          <a:effectLst/>
                        </a:rPr>
                        <a:t>140.65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u="none" strike="noStrike">
                          <a:effectLst/>
                        </a:rPr>
                        <a:t>148.45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u="none" strike="noStrike">
                          <a:effectLst/>
                        </a:rPr>
                        <a:t>173.25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u="none" strike="noStrike">
                          <a:effectLst/>
                        </a:rPr>
                        <a:t>157.25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u="none" strike="noStrike">
                          <a:effectLst/>
                        </a:rPr>
                        <a:t>187.75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u="none" strike="noStrike">
                          <a:effectLst/>
                        </a:rPr>
                        <a:t>190.9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u="none" strike="noStrike">
                          <a:effectLst/>
                        </a:rPr>
                        <a:t>213.85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491566139"/>
                  </a:ext>
                </a:extLst>
              </a:tr>
              <a:tr h="294561"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u="none" strike="noStrike">
                          <a:effectLst/>
                        </a:rPr>
                        <a:t>w5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u="none" strike="noStrike">
                          <a:effectLst/>
                        </a:rPr>
                        <a:t>293.15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u="none" strike="noStrike">
                          <a:effectLst/>
                        </a:rPr>
                        <a:t>204.15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u="none" strike="noStrike">
                          <a:effectLst/>
                        </a:rPr>
                        <a:t>147.5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u="none" strike="noStrike">
                          <a:effectLst/>
                        </a:rPr>
                        <a:t>140.65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u="none" strike="noStrike">
                          <a:effectLst/>
                        </a:rPr>
                        <a:t>148.45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u="none" strike="noStrike">
                          <a:effectLst/>
                        </a:rPr>
                        <a:t>173.25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u="none" strike="noStrike">
                          <a:effectLst/>
                        </a:rPr>
                        <a:t>157.25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u="none" strike="noStrike">
                          <a:effectLst/>
                        </a:rPr>
                        <a:t>187.6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u="none" strike="noStrike">
                          <a:effectLst/>
                        </a:rPr>
                        <a:t>190.9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u="none" strike="noStrike">
                          <a:effectLst/>
                        </a:rPr>
                        <a:t>214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011259610"/>
                  </a:ext>
                </a:extLst>
              </a:tr>
              <a:tr h="294561"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u="none" strike="noStrike">
                          <a:effectLst/>
                        </a:rPr>
                        <a:t>w6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u="none" strike="noStrike">
                          <a:effectLst/>
                        </a:rPr>
                        <a:t>293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u="none" strike="noStrike">
                          <a:effectLst/>
                        </a:rPr>
                        <a:t>204.15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u="none" strike="noStrike">
                          <a:effectLst/>
                        </a:rPr>
                        <a:t>147.2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u="none" strike="noStrike">
                          <a:effectLst/>
                        </a:rPr>
                        <a:t>140.65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u="none" strike="noStrike">
                          <a:effectLst/>
                        </a:rPr>
                        <a:t>148.7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u="none" strike="noStrike">
                          <a:effectLst/>
                        </a:rPr>
                        <a:t>173.45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u="none" strike="noStrike">
                          <a:effectLst/>
                        </a:rPr>
                        <a:t>157.25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u="none" strike="noStrike">
                          <a:effectLst/>
                        </a:rPr>
                        <a:t>187.95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u="none" strike="noStrike">
                          <a:effectLst/>
                        </a:rPr>
                        <a:t>190.85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u="none" strike="noStrike">
                          <a:effectLst/>
                        </a:rPr>
                        <a:t>213.95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719476718"/>
                  </a:ext>
                </a:extLst>
              </a:tr>
              <a:tr h="294561"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u="none" strike="noStrike">
                          <a:effectLst/>
                        </a:rPr>
                        <a:t>w7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u="none" strike="noStrike">
                          <a:effectLst/>
                        </a:rPr>
                        <a:t>288.8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659728468"/>
                  </a:ext>
                </a:extLst>
              </a:tr>
              <a:tr h="294561"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u="none" strike="noStrike">
                          <a:effectLst/>
                        </a:rPr>
                        <a:t>w8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u="none" strike="noStrike">
                          <a:effectLst/>
                        </a:rPr>
                        <a:t>288.7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275189712"/>
                  </a:ext>
                </a:extLst>
              </a:tr>
              <a:tr h="294561"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u="none" strike="noStrike">
                          <a:effectLst/>
                        </a:rPr>
                        <a:t>w9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u="none" strike="noStrike">
                          <a:effectLst/>
                        </a:rPr>
                        <a:t>288.55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553669915"/>
                  </a:ext>
                </a:extLst>
              </a:tr>
              <a:tr h="294561"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u="none" strike="noStrike">
                          <a:effectLst/>
                        </a:rPr>
                        <a:t>mean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u="none" strike="noStrike">
                          <a:effectLst/>
                        </a:rPr>
                        <a:t>291.3333333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u="none" strike="noStrike">
                          <a:effectLst/>
                        </a:rPr>
                        <a:t>271.55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u="none" strike="noStrike">
                          <a:effectLst/>
                        </a:rPr>
                        <a:t>205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u="none" strike="noStrike">
                          <a:effectLst/>
                        </a:rPr>
                        <a:t>137.5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u="none" strike="noStrike">
                          <a:effectLst/>
                        </a:rPr>
                        <a:t>139.15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u="none" strike="noStrike">
                          <a:effectLst/>
                        </a:rPr>
                        <a:t>150.933333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u="none" strike="noStrike">
                          <a:effectLst/>
                        </a:rPr>
                        <a:t>186.266667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u="none" strike="noStrike">
                          <a:effectLst/>
                        </a:rPr>
                        <a:t>155.75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u="none" strike="noStrike">
                          <a:effectLst/>
                        </a:rPr>
                        <a:t>174.6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u="none" strike="noStrike">
                          <a:effectLst/>
                        </a:rPr>
                        <a:t>192.358333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u="none" strike="noStrike">
                          <a:effectLst/>
                        </a:rPr>
                        <a:t>215.733333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530959550"/>
                  </a:ext>
                </a:extLst>
              </a:tr>
              <a:tr h="294561"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u="none" strike="noStrike">
                          <a:effectLst/>
                        </a:rPr>
                        <a:t>sdev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u="none" strike="noStrike">
                          <a:effectLst/>
                        </a:rPr>
                        <a:t>2.088659857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u="none" strike="noStrike">
                          <a:effectLst/>
                        </a:rPr>
                        <a:t>0.17320508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u="none" strike="noStrike">
                          <a:effectLst/>
                        </a:rPr>
                        <a:t>0.89666047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u="none" strike="noStrike">
                          <a:effectLst/>
                        </a:rPr>
                        <a:t>10.8271418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u="none" strike="noStrike">
                          <a:effectLst/>
                        </a:rPr>
                        <a:t>1.64347193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u="none" strike="noStrike">
                          <a:effectLst/>
                        </a:rPr>
                        <a:t>2.63090605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u="none" strike="noStrike">
                          <a:effectLst/>
                        </a:rPr>
                        <a:t>14.1919226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u="none" strike="noStrike">
                          <a:effectLst/>
                        </a:rPr>
                        <a:t>1.64408029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u="none" strike="noStrike">
                          <a:effectLst/>
                        </a:rPr>
                        <a:t>14.4238691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u="none" strike="noStrike">
                          <a:effectLst/>
                        </a:rPr>
                        <a:t>1.62031376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u="none" strike="noStrike">
                          <a:effectLst/>
                        </a:rPr>
                        <a:t>1.97450416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735691896"/>
                  </a:ext>
                </a:extLst>
              </a:tr>
              <a:tr h="294561"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u="none" strike="noStrike">
                          <a:effectLst/>
                        </a:rPr>
                        <a:t>rac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u="none" strike="noStrike">
                          <a:effectLst/>
                        </a:rPr>
                        <a:t>3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u="none" strike="noStrike">
                          <a:effectLst/>
                        </a:rPr>
                        <a:t>1.73205081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u="none" strike="noStrike">
                          <a:effectLst/>
                        </a:rPr>
                        <a:t>2.44948974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u="none" strike="noStrike">
                          <a:effectLst/>
                        </a:rPr>
                        <a:t>2.44948974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u="none" strike="noStrike">
                          <a:effectLst/>
                        </a:rPr>
                        <a:t>2.44948974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u="none" strike="noStrike">
                          <a:effectLst/>
                        </a:rPr>
                        <a:t>2.44948974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u="none" strike="noStrike">
                          <a:effectLst/>
                        </a:rPr>
                        <a:t>2.44948974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u="none" strike="noStrike">
                          <a:effectLst/>
                        </a:rPr>
                        <a:t>2.44948974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u="none" strike="noStrike">
                          <a:effectLst/>
                        </a:rPr>
                        <a:t>2.44948974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u="none" strike="noStrike">
                          <a:effectLst/>
                        </a:rPr>
                        <a:t>2.44948974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u="none" strike="noStrike">
                          <a:effectLst/>
                        </a:rPr>
                        <a:t>2.44948974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731285331"/>
                  </a:ext>
                </a:extLst>
              </a:tr>
              <a:tr h="294561"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u="none" strike="noStrike">
                          <a:effectLst/>
                        </a:rPr>
                        <a:t>se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u="none" strike="noStrike">
                          <a:effectLst/>
                        </a:rPr>
                        <a:t>0.696219952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u="none" strike="noStrike">
                          <a:effectLst/>
                        </a:rPr>
                        <a:t>0.1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u="none" strike="noStrike">
                          <a:effectLst/>
                        </a:rPr>
                        <a:t>0.3660601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u="none" strike="noStrike">
                          <a:effectLst/>
                        </a:rPr>
                        <a:t>4.42016214</a:t>
                      </a:r>
                      <a:endParaRPr lang="en-GB" sz="1100" b="0" i="0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u="none" strike="noStrike">
                          <a:effectLst/>
                        </a:rPr>
                        <a:t>0.67094461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u="none" strike="noStrike">
                          <a:effectLst/>
                        </a:rPr>
                        <a:t>1.0740629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u="none" strike="noStrike">
                          <a:effectLst/>
                        </a:rPr>
                        <a:t>5.79382813</a:t>
                      </a:r>
                      <a:endParaRPr lang="en-GB" sz="1100" b="0" i="0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u="none" strike="noStrike">
                          <a:effectLst/>
                        </a:rPr>
                        <a:t>0.67119297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u="none" strike="noStrike">
                          <a:effectLst/>
                        </a:rPr>
                        <a:t>5.8885199</a:t>
                      </a:r>
                      <a:endParaRPr lang="en-GB" sz="1100" b="0" i="0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u="none" strike="noStrike">
                          <a:effectLst/>
                        </a:rPr>
                        <a:t>0.66149032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u="none" strike="noStrike" dirty="0">
                          <a:effectLst/>
                        </a:rPr>
                        <a:t>0.80608795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553478973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451A478B-5640-E740-849E-276B967A934A}"/>
              </a:ext>
            </a:extLst>
          </p:cNvPr>
          <p:cNvSpPr txBox="1"/>
          <p:nvPr/>
        </p:nvSpPr>
        <p:spPr>
          <a:xfrm>
            <a:off x="1348740" y="240030"/>
            <a:ext cx="63322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Table 2: mean water and insecticide for coating the net</a:t>
            </a:r>
          </a:p>
        </p:txBody>
      </p:sp>
    </p:spTree>
    <p:extLst>
      <p:ext uri="{BB962C8B-B14F-4D97-AF65-F5344CB8AC3E}">
        <p14:creationId xmlns:p14="http://schemas.microsoft.com/office/powerpoint/2010/main" val="14521425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2825AAF1-C381-9045-A08F-6D2937A0AC28}"/>
              </a:ext>
            </a:extLst>
          </p:cNvPr>
          <p:cNvGraphicFramePr>
            <a:graphicFrameLocks noGrp="1"/>
          </p:cNvGraphicFramePr>
          <p:nvPr/>
        </p:nvGraphicFramePr>
        <p:xfrm>
          <a:off x="293512" y="651589"/>
          <a:ext cx="11503379" cy="5747953"/>
        </p:xfrm>
        <a:graphic>
          <a:graphicData uri="http://schemas.openxmlformats.org/drawingml/2006/table">
            <a:tbl>
              <a:tblPr firstRow="1" firstCol="1" bandRow="1">
                <a:tableStyleId>{F5AB1C69-6EDB-4FF4-983F-18BD219EF322}</a:tableStyleId>
              </a:tblPr>
              <a:tblGrid>
                <a:gridCol w="1715910">
                  <a:extLst>
                    <a:ext uri="{9D8B030D-6E8A-4147-A177-3AD203B41FA5}">
                      <a16:colId xmlns:a16="http://schemas.microsoft.com/office/drawing/2014/main" val="3009821622"/>
                    </a:ext>
                  </a:extLst>
                </a:gridCol>
                <a:gridCol w="1625428">
                  <a:extLst>
                    <a:ext uri="{9D8B030D-6E8A-4147-A177-3AD203B41FA5}">
                      <a16:colId xmlns:a16="http://schemas.microsoft.com/office/drawing/2014/main" val="3420013372"/>
                    </a:ext>
                  </a:extLst>
                </a:gridCol>
                <a:gridCol w="1870615">
                  <a:extLst>
                    <a:ext uri="{9D8B030D-6E8A-4147-A177-3AD203B41FA5}">
                      <a16:colId xmlns:a16="http://schemas.microsoft.com/office/drawing/2014/main" val="880464328"/>
                    </a:ext>
                  </a:extLst>
                </a:gridCol>
                <a:gridCol w="3145713">
                  <a:extLst>
                    <a:ext uri="{9D8B030D-6E8A-4147-A177-3AD203B41FA5}">
                      <a16:colId xmlns:a16="http://schemas.microsoft.com/office/drawing/2014/main" val="1147261741"/>
                    </a:ext>
                  </a:extLst>
                </a:gridCol>
                <a:gridCol w="3145713">
                  <a:extLst>
                    <a:ext uri="{9D8B030D-6E8A-4147-A177-3AD203B41FA5}">
                      <a16:colId xmlns:a16="http://schemas.microsoft.com/office/drawing/2014/main" val="1869115671"/>
                    </a:ext>
                  </a:extLst>
                </a:gridCol>
              </a:tblGrid>
              <a:tr h="959434">
                <a:tc>
                  <a:txBody>
                    <a:bodyPr/>
                    <a:lstStyle/>
                    <a:p>
                      <a:pPr indent="353060" algn="just">
                        <a:lnSpc>
                          <a:spcPct val="150000"/>
                        </a:lnSpc>
                      </a:pPr>
                      <a:r>
                        <a:rPr lang="en-GB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200" dirty="0">
                        <a:solidFill>
                          <a:srgbClr val="365F9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658" marR="46658" marT="0" marB="0"/>
                </a:tc>
                <a:tc gridSpan="2">
                  <a:txBody>
                    <a:bodyPr/>
                    <a:lstStyle/>
                    <a:p>
                      <a:pPr indent="353060" algn="ctr">
                        <a:lnSpc>
                          <a:spcPct val="150000"/>
                        </a:lnSpc>
                      </a:pPr>
                      <a:r>
                        <a:rPr lang="en-GB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Zero inflated Poisson mixed model with fixed covariates,</a:t>
                      </a:r>
                      <a:br>
                        <a:rPr lang="en-GB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n-GB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random intercept (month, village) and inflation term constant</a:t>
                      </a:r>
                      <a:endParaRPr lang="en-GB" sz="1200" dirty="0">
                        <a:solidFill>
                          <a:srgbClr val="365F9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658" marR="46658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indent="353060" algn="ctr">
                        <a:lnSpc>
                          <a:spcPct val="150000"/>
                        </a:lnSpc>
                      </a:pPr>
                      <a:r>
                        <a:rPr lang="en-GB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Zero inflated Poisson mixed model with fixed covariates, </a:t>
                      </a:r>
                      <a:br>
                        <a:rPr lang="en-GB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n-GB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random intercept (month, village) and inflation term trapping method</a:t>
                      </a:r>
                      <a:endParaRPr lang="en-GB" sz="1200">
                        <a:solidFill>
                          <a:srgbClr val="365F9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658" marR="46658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63734199"/>
                  </a:ext>
                </a:extLst>
              </a:tr>
              <a:tr h="216913">
                <a:tc rowSpan="7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Fixed covariate</a:t>
                      </a:r>
                      <a:endParaRPr lang="en-GB" sz="1200" dirty="0">
                        <a:solidFill>
                          <a:srgbClr val="365F9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endParaRPr lang="en-GB" sz="1200" dirty="0">
                        <a:solidFill>
                          <a:srgbClr val="365F9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6658" marR="46658" marT="0" marB="0"/>
                </a:tc>
                <a:tc>
                  <a:txBody>
                    <a:bodyPr/>
                    <a:lstStyle/>
                    <a:p>
                      <a:pPr indent="353060" algn="ctr">
                        <a:lnSpc>
                          <a:spcPct val="150000"/>
                        </a:lnSpc>
                      </a:pPr>
                      <a:r>
                        <a:rPr lang="en-GB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(Intercept)</a:t>
                      </a:r>
                      <a:endParaRPr lang="en-GB" sz="1200" dirty="0">
                        <a:solidFill>
                          <a:srgbClr val="365F9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658" marR="46658" marT="0" marB="0"/>
                </a:tc>
                <a:tc>
                  <a:txBody>
                    <a:bodyPr/>
                    <a:lstStyle/>
                    <a:p>
                      <a:pPr indent="353060" algn="ctr">
                        <a:lnSpc>
                          <a:spcPct val="150000"/>
                        </a:lnSpc>
                      </a:pPr>
                      <a:r>
                        <a:rPr lang="en-GB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3.8532*</a:t>
                      </a:r>
                      <a:endParaRPr lang="en-GB" sz="1200" dirty="0">
                        <a:solidFill>
                          <a:srgbClr val="365F9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658" marR="46658" marT="0" marB="0"/>
                </a:tc>
                <a:tc>
                  <a:txBody>
                    <a:bodyPr/>
                    <a:lstStyle/>
                    <a:p>
                      <a:pPr indent="353060" algn="ctr">
                        <a:lnSpc>
                          <a:spcPct val="150000"/>
                        </a:lnSpc>
                      </a:pPr>
                      <a:r>
                        <a:rPr lang="en-GB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(Intercept)</a:t>
                      </a:r>
                      <a:endParaRPr lang="en-GB" sz="1200" dirty="0">
                        <a:solidFill>
                          <a:srgbClr val="365F9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658" marR="46658" marT="0" marB="0"/>
                </a:tc>
                <a:tc>
                  <a:txBody>
                    <a:bodyPr/>
                    <a:lstStyle/>
                    <a:p>
                      <a:pPr indent="353060" algn="ctr">
                        <a:lnSpc>
                          <a:spcPct val="150000"/>
                        </a:lnSpc>
                      </a:pPr>
                      <a:r>
                        <a:rPr lang="en-GB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3.8423*</a:t>
                      </a:r>
                      <a:endParaRPr lang="en-GB" sz="1200" dirty="0">
                        <a:solidFill>
                          <a:srgbClr val="365F9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658" marR="46658" marT="0" marB="0"/>
                </a:tc>
                <a:extLst>
                  <a:ext uri="{0D108BD9-81ED-4DB2-BD59-A6C34878D82A}">
                    <a16:rowId xmlns:a16="http://schemas.microsoft.com/office/drawing/2014/main" val="3564739893"/>
                  </a:ext>
                </a:extLst>
              </a:tr>
              <a:tr h="21691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353060" algn="ctr">
                        <a:lnSpc>
                          <a:spcPct val="150000"/>
                        </a:lnSpc>
                      </a:pPr>
                      <a:r>
                        <a:rPr lang="en-GB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Trap_trap</a:t>
                      </a:r>
                      <a:endParaRPr lang="en-GB" sz="1200">
                        <a:solidFill>
                          <a:srgbClr val="365F9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658" marR="46658" marT="0" marB="0"/>
                </a:tc>
                <a:tc>
                  <a:txBody>
                    <a:bodyPr/>
                    <a:lstStyle/>
                    <a:p>
                      <a:pPr indent="353060" algn="ctr">
                        <a:lnSpc>
                          <a:spcPct val="150000"/>
                        </a:lnSpc>
                      </a:pPr>
                      <a:r>
                        <a:rPr lang="en-GB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1.5545*</a:t>
                      </a:r>
                      <a:endParaRPr lang="en-GB" sz="1200" dirty="0">
                        <a:solidFill>
                          <a:srgbClr val="365F9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658" marR="46658" marT="0" marB="0"/>
                </a:tc>
                <a:tc>
                  <a:txBody>
                    <a:bodyPr/>
                    <a:lstStyle/>
                    <a:p>
                      <a:pPr indent="353060" algn="ctr">
                        <a:lnSpc>
                          <a:spcPct val="150000"/>
                        </a:lnSpc>
                      </a:pPr>
                      <a:r>
                        <a:rPr lang="en-GB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traptrap</a:t>
                      </a:r>
                      <a:endParaRPr lang="en-GB" sz="1200">
                        <a:solidFill>
                          <a:srgbClr val="365F9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658" marR="46658" marT="0" marB="0"/>
                </a:tc>
                <a:tc>
                  <a:txBody>
                    <a:bodyPr/>
                    <a:lstStyle/>
                    <a:p>
                      <a:pPr indent="353060" algn="ctr">
                        <a:lnSpc>
                          <a:spcPct val="150000"/>
                        </a:lnSpc>
                      </a:pPr>
                      <a:r>
                        <a:rPr lang="en-GB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1.5536*</a:t>
                      </a:r>
                      <a:endParaRPr lang="en-GB" sz="1200" dirty="0">
                        <a:solidFill>
                          <a:srgbClr val="365F9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658" marR="46658" marT="0" marB="0"/>
                </a:tc>
                <a:extLst>
                  <a:ext uri="{0D108BD9-81ED-4DB2-BD59-A6C34878D82A}">
                    <a16:rowId xmlns:a16="http://schemas.microsoft.com/office/drawing/2014/main" val="842120060"/>
                  </a:ext>
                </a:extLst>
              </a:tr>
              <a:tr h="21691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353060" algn="ctr">
                        <a:lnSpc>
                          <a:spcPct val="150000"/>
                        </a:lnSpc>
                      </a:pPr>
                      <a:r>
                        <a:rPr lang="en-GB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Status_dead</a:t>
                      </a:r>
                      <a:endParaRPr lang="en-GB" sz="1200">
                        <a:solidFill>
                          <a:srgbClr val="365F9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658" marR="46658" marT="0" marB="0"/>
                </a:tc>
                <a:tc>
                  <a:txBody>
                    <a:bodyPr/>
                    <a:lstStyle/>
                    <a:p>
                      <a:pPr indent="353060" algn="ctr">
                        <a:lnSpc>
                          <a:spcPct val="150000"/>
                        </a:lnSpc>
                      </a:pPr>
                      <a:r>
                        <a:rPr lang="en-GB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(-0.7987) *</a:t>
                      </a:r>
                      <a:endParaRPr lang="en-GB" sz="1200" dirty="0">
                        <a:solidFill>
                          <a:srgbClr val="365F9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658" marR="46658" marT="0" marB="0"/>
                </a:tc>
                <a:tc>
                  <a:txBody>
                    <a:bodyPr/>
                    <a:lstStyle/>
                    <a:p>
                      <a:pPr indent="353060" algn="ctr">
                        <a:lnSpc>
                          <a:spcPct val="150000"/>
                        </a:lnSpc>
                      </a:pPr>
                      <a:r>
                        <a:rPr lang="en-GB" sz="12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statusdead</a:t>
                      </a:r>
                      <a:endParaRPr lang="en-GB" sz="1200" dirty="0">
                        <a:solidFill>
                          <a:srgbClr val="365F9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658" marR="46658" marT="0" marB="0"/>
                </a:tc>
                <a:tc>
                  <a:txBody>
                    <a:bodyPr/>
                    <a:lstStyle/>
                    <a:p>
                      <a:pPr indent="353060" algn="ctr">
                        <a:lnSpc>
                          <a:spcPct val="150000"/>
                        </a:lnSpc>
                      </a:pPr>
                      <a:r>
                        <a:rPr lang="en-GB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(-0.8175) *</a:t>
                      </a:r>
                      <a:endParaRPr lang="en-GB" sz="1200" dirty="0">
                        <a:solidFill>
                          <a:srgbClr val="365F9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658" marR="46658" marT="0" marB="0"/>
                </a:tc>
                <a:extLst>
                  <a:ext uri="{0D108BD9-81ED-4DB2-BD59-A6C34878D82A}">
                    <a16:rowId xmlns:a16="http://schemas.microsoft.com/office/drawing/2014/main" val="4110754265"/>
                  </a:ext>
                </a:extLst>
              </a:tr>
              <a:tr h="21691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353060" algn="ctr">
                        <a:lnSpc>
                          <a:spcPct val="150000"/>
                        </a:lnSpc>
                      </a:pPr>
                      <a:r>
                        <a:rPr lang="en-GB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rainfall</a:t>
                      </a:r>
                      <a:endParaRPr lang="en-GB" sz="1200" dirty="0">
                        <a:solidFill>
                          <a:srgbClr val="365F9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658" marR="46658" marT="0" marB="0"/>
                </a:tc>
                <a:tc>
                  <a:txBody>
                    <a:bodyPr/>
                    <a:lstStyle/>
                    <a:p>
                      <a:pPr indent="353060" algn="ctr">
                        <a:lnSpc>
                          <a:spcPct val="150000"/>
                        </a:lnSpc>
                      </a:pPr>
                      <a:r>
                        <a:rPr lang="en-GB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-0.0015</a:t>
                      </a:r>
                      <a:endParaRPr lang="en-GB" sz="1200">
                        <a:solidFill>
                          <a:srgbClr val="365F9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658" marR="46658" marT="0" marB="0"/>
                </a:tc>
                <a:tc>
                  <a:txBody>
                    <a:bodyPr/>
                    <a:lstStyle/>
                    <a:p>
                      <a:pPr indent="353060" algn="ctr">
                        <a:lnSpc>
                          <a:spcPct val="150000"/>
                        </a:lnSpc>
                      </a:pPr>
                      <a:r>
                        <a:rPr lang="en-GB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rainfall</a:t>
                      </a:r>
                      <a:endParaRPr lang="en-GB" sz="1200">
                        <a:solidFill>
                          <a:srgbClr val="365F9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658" marR="46658" marT="0" marB="0"/>
                </a:tc>
                <a:tc>
                  <a:txBody>
                    <a:bodyPr/>
                    <a:lstStyle/>
                    <a:p>
                      <a:pPr indent="353060" algn="ctr">
                        <a:lnSpc>
                          <a:spcPct val="150000"/>
                        </a:lnSpc>
                      </a:pPr>
                      <a:r>
                        <a:rPr lang="en-GB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(-0.0022) *</a:t>
                      </a:r>
                      <a:endParaRPr lang="en-GB" sz="1200">
                        <a:solidFill>
                          <a:srgbClr val="365F9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658" marR="46658" marT="0" marB="0"/>
                </a:tc>
                <a:extLst>
                  <a:ext uri="{0D108BD9-81ED-4DB2-BD59-A6C34878D82A}">
                    <a16:rowId xmlns:a16="http://schemas.microsoft.com/office/drawing/2014/main" val="2117384612"/>
                  </a:ext>
                </a:extLst>
              </a:tr>
              <a:tr h="21691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353060" algn="ctr">
                        <a:lnSpc>
                          <a:spcPct val="150000"/>
                        </a:lnSpc>
                      </a:pPr>
                      <a:r>
                        <a:rPr lang="en-GB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humidity</a:t>
                      </a:r>
                      <a:endParaRPr lang="en-GB" sz="1200">
                        <a:solidFill>
                          <a:srgbClr val="365F9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658" marR="46658" marT="0" marB="0"/>
                </a:tc>
                <a:tc>
                  <a:txBody>
                    <a:bodyPr/>
                    <a:lstStyle/>
                    <a:p>
                      <a:pPr indent="353060" algn="ctr">
                        <a:lnSpc>
                          <a:spcPct val="150000"/>
                        </a:lnSpc>
                      </a:pPr>
                      <a:r>
                        <a:rPr lang="en-GB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(-0.0110) *</a:t>
                      </a:r>
                      <a:endParaRPr lang="en-GB" sz="1200" dirty="0">
                        <a:solidFill>
                          <a:srgbClr val="365F9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658" marR="46658" marT="0" marB="0"/>
                </a:tc>
                <a:tc>
                  <a:txBody>
                    <a:bodyPr/>
                    <a:lstStyle/>
                    <a:p>
                      <a:pPr indent="353060" algn="ctr">
                        <a:lnSpc>
                          <a:spcPct val="150000"/>
                        </a:lnSpc>
                      </a:pPr>
                      <a:r>
                        <a:rPr lang="en-GB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humidity</a:t>
                      </a:r>
                      <a:endParaRPr lang="en-GB" sz="1200" dirty="0">
                        <a:solidFill>
                          <a:srgbClr val="365F9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658" marR="46658" marT="0" marB="0"/>
                </a:tc>
                <a:tc>
                  <a:txBody>
                    <a:bodyPr/>
                    <a:lstStyle/>
                    <a:p>
                      <a:pPr indent="353060" algn="ctr">
                        <a:lnSpc>
                          <a:spcPct val="150000"/>
                        </a:lnSpc>
                      </a:pPr>
                      <a:r>
                        <a:rPr lang="en-GB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(-0.0108) *</a:t>
                      </a:r>
                      <a:endParaRPr lang="en-GB" sz="1200">
                        <a:solidFill>
                          <a:srgbClr val="365F9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658" marR="46658" marT="0" marB="0"/>
                </a:tc>
                <a:extLst>
                  <a:ext uri="{0D108BD9-81ED-4DB2-BD59-A6C34878D82A}">
                    <a16:rowId xmlns:a16="http://schemas.microsoft.com/office/drawing/2014/main" val="483619939"/>
                  </a:ext>
                </a:extLst>
              </a:tr>
              <a:tr h="46442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353060" algn="ctr">
                        <a:lnSpc>
                          <a:spcPct val="150000"/>
                        </a:lnSpc>
                      </a:pPr>
                      <a:r>
                        <a:rPr lang="en-GB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gono_status</a:t>
                      </a:r>
                    </a:p>
                    <a:p>
                      <a:pPr indent="353060" algn="ctr">
                        <a:lnSpc>
                          <a:spcPct val="150000"/>
                        </a:lnSpc>
                      </a:pPr>
                      <a:r>
                        <a:rPr lang="en-GB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bloodfed</a:t>
                      </a:r>
                      <a:endParaRPr lang="en-GB" sz="1200">
                        <a:solidFill>
                          <a:srgbClr val="365F9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658" marR="46658" marT="0" marB="0"/>
                </a:tc>
                <a:tc>
                  <a:txBody>
                    <a:bodyPr/>
                    <a:lstStyle/>
                    <a:p>
                      <a:pPr indent="353060" algn="ctr">
                        <a:lnSpc>
                          <a:spcPct val="150000"/>
                        </a:lnSpc>
                      </a:pPr>
                      <a:r>
                        <a:rPr lang="en-GB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(-0.4299) *</a:t>
                      </a:r>
                      <a:endParaRPr lang="en-GB" sz="1200">
                        <a:solidFill>
                          <a:srgbClr val="365F9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658" marR="46658" marT="0" marB="0"/>
                </a:tc>
                <a:tc>
                  <a:txBody>
                    <a:bodyPr/>
                    <a:lstStyle/>
                    <a:p>
                      <a:pPr indent="353060" algn="ctr">
                        <a:lnSpc>
                          <a:spcPct val="150000"/>
                        </a:lnSpc>
                      </a:pPr>
                      <a:r>
                        <a:rPr lang="en-GB" sz="12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gono_status</a:t>
                      </a:r>
                      <a:r>
                        <a:rPr lang="en-GB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12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bloodfed</a:t>
                      </a:r>
                      <a:endParaRPr lang="en-GB" sz="1200" dirty="0">
                        <a:solidFill>
                          <a:srgbClr val="365F9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658" marR="46658" marT="0" marB="0"/>
                </a:tc>
                <a:tc>
                  <a:txBody>
                    <a:bodyPr/>
                    <a:lstStyle/>
                    <a:p>
                      <a:pPr indent="353060" algn="ctr">
                        <a:lnSpc>
                          <a:spcPct val="150000"/>
                        </a:lnSpc>
                      </a:pPr>
                      <a:r>
                        <a:rPr lang="en-GB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(-0.4426) *</a:t>
                      </a:r>
                      <a:endParaRPr lang="en-GB" sz="1200">
                        <a:solidFill>
                          <a:srgbClr val="365F9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658" marR="46658" marT="0" marB="0"/>
                </a:tc>
                <a:extLst>
                  <a:ext uri="{0D108BD9-81ED-4DB2-BD59-A6C34878D82A}">
                    <a16:rowId xmlns:a16="http://schemas.microsoft.com/office/drawing/2014/main" val="105093374"/>
                  </a:ext>
                </a:extLst>
              </a:tr>
              <a:tr h="46442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353060" algn="ctr">
                        <a:lnSpc>
                          <a:spcPct val="150000"/>
                        </a:lnSpc>
                      </a:pPr>
                      <a:r>
                        <a:rPr lang="en-GB" sz="12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gono_status</a:t>
                      </a:r>
                      <a:r>
                        <a:rPr lang="en-GB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_</a:t>
                      </a:r>
                    </a:p>
                    <a:p>
                      <a:pPr indent="353060" algn="ctr">
                        <a:lnSpc>
                          <a:spcPct val="150000"/>
                        </a:lnSpc>
                      </a:pPr>
                      <a:r>
                        <a:rPr lang="en-GB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gravid</a:t>
                      </a:r>
                      <a:endParaRPr lang="en-GB" sz="1200" dirty="0">
                        <a:solidFill>
                          <a:srgbClr val="365F9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658" marR="46658" marT="0" marB="0"/>
                </a:tc>
                <a:tc>
                  <a:txBody>
                    <a:bodyPr/>
                    <a:lstStyle/>
                    <a:p>
                      <a:pPr indent="353060" algn="ctr">
                        <a:lnSpc>
                          <a:spcPct val="150000"/>
                        </a:lnSpc>
                      </a:pPr>
                      <a:r>
                        <a:rPr lang="en-GB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(-1.7745) *</a:t>
                      </a:r>
                      <a:endParaRPr lang="en-GB" sz="1200" dirty="0">
                        <a:solidFill>
                          <a:srgbClr val="365F9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658" marR="46658" marT="0" marB="0"/>
                </a:tc>
                <a:tc>
                  <a:txBody>
                    <a:bodyPr/>
                    <a:lstStyle/>
                    <a:p>
                      <a:pPr indent="353060" algn="ctr">
                        <a:lnSpc>
                          <a:spcPct val="150000"/>
                        </a:lnSpc>
                      </a:pPr>
                      <a:r>
                        <a:rPr lang="en-GB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gono_status_gravid</a:t>
                      </a:r>
                      <a:endParaRPr lang="en-GB" sz="1200">
                        <a:solidFill>
                          <a:srgbClr val="365F9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658" marR="46658" marT="0" marB="0"/>
                </a:tc>
                <a:tc>
                  <a:txBody>
                    <a:bodyPr/>
                    <a:lstStyle/>
                    <a:p>
                      <a:pPr indent="353060" algn="ctr">
                        <a:lnSpc>
                          <a:spcPct val="150000"/>
                        </a:lnSpc>
                      </a:pPr>
                      <a:r>
                        <a:rPr lang="en-GB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(-1.7828) *</a:t>
                      </a:r>
                      <a:endParaRPr lang="en-GB" sz="1200" dirty="0">
                        <a:solidFill>
                          <a:srgbClr val="365F9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658" marR="46658" marT="0" marB="0"/>
                </a:tc>
                <a:extLst>
                  <a:ext uri="{0D108BD9-81ED-4DB2-BD59-A6C34878D82A}">
                    <a16:rowId xmlns:a16="http://schemas.microsoft.com/office/drawing/2014/main" val="2908962065"/>
                  </a:ext>
                </a:extLst>
              </a:tr>
              <a:tr h="464420">
                <a:tc rowSpan="3">
                  <a:txBody>
                    <a:bodyPr/>
                    <a:lstStyle/>
                    <a:p>
                      <a:pPr indent="353060" algn="l">
                        <a:lnSpc>
                          <a:spcPct val="150000"/>
                        </a:lnSpc>
                      </a:pPr>
                      <a:r>
                        <a:rPr lang="en-GB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Random effects</a:t>
                      </a:r>
                    </a:p>
                    <a:p>
                      <a:pPr indent="353060" algn="ctr">
                        <a:lnSpc>
                          <a:spcPct val="150000"/>
                        </a:lnSpc>
                      </a:pPr>
                      <a:r>
                        <a:rPr lang="en-GB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200" dirty="0">
                        <a:solidFill>
                          <a:srgbClr val="365F9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6658" marR="46658" marT="0" marB="0"/>
                </a:tc>
                <a:tc>
                  <a:txBody>
                    <a:bodyPr/>
                    <a:lstStyle/>
                    <a:p>
                      <a:pPr algn="ctr"/>
                      <a:endParaRPr lang="en-GB" sz="1200" dirty="0">
                        <a:solidFill>
                          <a:srgbClr val="365F9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6658" marR="46658" marT="0" marB="0"/>
                </a:tc>
                <a:tc>
                  <a:txBody>
                    <a:bodyPr/>
                    <a:lstStyle/>
                    <a:p>
                      <a:pPr indent="353060" algn="ctr">
                        <a:lnSpc>
                          <a:spcPct val="150000"/>
                        </a:lnSpc>
                      </a:pPr>
                      <a:r>
                        <a:rPr lang="en-GB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variance rand/residual var</a:t>
                      </a:r>
                      <a:endParaRPr lang="en-GB" sz="1200" dirty="0">
                        <a:solidFill>
                          <a:srgbClr val="365F9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658" marR="46658" marT="0" marB="0"/>
                </a:tc>
                <a:tc>
                  <a:txBody>
                    <a:bodyPr/>
                    <a:lstStyle/>
                    <a:p>
                      <a:pPr algn="ctr"/>
                      <a:endParaRPr lang="en-GB" sz="1200" dirty="0">
                        <a:solidFill>
                          <a:srgbClr val="365F9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6658" marR="46658" marT="0" marB="0"/>
                </a:tc>
                <a:tc>
                  <a:txBody>
                    <a:bodyPr/>
                    <a:lstStyle/>
                    <a:p>
                      <a:pPr indent="353060" algn="ctr">
                        <a:lnSpc>
                          <a:spcPct val="150000"/>
                        </a:lnSpc>
                      </a:pPr>
                      <a:r>
                        <a:rPr lang="en-GB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variance rand/residual var</a:t>
                      </a:r>
                      <a:endParaRPr lang="en-GB" sz="1200" dirty="0">
                        <a:solidFill>
                          <a:srgbClr val="365F9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658" marR="46658" marT="0" marB="0"/>
                </a:tc>
                <a:extLst>
                  <a:ext uri="{0D108BD9-81ED-4DB2-BD59-A6C34878D82A}">
                    <a16:rowId xmlns:a16="http://schemas.microsoft.com/office/drawing/2014/main" val="2708490646"/>
                  </a:ext>
                </a:extLst>
              </a:tr>
              <a:tr h="216913">
                <a:tc vMerge="1">
                  <a:txBody>
                    <a:bodyPr/>
                    <a:lstStyle/>
                    <a:p>
                      <a:pPr indent="353060" algn="ctr">
                        <a:lnSpc>
                          <a:spcPct val="150000"/>
                        </a:lnSpc>
                      </a:pPr>
                      <a:r>
                        <a:rPr lang="en-GB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200" dirty="0">
                        <a:solidFill>
                          <a:srgbClr val="365F9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658" marR="46658" marT="0" marB="0"/>
                </a:tc>
                <a:tc>
                  <a:txBody>
                    <a:bodyPr/>
                    <a:lstStyle/>
                    <a:p>
                      <a:pPr indent="353060" algn="ctr">
                        <a:lnSpc>
                          <a:spcPct val="150000"/>
                        </a:lnSpc>
                      </a:pPr>
                      <a:r>
                        <a:rPr lang="en-GB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month</a:t>
                      </a:r>
                      <a:endParaRPr lang="en-GB" sz="1200" dirty="0">
                        <a:solidFill>
                          <a:srgbClr val="365F9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658" marR="46658" marT="0" marB="0"/>
                </a:tc>
                <a:tc>
                  <a:txBody>
                    <a:bodyPr/>
                    <a:lstStyle/>
                    <a:p>
                      <a:pPr indent="353060" algn="ctr">
                        <a:lnSpc>
                          <a:spcPct val="150000"/>
                        </a:lnSpc>
                      </a:pPr>
                      <a:r>
                        <a:rPr lang="en-GB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0.0077/0.0882</a:t>
                      </a:r>
                      <a:endParaRPr lang="en-GB" sz="1200" dirty="0">
                        <a:solidFill>
                          <a:srgbClr val="365F9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658" marR="46658" marT="0" marB="0"/>
                </a:tc>
                <a:tc>
                  <a:txBody>
                    <a:bodyPr/>
                    <a:lstStyle/>
                    <a:p>
                      <a:pPr indent="353060" algn="ctr">
                        <a:lnSpc>
                          <a:spcPct val="150000"/>
                        </a:lnSpc>
                      </a:pPr>
                      <a:r>
                        <a:rPr lang="en-GB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month</a:t>
                      </a:r>
                      <a:endParaRPr lang="en-GB" sz="1200" dirty="0">
                        <a:solidFill>
                          <a:srgbClr val="365F9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658" marR="46658" marT="0" marB="0"/>
                </a:tc>
                <a:tc>
                  <a:txBody>
                    <a:bodyPr/>
                    <a:lstStyle/>
                    <a:p>
                      <a:pPr indent="353060" algn="ctr">
                        <a:lnSpc>
                          <a:spcPct val="150000"/>
                        </a:lnSpc>
                      </a:pPr>
                      <a:r>
                        <a:rPr lang="en-GB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0.0108/0.1043</a:t>
                      </a:r>
                      <a:endParaRPr lang="en-GB" sz="1200" dirty="0">
                        <a:solidFill>
                          <a:srgbClr val="365F9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658" marR="46658" marT="0" marB="0"/>
                </a:tc>
                <a:extLst>
                  <a:ext uri="{0D108BD9-81ED-4DB2-BD59-A6C34878D82A}">
                    <a16:rowId xmlns:a16="http://schemas.microsoft.com/office/drawing/2014/main" val="2271027037"/>
                  </a:ext>
                </a:extLst>
              </a:tr>
              <a:tr h="21691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353060" algn="ctr">
                        <a:lnSpc>
                          <a:spcPct val="150000"/>
                        </a:lnSpc>
                      </a:pPr>
                      <a:r>
                        <a:rPr lang="en-GB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village</a:t>
                      </a:r>
                      <a:endParaRPr lang="en-GB" sz="1200" dirty="0">
                        <a:solidFill>
                          <a:srgbClr val="365F9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658" marR="46658" marT="0" marB="0"/>
                </a:tc>
                <a:tc>
                  <a:txBody>
                    <a:bodyPr/>
                    <a:lstStyle/>
                    <a:p>
                      <a:pPr indent="353060" algn="ctr">
                        <a:lnSpc>
                          <a:spcPct val="150000"/>
                        </a:lnSpc>
                      </a:pPr>
                      <a:r>
                        <a:rPr lang="en-GB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0.0236/0.1536</a:t>
                      </a:r>
                      <a:endParaRPr lang="en-GB" sz="1200" dirty="0">
                        <a:solidFill>
                          <a:srgbClr val="365F9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658" marR="46658" marT="0" marB="0"/>
                </a:tc>
                <a:tc>
                  <a:txBody>
                    <a:bodyPr/>
                    <a:lstStyle/>
                    <a:p>
                      <a:pPr indent="353060" algn="ctr">
                        <a:lnSpc>
                          <a:spcPct val="150000"/>
                        </a:lnSpc>
                      </a:pPr>
                      <a:r>
                        <a:rPr lang="en-GB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village</a:t>
                      </a:r>
                      <a:endParaRPr lang="en-GB" sz="1200">
                        <a:solidFill>
                          <a:srgbClr val="365F9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658" marR="46658" marT="0" marB="0"/>
                </a:tc>
                <a:tc>
                  <a:txBody>
                    <a:bodyPr/>
                    <a:lstStyle/>
                    <a:p>
                      <a:pPr indent="353060" algn="ctr">
                        <a:lnSpc>
                          <a:spcPct val="150000"/>
                        </a:lnSpc>
                      </a:pPr>
                      <a:r>
                        <a:rPr lang="en-GB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0.0116/0.1075</a:t>
                      </a:r>
                      <a:endParaRPr lang="en-GB" sz="1200" dirty="0">
                        <a:solidFill>
                          <a:srgbClr val="365F9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658" marR="46658" marT="0" marB="0"/>
                </a:tc>
                <a:extLst>
                  <a:ext uri="{0D108BD9-81ED-4DB2-BD59-A6C34878D82A}">
                    <a16:rowId xmlns:a16="http://schemas.microsoft.com/office/drawing/2014/main" val="3854205299"/>
                  </a:ext>
                </a:extLst>
              </a:tr>
              <a:tr h="277995">
                <a:tc rowSpan="3">
                  <a:txBody>
                    <a:bodyPr/>
                    <a:lstStyle/>
                    <a:p>
                      <a:pPr indent="353060" algn="just">
                        <a:lnSpc>
                          <a:spcPct val="150000"/>
                        </a:lnSpc>
                      </a:pPr>
                      <a:r>
                        <a:rPr lang="en-GB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Inflation term</a:t>
                      </a:r>
                      <a:endParaRPr lang="en-GB" sz="1200" dirty="0">
                        <a:solidFill>
                          <a:srgbClr val="365F9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658" marR="46658" marT="0" marB="0"/>
                </a:tc>
                <a:tc>
                  <a:txBody>
                    <a:bodyPr/>
                    <a:lstStyle/>
                    <a:p>
                      <a:pPr indent="353060" algn="ctr">
                        <a:lnSpc>
                          <a:spcPct val="150000"/>
                        </a:lnSpc>
                      </a:pPr>
                      <a:r>
                        <a:rPr lang="en-GB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~1</a:t>
                      </a:r>
                      <a:endParaRPr lang="en-GB" sz="1200" dirty="0">
                        <a:solidFill>
                          <a:srgbClr val="365F9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658" marR="46658" marT="0" marB="0"/>
                </a:tc>
                <a:tc>
                  <a:txBody>
                    <a:bodyPr/>
                    <a:lstStyle/>
                    <a:p>
                      <a:pPr algn="ctr"/>
                      <a:endParaRPr lang="en-GB" sz="1200" dirty="0">
                        <a:solidFill>
                          <a:srgbClr val="365F9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6658" marR="46658" marT="0" marB="0"/>
                </a:tc>
                <a:tc>
                  <a:txBody>
                    <a:bodyPr/>
                    <a:lstStyle/>
                    <a:p>
                      <a:pPr indent="353060" algn="ctr">
                        <a:lnSpc>
                          <a:spcPct val="150000"/>
                        </a:lnSpc>
                      </a:pPr>
                      <a:r>
                        <a:rPr lang="en-GB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~trap</a:t>
                      </a:r>
                      <a:endParaRPr lang="en-GB" sz="1200">
                        <a:solidFill>
                          <a:srgbClr val="365F9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658" marR="46658" marT="0" marB="0"/>
                </a:tc>
                <a:tc>
                  <a:txBody>
                    <a:bodyPr/>
                    <a:lstStyle/>
                    <a:p>
                      <a:pPr algn="ctr"/>
                      <a:endParaRPr lang="en-GB" sz="1200" dirty="0">
                        <a:solidFill>
                          <a:srgbClr val="365F9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6658" marR="46658" marT="0" marB="0"/>
                </a:tc>
                <a:extLst>
                  <a:ext uri="{0D108BD9-81ED-4DB2-BD59-A6C34878D82A}">
                    <a16:rowId xmlns:a16="http://schemas.microsoft.com/office/drawing/2014/main" val="769756617"/>
                  </a:ext>
                </a:extLst>
              </a:tr>
              <a:tr h="216913">
                <a:tc vMerge="1">
                  <a:txBody>
                    <a:bodyPr/>
                    <a:lstStyle/>
                    <a:p>
                      <a:endParaRPr lang="en-GB" sz="1200" dirty="0">
                        <a:solidFill>
                          <a:srgbClr val="365F9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6658" marR="46658" marT="0" marB="0"/>
                </a:tc>
                <a:tc>
                  <a:txBody>
                    <a:bodyPr/>
                    <a:lstStyle/>
                    <a:p>
                      <a:pPr indent="353060" algn="ctr">
                        <a:lnSpc>
                          <a:spcPct val="150000"/>
                        </a:lnSpc>
                      </a:pPr>
                      <a:r>
                        <a:rPr lang="en-GB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Intercept</a:t>
                      </a:r>
                      <a:endParaRPr lang="en-GB" sz="1200">
                        <a:solidFill>
                          <a:srgbClr val="365F9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658" marR="46658" marT="0" marB="0"/>
                </a:tc>
                <a:tc>
                  <a:txBody>
                    <a:bodyPr/>
                    <a:lstStyle/>
                    <a:p>
                      <a:pPr indent="353060" algn="ctr">
                        <a:lnSpc>
                          <a:spcPct val="150000"/>
                        </a:lnSpc>
                      </a:pPr>
                      <a:r>
                        <a:rPr lang="en-GB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(-0.1676) *</a:t>
                      </a:r>
                      <a:endParaRPr lang="en-GB" sz="1200" dirty="0">
                        <a:solidFill>
                          <a:srgbClr val="365F9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658" marR="46658" marT="0" marB="0"/>
                </a:tc>
                <a:tc>
                  <a:txBody>
                    <a:bodyPr/>
                    <a:lstStyle/>
                    <a:p>
                      <a:pPr indent="353060" algn="ctr">
                        <a:lnSpc>
                          <a:spcPct val="150000"/>
                        </a:lnSpc>
                      </a:pPr>
                      <a:r>
                        <a:rPr lang="en-GB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Intercept</a:t>
                      </a:r>
                      <a:endParaRPr lang="en-GB" sz="1200" dirty="0">
                        <a:solidFill>
                          <a:srgbClr val="365F9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658" marR="46658" marT="0" marB="0"/>
                </a:tc>
                <a:tc>
                  <a:txBody>
                    <a:bodyPr/>
                    <a:lstStyle/>
                    <a:p>
                      <a:pPr indent="353060" algn="ctr">
                        <a:lnSpc>
                          <a:spcPct val="150000"/>
                        </a:lnSpc>
                      </a:pPr>
                      <a:r>
                        <a:rPr lang="en-GB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0.1923*</a:t>
                      </a:r>
                      <a:endParaRPr lang="en-GB" sz="1200" dirty="0">
                        <a:solidFill>
                          <a:srgbClr val="365F9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658" marR="46658" marT="0" marB="0"/>
                </a:tc>
                <a:extLst>
                  <a:ext uri="{0D108BD9-81ED-4DB2-BD59-A6C34878D82A}">
                    <a16:rowId xmlns:a16="http://schemas.microsoft.com/office/drawing/2014/main" val="2307465719"/>
                  </a:ext>
                </a:extLst>
              </a:tr>
              <a:tr h="21691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1200" dirty="0">
                        <a:solidFill>
                          <a:srgbClr val="365F9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6658" marR="46658" marT="0" marB="0"/>
                </a:tc>
                <a:tc>
                  <a:txBody>
                    <a:bodyPr/>
                    <a:lstStyle/>
                    <a:p>
                      <a:pPr indent="353060" algn="ctr">
                        <a:lnSpc>
                          <a:spcPct val="150000"/>
                        </a:lnSpc>
                      </a:pPr>
                      <a:r>
                        <a:rPr lang="en-GB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200" dirty="0">
                        <a:solidFill>
                          <a:srgbClr val="365F9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658" marR="46658" marT="0" marB="0"/>
                </a:tc>
                <a:tc>
                  <a:txBody>
                    <a:bodyPr/>
                    <a:lstStyle/>
                    <a:p>
                      <a:pPr indent="353060" algn="ctr">
                        <a:lnSpc>
                          <a:spcPct val="150000"/>
                        </a:lnSpc>
                      </a:pPr>
                      <a:r>
                        <a:rPr lang="en-GB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trap</a:t>
                      </a:r>
                      <a:endParaRPr lang="en-GB" sz="1200" dirty="0">
                        <a:solidFill>
                          <a:srgbClr val="365F9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658" marR="46658" marT="0" marB="0"/>
                </a:tc>
                <a:tc>
                  <a:txBody>
                    <a:bodyPr/>
                    <a:lstStyle/>
                    <a:p>
                      <a:pPr indent="353060" algn="ctr">
                        <a:lnSpc>
                          <a:spcPct val="150000"/>
                        </a:lnSpc>
                      </a:pPr>
                      <a:r>
                        <a:rPr lang="en-GB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(-1.4153) *</a:t>
                      </a:r>
                      <a:endParaRPr lang="en-GB" sz="1200" dirty="0">
                        <a:solidFill>
                          <a:srgbClr val="365F9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658" marR="46658" marT="0" marB="0"/>
                </a:tc>
                <a:extLst>
                  <a:ext uri="{0D108BD9-81ED-4DB2-BD59-A6C34878D82A}">
                    <a16:rowId xmlns:a16="http://schemas.microsoft.com/office/drawing/2014/main" val="136470391"/>
                  </a:ext>
                </a:extLst>
              </a:tr>
              <a:tr h="216913">
                <a:tc rowSpan="3">
                  <a:txBody>
                    <a:bodyPr/>
                    <a:lstStyle/>
                    <a:p>
                      <a:pPr marL="0" marR="0" lvl="0" indent="353060" algn="just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Metrics</a:t>
                      </a:r>
                    </a:p>
                    <a:p>
                      <a:pPr indent="353060" algn="ctr">
                        <a:lnSpc>
                          <a:spcPct val="150000"/>
                        </a:lnSpc>
                      </a:pPr>
                      <a:r>
                        <a:rPr lang="en-GB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200" dirty="0">
                        <a:solidFill>
                          <a:srgbClr val="365F9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6658" marR="46658" marT="0" marB="0"/>
                </a:tc>
                <a:tc gridSpan="4">
                  <a:txBody>
                    <a:bodyPr/>
                    <a:lstStyle/>
                    <a:p>
                      <a:pPr algn="ctr"/>
                      <a:endParaRPr lang="en-GB" sz="1200" dirty="0">
                        <a:solidFill>
                          <a:srgbClr val="365F9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6658" marR="46658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78528488"/>
                  </a:ext>
                </a:extLst>
              </a:tr>
              <a:tr h="216913">
                <a:tc vMerge="1">
                  <a:txBody>
                    <a:bodyPr/>
                    <a:lstStyle/>
                    <a:p>
                      <a:pPr indent="353060" algn="ctr">
                        <a:lnSpc>
                          <a:spcPct val="150000"/>
                        </a:lnSpc>
                      </a:pPr>
                      <a:r>
                        <a:rPr lang="en-GB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200" dirty="0">
                        <a:solidFill>
                          <a:srgbClr val="365F9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658" marR="46658" marT="0" marB="0"/>
                </a:tc>
                <a:tc>
                  <a:txBody>
                    <a:bodyPr/>
                    <a:lstStyle/>
                    <a:p>
                      <a:pPr indent="353060" algn="ctr">
                        <a:lnSpc>
                          <a:spcPct val="150000"/>
                        </a:lnSpc>
                      </a:pPr>
                      <a:r>
                        <a:rPr lang="en-GB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AIC</a:t>
                      </a:r>
                      <a:endParaRPr lang="en-GB" sz="1200" dirty="0">
                        <a:solidFill>
                          <a:srgbClr val="365F9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658" marR="46658" marT="0" marB="0"/>
                </a:tc>
                <a:tc>
                  <a:txBody>
                    <a:bodyPr/>
                    <a:lstStyle/>
                    <a:p>
                      <a:pPr indent="353060" algn="ctr">
                        <a:lnSpc>
                          <a:spcPct val="150000"/>
                        </a:lnSpc>
                      </a:pPr>
                      <a:r>
                        <a:rPr lang="en-GB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51279</a:t>
                      </a:r>
                      <a:endParaRPr lang="en-GB" sz="1200">
                        <a:solidFill>
                          <a:srgbClr val="365F9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658" marR="46658" marT="0" marB="0"/>
                </a:tc>
                <a:tc>
                  <a:txBody>
                    <a:bodyPr/>
                    <a:lstStyle/>
                    <a:p>
                      <a:pPr indent="353060" algn="ctr">
                        <a:lnSpc>
                          <a:spcPct val="150000"/>
                        </a:lnSpc>
                      </a:pPr>
                      <a:r>
                        <a:rPr lang="en-GB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AIC</a:t>
                      </a:r>
                      <a:endParaRPr lang="en-GB" sz="1200" dirty="0">
                        <a:solidFill>
                          <a:srgbClr val="365F9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658" marR="46658" marT="0" marB="0"/>
                </a:tc>
                <a:tc>
                  <a:txBody>
                    <a:bodyPr/>
                    <a:lstStyle/>
                    <a:p>
                      <a:pPr indent="353060" algn="ctr">
                        <a:lnSpc>
                          <a:spcPct val="150000"/>
                        </a:lnSpc>
                      </a:pPr>
                      <a:r>
                        <a:rPr lang="en-GB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50576</a:t>
                      </a:r>
                      <a:endParaRPr lang="en-GB" sz="1200" dirty="0">
                        <a:solidFill>
                          <a:srgbClr val="365F9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658" marR="46658" marT="0" marB="0"/>
                </a:tc>
                <a:extLst>
                  <a:ext uri="{0D108BD9-81ED-4DB2-BD59-A6C34878D82A}">
                    <a16:rowId xmlns:a16="http://schemas.microsoft.com/office/drawing/2014/main" val="2203875853"/>
                  </a:ext>
                </a:extLst>
              </a:tr>
              <a:tr h="21691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353060" algn="ctr">
                        <a:lnSpc>
                          <a:spcPct val="150000"/>
                        </a:lnSpc>
                      </a:pPr>
                      <a:r>
                        <a:rPr lang="en-GB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BIC</a:t>
                      </a:r>
                      <a:endParaRPr lang="en-GB" sz="1200" dirty="0">
                        <a:solidFill>
                          <a:srgbClr val="365F9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658" marR="46658" marT="0" marB="0"/>
                </a:tc>
                <a:tc>
                  <a:txBody>
                    <a:bodyPr/>
                    <a:lstStyle/>
                    <a:p>
                      <a:pPr indent="353060" algn="ctr">
                        <a:lnSpc>
                          <a:spcPct val="150000"/>
                        </a:lnSpc>
                      </a:pPr>
                      <a:r>
                        <a:rPr lang="en-GB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51338</a:t>
                      </a:r>
                      <a:endParaRPr lang="en-GB" sz="1200">
                        <a:solidFill>
                          <a:srgbClr val="365F9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658" marR="46658" marT="0" marB="0"/>
                </a:tc>
                <a:tc>
                  <a:txBody>
                    <a:bodyPr/>
                    <a:lstStyle/>
                    <a:p>
                      <a:pPr indent="353060" algn="ctr">
                        <a:lnSpc>
                          <a:spcPct val="150000"/>
                        </a:lnSpc>
                      </a:pPr>
                      <a:r>
                        <a:rPr lang="en-GB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BIC</a:t>
                      </a:r>
                      <a:endParaRPr lang="en-GB" sz="1200" dirty="0">
                        <a:solidFill>
                          <a:srgbClr val="365F9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658" marR="46658" marT="0" marB="0"/>
                </a:tc>
                <a:tc>
                  <a:txBody>
                    <a:bodyPr/>
                    <a:lstStyle/>
                    <a:p>
                      <a:pPr indent="353060" algn="ctr">
                        <a:lnSpc>
                          <a:spcPct val="150000"/>
                        </a:lnSpc>
                      </a:pPr>
                      <a:r>
                        <a:rPr lang="en-GB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50641</a:t>
                      </a:r>
                      <a:endParaRPr lang="en-GB" sz="1200" dirty="0">
                        <a:solidFill>
                          <a:srgbClr val="365F9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658" marR="46658" marT="0" marB="0"/>
                </a:tc>
                <a:extLst>
                  <a:ext uri="{0D108BD9-81ED-4DB2-BD59-A6C34878D82A}">
                    <a16:rowId xmlns:a16="http://schemas.microsoft.com/office/drawing/2014/main" val="163278078"/>
                  </a:ext>
                </a:extLst>
              </a:tr>
            </a:tbl>
          </a:graphicData>
        </a:graphic>
      </p:graphicFrame>
      <p:sp>
        <p:nvSpPr>
          <p:cNvPr id="3" name="Rectangle 2">
            <a:extLst>
              <a:ext uri="{FF2B5EF4-FFF2-40B4-BE49-F238E27FC236}">
                <a16:creationId xmlns:a16="http://schemas.microsoft.com/office/drawing/2014/main" id="{786CD8E4-132E-664B-9B7A-875640773438}"/>
              </a:ext>
            </a:extLst>
          </p:cNvPr>
          <p:cNvSpPr/>
          <p:nvPr/>
        </p:nvSpPr>
        <p:spPr>
          <a:xfrm>
            <a:off x="519113" y="89126"/>
            <a:ext cx="992505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Table</a:t>
            </a:r>
            <a:r>
              <a:rPr lang="en-GB" sz="14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3</a:t>
            </a:r>
            <a:r>
              <a:rPr lang="en-GB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:  Model fitting of Poisson models for number of collected mosquito count dataset in VK3 </a:t>
            </a:r>
            <a:endParaRPr lang="en-US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13040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343C8409-A03B-6348-ABA3-44C6C3A553DB}"/>
              </a:ext>
            </a:extLst>
          </p:cNvPr>
          <p:cNvGraphicFramePr>
            <a:graphicFrameLocks noGrp="1"/>
          </p:cNvGraphicFramePr>
          <p:nvPr/>
        </p:nvGraphicFramePr>
        <p:xfrm>
          <a:off x="474688" y="559050"/>
          <a:ext cx="11026753" cy="5678416"/>
        </p:xfrm>
        <a:graphic>
          <a:graphicData uri="http://schemas.openxmlformats.org/drawingml/2006/table">
            <a:tbl>
              <a:tblPr firstRow="1" firstCol="1" bandRow="1">
                <a:tableStyleId>{F5AB1C69-6EDB-4FF4-983F-18BD219EF322}</a:tableStyleId>
              </a:tblPr>
              <a:tblGrid>
                <a:gridCol w="2142557">
                  <a:extLst>
                    <a:ext uri="{9D8B030D-6E8A-4147-A177-3AD203B41FA5}">
                      <a16:colId xmlns:a16="http://schemas.microsoft.com/office/drawing/2014/main" val="227031547"/>
                    </a:ext>
                  </a:extLst>
                </a:gridCol>
                <a:gridCol w="1581095">
                  <a:extLst>
                    <a:ext uri="{9D8B030D-6E8A-4147-A177-3AD203B41FA5}">
                      <a16:colId xmlns:a16="http://schemas.microsoft.com/office/drawing/2014/main" val="234790957"/>
                    </a:ext>
                  </a:extLst>
                </a:gridCol>
                <a:gridCol w="1111674">
                  <a:extLst>
                    <a:ext uri="{9D8B030D-6E8A-4147-A177-3AD203B41FA5}">
                      <a16:colId xmlns:a16="http://schemas.microsoft.com/office/drawing/2014/main" val="716079474"/>
                    </a:ext>
                  </a:extLst>
                </a:gridCol>
                <a:gridCol w="1313147">
                  <a:extLst>
                    <a:ext uri="{9D8B030D-6E8A-4147-A177-3AD203B41FA5}">
                      <a16:colId xmlns:a16="http://schemas.microsoft.com/office/drawing/2014/main" val="1004467853"/>
                    </a:ext>
                  </a:extLst>
                </a:gridCol>
                <a:gridCol w="1127015">
                  <a:extLst>
                    <a:ext uri="{9D8B030D-6E8A-4147-A177-3AD203B41FA5}">
                      <a16:colId xmlns:a16="http://schemas.microsoft.com/office/drawing/2014/main" val="2045775319"/>
                    </a:ext>
                  </a:extLst>
                </a:gridCol>
                <a:gridCol w="1312125">
                  <a:extLst>
                    <a:ext uri="{9D8B030D-6E8A-4147-A177-3AD203B41FA5}">
                      <a16:colId xmlns:a16="http://schemas.microsoft.com/office/drawing/2014/main" val="4102892569"/>
                    </a:ext>
                  </a:extLst>
                </a:gridCol>
                <a:gridCol w="1127015">
                  <a:extLst>
                    <a:ext uri="{9D8B030D-6E8A-4147-A177-3AD203B41FA5}">
                      <a16:colId xmlns:a16="http://schemas.microsoft.com/office/drawing/2014/main" val="3670552449"/>
                    </a:ext>
                  </a:extLst>
                </a:gridCol>
                <a:gridCol w="1312125">
                  <a:extLst>
                    <a:ext uri="{9D8B030D-6E8A-4147-A177-3AD203B41FA5}">
                      <a16:colId xmlns:a16="http://schemas.microsoft.com/office/drawing/2014/main" val="546175909"/>
                    </a:ext>
                  </a:extLst>
                </a:gridCol>
              </a:tblGrid>
              <a:tr h="393526">
                <a:tc>
                  <a:txBody>
                    <a:bodyPr/>
                    <a:lstStyle/>
                    <a:p>
                      <a:pPr indent="353060" algn="just">
                        <a:lnSpc>
                          <a:spcPct val="200000"/>
                        </a:lnSpc>
                      </a:pPr>
                      <a:r>
                        <a:rPr lang="en-GB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200" dirty="0">
                        <a:solidFill>
                          <a:srgbClr val="365F9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5052" marR="45052" marT="0" marB="0"/>
                </a:tc>
                <a:tc gridSpan="3">
                  <a:txBody>
                    <a:bodyPr/>
                    <a:lstStyle/>
                    <a:p>
                      <a:pPr indent="353060" algn="just">
                        <a:lnSpc>
                          <a:spcPct val="200000"/>
                        </a:lnSpc>
                      </a:pPr>
                      <a:r>
                        <a:rPr lang="fr-FR" sz="12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Basic Count Model</a:t>
                      </a:r>
                      <a:endParaRPr lang="en-GB" sz="1200" b="1" dirty="0">
                        <a:solidFill>
                          <a:srgbClr val="365F9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5052" marR="45052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indent="353060" algn="just">
                        <a:lnSpc>
                          <a:spcPct val="200000"/>
                        </a:lnSpc>
                      </a:pPr>
                      <a:r>
                        <a:rPr lang="en-US" sz="12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Zero-altered (alias hurdle models)</a:t>
                      </a:r>
                      <a:endParaRPr lang="en-GB" sz="1200" b="1" dirty="0">
                        <a:solidFill>
                          <a:srgbClr val="365F9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5052" marR="45052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indent="353060" algn="just">
                        <a:lnSpc>
                          <a:spcPct val="200000"/>
                        </a:lnSpc>
                      </a:pPr>
                      <a:r>
                        <a:rPr lang="en-US" sz="12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Zero-inflated</a:t>
                      </a:r>
                      <a:endParaRPr lang="en-GB" sz="1200" b="1" dirty="0">
                        <a:solidFill>
                          <a:srgbClr val="365F9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5052" marR="45052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99915109"/>
                  </a:ext>
                </a:extLst>
              </a:tr>
              <a:tr h="605090">
                <a:tc>
                  <a:txBody>
                    <a:bodyPr/>
                    <a:lstStyle/>
                    <a:p>
                      <a:pPr indent="353060" algn="just">
                        <a:lnSpc>
                          <a:spcPct val="200000"/>
                        </a:lnSpc>
                      </a:pPr>
                      <a:r>
                        <a:rPr lang="fr-FR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Variable</a:t>
                      </a:r>
                      <a:endParaRPr lang="en-GB" sz="1200" dirty="0">
                        <a:solidFill>
                          <a:srgbClr val="365F9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5052" marR="45052" marT="0" marB="0"/>
                </a:tc>
                <a:tc>
                  <a:txBody>
                    <a:bodyPr/>
                    <a:lstStyle/>
                    <a:p>
                      <a:pPr indent="353060" algn="just">
                        <a:lnSpc>
                          <a:spcPct val="200000"/>
                        </a:lnSpc>
                      </a:pPr>
                      <a:r>
                        <a:rPr lang="fr-FR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Poisson</a:t>
                      </a:r>
                      <a:endParaRPr lang="en-GB" sz="1200" dirty="0">
                        <a:solidFill>
                          <a:srgbClr val="365F9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5052" marR="45052" marT="0" marB="0"/>
                </a:tc>
                <a:tc>
                  <a:txBody>
                    <a:bodyPr/>
                    <a:lstStyle/>
                    <a:p>
                      <a:pPr indent="353060" algn="just">
                        <a:lnSpc>
                          <a:spcPct val="200000"/>
                        </a:lnSpc>
                      </a:pPr>
                      <a:r>
                        <a:rPr lang="fr-FR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Quasi-poisson</a:t>
                      </a:r>
                      <a:endParaRPr lang="en-GB" sz="1200" dirty="0">
                        <a:solidFill>
                          <a:srgbClr val="365F9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5052" marR="45052" marT="0" marB="0"/>
                </a:tc>
                <a:tc>
                  <a:txBody>
                    <a:bodyPr/>
                    <a:lstStyle/>
                    <a:p>
                      <a:pPr indent="353060" algn="just">
                        <a:lnSpc>
                          <a:spcPct val="200000"/>
                        </a:lnSpc>
                      </a:pPr>
                      <a:r>
                        <a:rPr lang="fr-FR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Negative Binomial</a:t>
                      </a:r>
                      <a:endParaRPr lang="en-GB" sz="1200">
                        <a:solidFill>
                          <a:srgbClr val="365F9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5052" marR="45052" marT="0" marB="0"/>
                </a:tc>
                <a:tc>
                  <a:txBody>
                    <a:bodyPr/>
                    <a:lstStyle/>
                    <a:p>
                      <a:pPr indent="353060" algn="just">
                        <a:lnSpc>
                          <a:spcPct val="200000"/>
                        </a:lnSpc>
                      </a:pPr>
                      <a:r>
                        <a:rPr lang="fr-FR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Poisson</a:t>
                      </a:r>
                      <a:endParaRPr lang="en-GB" sz="1200">
                        <a:solidFill>
                          <a:srgbClr val="365F9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5052" marR="45052" marT="0" marB="0"/>
                </a:tc>
                <a:tc>
                  <a:txBody>
                    <a:bodyPr/>
                    <a:lstStyle/>
                    <a:p>
                      <a:pPr indent="353060" algn="just">
                        <a:lnSpc>
                          <a:spcPct val="200000"/>
                        </a:lnSpc>
                      </a:pPr>
                      <a:r>
                        <a:rPr lang="fr-FR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Negative Binomial</a:t>
                      </a:r>
                      <a:endParaRPr lang="en-GB" sz="1200">
                        <a:solidFill>
                          <a:srgbClr val="365F9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5052" marR="45052" marT="0" marB="0"/>
                </a:tc>
                <a:tc>
                  <a:txBody>
                    <a:bodyPr/>
                    <a:lstStyle/>
                    <a:p>
                      <a:pPr indent="353060" algn="just">
                        <a:lnSpc>
                          <a:spcPct val="200000"/>
                        </a:lnSpc>
                      </a:pPr>
                      <a:r>
                        <a:rPr lang="fr-FR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Poisson</a:t>
                      </a:r>
                      <a:endParaRPr lang="en-GB" sz="1200">
                        <a:solidFill>
                          <a:srgbClr val="365F9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5052" marR="45052" marT="0" marB="0"/>
                </a:tc>
                <a:tc>
                  <a:txBody>
                    <a:bodyPr/>
                    <a:lstStyle/>
                    <a:p>
                      <a:pPr indent="353060" algn="just">
                        <a:lnSpc>
                          <a:spcPct val="200000"/>
                        </a:lnSpc>
                      </a:pPr>
                      <a:r>
                        <a:rPr lang="fr-FR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Negative Binomial</a:t>
                      </a:r>
                      <a:endParaRPr lang="en-GB" sz="1200">
                        <a:solidFill>
                          <a:srgbClr val="365F9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5052" marR="45052" marT="0" marB="0"/>
                </a:tc>
                <a:extLst>
                  <a:ext uri="{0D108BD9-81ED-4DB2-BD59-A6C34878D82A}">
                    <a16:rowId xmlns:a16="http://schemas.microsoft.com/office/drawing/2014/main" val="3415899941"/>
                  </a:ext>
                </a:extLst>
              </a:tr>
              <a:tr h="393526">
                <a:tc>
                  <a:txBody>
                    <a:bodyPr/>
                    <a:lstStyle/>
                    <a:p>
                      <a:pPr indent="353060" algn="just">
                        <a:lnSpc>
                          <a:spcPct val="200000"/>
                        </a:lnSpc>
                      </a:pPr>
                      <a:r>
                        <a:rPr lang="fr-FR" sz="12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Intercept</a:t>
                      </a:r>
                      <a:endParaRPr lang="en-GB" sz="1200" dirty="0">
                        <a:solidFill>
                          <a:srgbClr val="365F9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5052" marR="45052" marT="0" marB="0"/>
                </a:tc>
                <a:tc>
                  <a:txBody>
                    <a:bodyPr/>
                    <a:lstStyle/>
                    <a:p>
                      <a:pPr indent="353060" algn="just">
                        <a:lnSpc>
                          <a:spcPct val="200000"/>
                        </a:lnSpc>
                      </a:pPr>
                      <a:r>
                        <a:rPr lang="fr-FR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2.459*</a:t>
                      </a:r>
                      <a:endParaRPr lang="en-GB" sz="1200">
                        <a:solidFill>
                          <a:srgbClr val="365F9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5052" marR="45052" marT="0" marB="0"/>
                </a:tc>
                <a:tc>
                  <a:txBody>
                    <a:bodyPr/>
                    <a:lstStyle/>
                    <a:p>
                      <a:pPr indent="353060" algn="just">
                        <a:lnSpc>
                          <a:spcPct val="200000"/>
                        </a:lnSpc>
                      </a:pPr>
                      <a:r>
                        <a:rPr lang="fr-FR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2.459*</a:t>
                      </a:r>
                      <a:endParaRPr lang="en-GB" sz="1200">
                        <a:solidFill>
                          <a:srgbClr val="365F9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5052" marR="45052" marT="0" marB="0"/>
                </a:tc>
                <a:tc>
                  <a:txBody>
                    <a:bodyPr/>
                    <a:lstStyle/>
                    <a:p>
                      <a:pPr indent="353060" algn="just">
                        <a:lnSpc>
                          <a:spcPct val="200000"/>
                        </a:lnSpc>
                      </a:pPr>
                      <a:r>
                        <a:rPr lang="fr-FR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2.502*</a:t>
                      </a:r>
                      <a:endParaRPr lang="en-GB" sz="1200" dirty="0">
                        <a:solidFill>
                          <a:srgbClr val="365F9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5052" marR="45052" marT="0" marB="0"/>
                </a:tc>
                <a:tc>
                  <a:txBody>
                    <a:bodyPr/>
                    <a:lstStyle/>
                    <a:p>
                      <a:pPr indent="353060" algn="just">
                        <a:lnSpc>
                          <a:spcPct val="200000"/>
                        </a:lnSpc>
                      </a:pPr>
                      <a:r>
                        <a:rPr lang="fr-FR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2.983*</a:t>
                      </a:r>
                      <a:endParaRPr lang="en-GB" sz="1200">
                        <a:solidFill>
                          <a:srgbClr val="365F9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5052" marR="45052" marT="0" marB="0"/>
                </a:tc>
                <a:tc>
                  <a:txBody>
                    <a:bodyPr/>
                    <a:lstStyle/>
                    <a:p>
                      <a:pPr indent="353060" algn="just">
                        <a:lnSpc>
                          <a:spcPct val="200000"/>
                        </a:lnSpc>
                      </a:pPr>
                      <a:r>
                        <a:rPr lang="fr-FR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2.627*</a:t>
                      </a:r>
                      <a:endParaRPr lang="en-GB" sz="1200">
                        <a:solidFill>
                          <a:srgbClr val="365F9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5052" marR="45052" marT="0" marB="0"/>
                </a:tc>
                <a:tc>
                  <a:txBody>
                    <a:bodyPr/>
                    <a:lstStyle/>
                    <a:p>
                      <a:pPr indent="353060" algn="just">
                        <a:lnSpc>
                          <a:spcPct val="200000"/>
                        </a:lnSpc>
                      </a:pPr>
                      <a:r>
                        <a:rPr lang="fr-FR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2.983*</a:t>
                      </a:r>
                      <a:endParaRPr lang="en-GB" sz="1200">
                        <a:solidFill>
                          <a:srgbClr val="365F9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5052" marR="45052" marT="0" marB="0"/>
                </a:tc>
                <a:tc>
                  <a:txBody>
                    <a:bodyPr/>
                    <a:lstStyle/>
                    <a:p>
                      <a:pPr indent="353060" algn="just">
                        <a:lnSpc>
                          <a:spcPct val="200000"/>
                        </a:lnSpc>
                      </a:pPr>
                      <a:r>
                        <a:rPr lang="fr-FR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2.723*</a:t>
                      </a:r>
                      <a:endParaRPr lang="en-GB" sz="1200">
                        <a:solidFill>
                          <a:srgbClr val="365F9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5052" marR="45052" marT="0" marB="0"/>
                </a:tc>
                <a:extLst>
                  <a:ext uri="{0D108BD9-81ED-4DB2-BD59-A6C34878D82A}">
                    <a16:rowId xmlns:a16="http://schemas.microsoft.com/office/drawing/2014/main" val="380700967"/>
                  </a:ext>
                </a:extLst>
              </a:tr>
              <a:tr h="393526">
                <a:tc>
                  <a:txBody>
                    <a:bodyPr/>
                    <a:lstStyle/>
                    <a:p>
                      <a:pPr indent="353060" algn="just">
                        <a:lnSpc>
                          <a:spcPct val="200000"/>
                        </a:lnSpc>
                      </a:pPr>
                      <a:r>
                        <a:rPr lang="fr-FR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village(VK3)</a:t>
                      </a:r>
                      <a:endParaRPr lang="en-GB" sz="1200">
                        <a:solidFill>
                          <a:srgbClr val="365F9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5052" marR="45052" marT="0" marB="0"/>
                </a:tc>
                <a:tc>
                  <a:txBody>
                    <a:bodyPr/>
                    <a:lstStyle/>
                    <a:p>
                      <a:pPr indent="353060" algn="just">
                        <a:lnSpc>
                          <a:spcPct val="200000"/>
                        </a:lnSpc>
                      </a:pPr>
                      <a:r>
                        <a:rPr lang="fr-FR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-0.847*</a:t>
                      </a:r>
                      <a:endParaRPr lang="en-GB" sz="1200">
                        <a:solidFill>
                          <a:srgbClr val="365F9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5052" marR="45052" marT="0" marB="0"/>
                </a:tc>
                <a:tc>
                  <a:txBody>
                    <a:bodyPr/>
                    <a:lstStyle/>
                    <a:p>
                      <a:pPr indent="353060" algn="just">
                        <a:lnSpc>
                          <a:spcPct val="200000"/>
                        </a:lnSpc>
                      </a:pPr>
                      <a:r>
                        <a:rPr lang="fr-FR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-0.847*</a:t>
                      </a:r>
                      <a:endParaRPr lang="en-GB" sz="1200">
                        <a:solidFill>
                          <a:srgbClr val="365F9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5052" marR="45052" marT="0" marB="0"/>
                </a:tc>
                <a:tc>
                  <a:txBody>
                    <a:bodyPr/>
                    <a:lstStyle/>
                    <a:p>
                      <a:pPr indent="353060" algn="just">
                        <a:lnSpc>
                          <a:spcPct val="200000"/>
                        </a:lnSpc>
                      </a:pPr>
                      <a:r>
                        <a:rPr lang="fr-FR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-0.558*</a:t>
                      </a:r>
                      <a:endParaRPr lang="en-GB" sz="1200">
                        <a:solidFill>
                          <a:srgbClr val="365F9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5052" marR="45052" marT="0" marB="0"/>
                </a:tc>
                <a:tc>
                  <a:txBody>
                    <a:bodyPr/>
                    <a:lstStyle/>
                    <a:p>
                      <a:pPr indent="353060" algn="just">
                        <a:lnSpc>
                          <a:spcPct val="200000"/>
                        </a:lnSpc>
                      </a:pPr>
                      <a:r>
                        <a:rPr lang="fr-FR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-0.722*</a:t>
                      </a:r>
                      <a:endParaRPr lang="en-GB" sz="1200" dirty="0">
                        <a:solidFill>
                          <a:srgbClr val="365F9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5052" marR="45052" marT="0" marB="0"/>
                </a:tc>
                <a:tc>
                  <a:txBody>
                    <a:bodyPr/>
                    <a:lstStyle/>
                    <a:p>
                      <a:pPr indent="353060" algn="just">
                        <a:lnSpc>
                          <a:spcPct val="200000"/>
                        </a:lnSpc>
                      </a:pPr>
                      <a:r>
                        <a:rPr lang="fr-FR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-0.614*</a:t>
                      </a:r>
                      <a:endParaRPr lang="en-GB" sz="1200" dirty="0">
                        <a:solidFill>
                          <a:srgbClr val="365F9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5052" marR="45052" marT="0" marB="0"/>
                </a:tc>
                <a:tc>
                  <a:txBody>
                    <a:bodyPr/>
                    <a:lstStyle/>
                    <a:p>
                      <a:pPr indent="353060" algn="just">
                        <a:lnSpc>
                          <a:spcPct val="200000"/>
                        </a:lnSpc>
                      </a:pPr>
                      <a:r>
                        <a:rPr lang="fr-FR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-0.719*</a:t>
                      </a:r>
                      <a:endParaRPr lang="en-GB" sz="1200">
                        <a:solidFill>
                          <a:srgbClr val="365F9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5052" marR="45052" marT="0" marB="0"/>
                </a:tc>
                <a:tc>
                  <a:txBody>
                    <a:bodyPr/>
                    <a:lstStyle/>
                    <a:p>
                      <a:pPr indent="353060" algn="just">
                        <a:lnSpc>
                          <a:spcPct val="200000"/>
                        </a:lnSpc>
                      </a:pPr>
                      <a:r>
                        <a:rPr lang="fr-FR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-0.666*</a:t>
                      </a:r>
                      <a:endParaRPr lang="en-GB" sz="1200">
                        <a:solidFill>
                          <a:srgbClr val="365F9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5052" marR="45052" marT="0" marB="0"/>
                </a:tc>
                <a:extLst>
                  <a:ext uri="{0D108BD9-81ED-4DB2-BD59-A6C34878D82A}">
                    <a16:rowId xmlns:a16="http://schemas.microsoft.com/office/drawing/2014/main" val="516172215"/>
                  </a:ext>
                </a:extLst>
              </a:tr>
              <a:tr h="393526">
                <a:tc>
                  <a:txBody>
                    <a:bodyPr/>
                    <a:lstStyle/>
                    <a:p>
                      <a:pPr indent="353060" algn="just">
                        <a:lnSpc>
                          <a:spcPct val="200000"/>
                        </a:lnSpc>
                      </a:pPr>
                      <a:r>
                        <a:rPr lang="fr-FR" sz="12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Trapping</a:t>
                      </a:r>
                      <a:r>
                        <a:rPr lang="fr-FR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fr-FR" sz="12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method</a:t>
                      </a:r>
                      <a:r>
                        <a:rPr lang="fr-FR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</a:t>
                      </a:r>
                      <a:r>
                        <a:rPr lang="fr-FR" sz="12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trap</a:t>
                      </a:r>
                      <a:r>
                        <a:rPr lang="fr-FR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  <a:endParaRPr lang="en-GB" sz="1200" dirty="0">
                        <a:solidFill>
                          <a:srgbClr val="365F9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5052" marR="45052" marT="0" marB="0"/>
                </a:tc>
                <a:tc>
                  <a:txBody>
                    <a:bodyPr/>
                    <a:lstStyle/>
                    <a:p>
                      <a:pPr indent="353060" algn="just">
                        <a:lnSpc>
                          <a:spcPct val="200000"/>
                        </a:lnSpc>
                      </a:pPr>
                      <a:r>
                        <a:rPr lang="fr-FR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2.189*</a:t>
                      </a:r>
                      <a:endParaRPr lang="en-GB" sz="1200">
                        <a:solidFill>
                          <a:srgbClr val="365F9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5052" marR="45052" marT="0" marB="0"/>
                </a:tc>
                <a:tc>
                  <a:txBody>
                    <a:bodyPr/>
                    <a:lstStyle/>
                    <a:p>
                      <a:pPr indent="353060" algn="just">
                        <a:lnSpc>
                          <a:spcPct val="200000"/>
                        </a:lnSpc>
                      </a:pPr>
                      <a:r>
                        <a:rPr lang="fr-FR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2.189*</a:t>
                      </a:r>
                      <a:endParaRPr lang="en-GB" sz="1200">
                        <a:solidFill>
                          <a:srgbClr val="365F9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5052" marR="45052" marT="0" marB="0"/>
                </a:tc>
                <a:tc>
                  <a:txBody>
                    <a:bodyPr/>
                    <a:lstStyle/>
                    <a:p>
                      <a:pPr indent="353060" algn="just">
                        <a:lnSpc>
                          <a:spcPct val="200000"/>
                        </a:lnSpc>
                      </a:pPr>
                      <a:r>
                        <a:rPr lang="fr-FR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2.756*</a:t>
                      </a:r>
                      <a:endParaRPr lang="en-GB" sz="1200">
                        <a:solidFill>
                          <a:srgbClr val="365F9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5052" marR="45052" marT="0" marB="0"/>
                </a:tc>
                <a:tc>
                  <a:txBody>
                    <a:bodyPr/>
                    <a:lstStyle/>
                    <a:p>
                      <a:pPr indent="353060" algn="just">
                        <a:lnSpc>
                          <a:spcPct val="200000"/>
                        </a:lnSpc>
                      </a:pPr>
                      <a:r>
                        <a:rPr lang="fr-FR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1.524*</a:t>
                      </a:r>
                      <a:endParaRPr lang="en-GB" sz="1200">
                        <a:solidFill>
                          <a:srgbClr val="365F9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5052" marR="45052" marT="0" marB="0"/>
                </a:tc>
                <a:tc>
                  <a:txBody>
                    <a:bodyPr/>
                    <a:lstStyle/>
                    <a:p>
                      <a:pPr indent="353060" algn="just">
                        <a:lnSpc>
                          <a:spcPct val="200000"/>
                        </a:lnSpc>
                      </a:pPr>
                      <a:r>
                        <a:rPr lang="fr-FR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1.467*</a:t>
                      </a:r>
                      <a:endParaRPr lang="en-GB" sz="1200">
                        <a:solidFill>
                          <a:srgbClr val="365F9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5052" marR="45052" marT="0" marB="0"/>
                </a:tc>
                <a:tc>
                  <a:txBody>
                    <a:bodyPr/>
                    <a:lstStyle/>
                    <a:p>
                      <a:pPr indent="353060" algn="just">
                        <a:lnSpc>
                          <a:spcPct val="200000"/>
                        </a:lnSpc>
                      </a:pPr>
                      <a:r>
                        <a:rPr lang="fr-FR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1.521*</a:t>
                      </a:r>
                      <a:endParaRPr lang="en-GB" sz="1200">
                        <a:solidFill>
                          <a:srgbClr val="365F9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5052" marR="45052" marT="0" marB="0"/>
                </a:tc>
                <a:tc>
                  <a:txBody>
                    <a:bodyPr/>
                    <a:lstStyle/>
                    <a:p>
                      <a:pPr indent="353060" algn="just">
                        <a:lnSpc>
                          <a:spcPct val="200000"/>
                        </a:lnSpc>
                      </a:pPr>
                      <a:r>
                        <a:rPr lang="fr-FR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1.611*</a:t>
                      </a:r>
                      <a:endParaRPr lang="en-GB" sz="1200">
                        <a:solidFill>
                          <a:srgbClr val="365F9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5052" marR="45052" marT="0" marB="0"/>
                </a:tc>
                <a:extLst>
                  <a:ext uri="{0D108BD9-81ED-4DB2-BD59-A6C34878D82A}">
                    <a16:rowId xmlns:a16="http://schemas.microsoft.com/office/drawing/2014/main" val="2230422293"/>
                  </a:ext>
                </a:extLst>
              </a:tr>
              <a:tr h="393526">
                <a:tc>
                  <a:txBody>
                    <a:bodyPr/>
                    <a:lstStyle/>
                    <a:p>
                      <a:pPr indent="353060" algn="just">
                        <a:lnSpc>
                          <a:spcPct val="200000"/>
                        </a:lnSpc>
                      </a:pPr>
                      <a:r>
                        <a:rPr lang="fr-FR" sz="12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Status</a:t>
                      </a:r>
                      <a:r>
                        <a:rPr lang="fr-FR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</a:t>
                      </a:r>
                      <a:r>
                        <a:rPr lang="fr-FR" sz="12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dead</a:t>
                      </a:r>
                      <a:r>
                        <a:rPr lang="fr-FR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  <a:endParaRPr lang="en-GB" sz="1200" dirty="0">
                        <a:solidFill>
                          <a:srgbClr val="365F9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5052" marR="45052" marT="0" marB="0"/>
                </a:tc>
                <a:tc>
                  <a:txBody>
                    <a:bodyPr/>
                    <a:lstStyle/>
                    <a:p>
                      <a:pPr indent="353060" algn="just">
                        <a:lnSpc>
                          <a:spcPct val="200000"/>
                        </a:lnSpc>
                      </a:pPr>
                      <a:r>
                        <a:rPr lang="fr-FR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-1.146*</a:t>
                      </a:r>
                      <a:endParaRPr lang="en-GB" sz="1200">
                        <a:solidFill>
                          <a:srgbClr val="365F9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5052" marR="45052" marT="0" marB="0"/>
                </a:tc>
                <a:tc>
                  <a:txBody>
                    <a:bodyPr/>
                    <a:lstStyle/>
                    <a:p>
                      <a:pPr indent="353060" algn="just">
                        <a:lnSpc>
                          <a:spcPct val="200000"/>
                        </a:lnSpc>
                      </a:pPr>
                      <a:r>
                        <a:rPr lang="fr-FR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-1.146*</a:t>
                      </a:r>
                      <a:endParaRPr lang="en-GB" sz="1200">
                        <a:solidFill>
                          <a:srgbClr val="365F9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5052" marR="45052" marT="0" marB="0"/>
                </a:tc>
                <a:tc>
                  <a:txBody>
                    <a:bodyPr/>
                    <a:lstStyle/>
                    <a:p>
                      <a:pPr indent="353060" algn="just">
                        <a:lnSpc>
                          <a:spcPct val="200000"/>
                        </a:lnSpc>
                      </a:pPr>
                      <a:r>
                        <a:rPr lang="fr-FR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-2.609*</a:t>
                      </a:r>
                      <a:endParaRPr lang="en-GB" sz="1200">
                        <a:solidFill>
                          <a:srgbClr val="365F9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5052" marR="45052" marT="0" marB="0"/>
                </a:tc>
                <a:tc>
                  <a:txBody>
                    <a:bodyPr/>
                    <a:lstStyle/>
                    <a:p>
                      <a:pPr indent="353060" algn="just">
                        <a:lnSpc>
                          <a:spcPct val="200000"/>
                        </a:lnSpc>
                      </a:pPr>
                      <a:r>
                        <a:rPr lang="fr-FR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-0.781*</a:t>
                      </a:r>
                      <a:endParaRPr lang="en-GB" sz="1200">
                        <a:solidFill>
                          <a:srgbClr val="365F9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5052" marR="45052" marT="0" marB="0"/>
                </a:tc>
                <a:tc>
                  <a:txBody>
                    <a:bodyPr/>
                    <a:lstStyle/>
                    <a:p>
                      <a:pPr indent="353060" algn="just">
                        <a:lnSpc>
                          <a:spcPct val="200000"/>
                        </a:lnSpc>
                      </a:pPr>
                      <a:r>
                        <a:rPr lang="fr-FR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-0.979*</a:t>
                      </a:r>
                      <a:endParaRPr lang="en-GB" sz="1200">
                        <a:solidFill>
                          <a:srgbClr val="365F9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5052" marR="45052" marT="0" marB="0"/>
                </a:tc>
                <a:tc>
                  <a:txBody>
                    <a:bodyPr/>
                    <a:lstStyle/>
                    <a:p>
                      <a:pPr indent="353060" algn="just">
                        <a:lnSpc>
                          <a:spcPct val="200000"/>
                        </a:lnSpc>
                      </a:pPr>
                      <a:r>
                        <a:rPr lang="fr-FR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-0.782*</a:t>
                      </a:r>
                      <a:endParaRPr lang="en-GB" sz="1200">
                        <a:solidFill>
                          <a:srgbClr val="365F9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5052" marR="45052" marT="0" marB="0"/>
                </a:tc>
                <a:tc>
                  <a:txBody>
                    <a:bodyPr/>
                    <a:lstStyle/>
                    <a:p>
                      <a:pPr indent="353060" algn="just">
                        <a:lnSpc>
                          <a:spcPct val="200000"/>
                        </a:lnSpc>
                      </a:pPr>
                      <a:r>
                        <a:rPr lang="fr-FR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-0.988*</a:t>
                      </a:r>
                      <a:endParaRPr lang="en-GB" sz="1200">
                        <a:solidFill>
                          <a:srgbClr val="365F9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5052" marR="45052" marT="0" marB="0"/>
                </a:tc>
                <a:extLst>
                  <a:ext uri="{0D108BD9-81ED-4DB2-BD59-A6C34878D82A}">
                    <a16:rowId xmlns:a16="http://schemas.microsoft.com/office/drawing/2014/main" val="1133660157"/>
                  </a:ext>
                </a:extLst>
              </a:tr>
              <a:tr h="393526">
                <a:tc>
                  <a:txBody>
                    <a:bodyPr/>
                    <a:lstStyle/>
                    <a:p>
                      <a:pPr indent="353060" algn="just">
                        <a:lnSpc>
                          <a:spcPct val="200000"/>
                        </a:lnSpc>
                      </a:pPr>
                      <a:r>
                        <a:rPr lang="fr-FR" sz="12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Month</a:t>
                      </a:r>
                      <a:r>
                        <a:rPr lang="fr-FR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</a:t>
                      </a:r>
                      <a:r>
                        <a:rPr lang="fr-FR" sz="12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august</a:t>
                      </a:r>
                      <a:r>
                        <a:rPr lang="fr-FR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  <a:endParaRPr lang="en-GB" sz="1200" dirty="0">
                        <a:solidFill>
                          <a:srgbClr val="365F9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5052" marR="45052" marT="0" marB="0"/>
                </a:tc>
                <a:tc>
                  <a:txBody>
                    <a:bodyPr/>
                    <a:lstStyle/>
                    <a:p>
                      <a:pPr indent="353060" algn="just">
                        <a:lnSpc>
                          <a:spcPct val="200000"/>
                        </a:lnSpc>
                      </a:pPr>
                      <a:r>
                        <a:rPr lang="fr-FR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0.443*</a:t>
                      </a:r>
                      <a:endParaRPr lang="en-GB" sz="1200">
                        <a:solidFill>
                          <a:srgbClr val="365F9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5052" marR="45052" marT="0" marB="0"/>
                </a:tc>
                <a:tc>
                  <a:txBody>
                    <a:bodyPr/>
                    <a:lstStyle/>
                    <a:p>
                      <a:pPr indent="353060" algn="just">
                        <a:lnSpc>
                          <a:spcPct val="200000"/>
                        </a:lnSpc>
                      </a:pPr>
                      <a:r>
                        <a:rPr lang="fr-FR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0.443*</a:t>
                      </a:r>
                      <a:endParaRPr lang="en-GB" sz="1200">
                        <a:solidFill>
                          <a:srgbClr val="365F9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5052" marR="45052" marT="0" marB="0"/>
                </a:tc>
                <a:tc>
                  <a:txBody>
                    <a:bodyPr/>
                    <a:lstStyle/>
                    <a:p>
                      <a:pPr indent="353060" algn="just">
                        <a:lnSpc>
                          <a:spcPct val="200000"/>
                        </a:lnSpc>
                      </a:pPr>
                      <a:r>
                        <a:rPr lang="fr-FR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0.480*</a:t>
                      </a:r>
                      <a:endParaRPr lang="en-GB" sz="1200">
                        <a:solidFill>
                          <a:srgbClr val="365F9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5052" marR="45052" marT="0" marB="0"/>
                </a:tc>
                <a:tc>
                  <a:txBody>
                    <a:bodyPr/>
                    <a:lstStyle/>
                    <a:p>
                      <a:pPr indent="353060" algn="just">
                        <a:lnSpc>
                          <a:spcPct val="200000"/>
                        </a:lnSpc>
                      </a:pPr>
                      <a:r>
                        <a:rPr lang="fr-FR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0.355*</a:t>
                      </a:r>
                      <a:endParaRPr lang="en-GB" sz="1200">
                        <a:solidFill>
                          <a:srgbClr val="365F9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5052" marR="45052" marT="0" marB="0"/>
                </a:tc>
                <a:tc>
                  <a:txBody>
                    <a:bodyPr/>
                    <a:lstStyle/>
                    <a:p>
                      <a:pPr indent="353060" algn="just">
                        <a:lnSpc>
                          <a:spcPct val="200000"/>
                        </a:lnSpc>
                      </a:pPr>
                      <a:r>
                        <a:rPr lang="fr-FR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0.395*</a:t>
                      </a:r>
                      <a:endParaRPr lang="en-GB" sz="1200">
                        <a:solidFill>
                          <a:srgbClr val="365F9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5052" marR="45052" marT="0" marB="0"/>
                </a:tc>
                <a:tc>
                  <a:txBody>
                    <a:bodyPr/>
                    <a:lstStyle/>
                    <a:p>
                      <a:pPr indent="353060" algn="just">
                        <a:lnSpc>
                          <a:spcPct val="200000"/>
                        </a:lnSpc>
                      </a:pPr>
                      <a:r>
                        <a:rPr lang="fr-FR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0.355*</a:t>
                      </a:r>
                      <a:endParaRPr lang="en-GB" sz="1200">
                        <a:solidFill>
                          <a:srgbClr val="365F9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5052" marR="45052" marT="0" marB="0"/>
                </a:tc>
                <a:tc>
                  <a:txBody>
                    <a:bodyPr/>
                    <a:lstStyle/>
                    <a:p>
                      <a:pPr indent="353060" algn="just">
                        <a:lnSpc>
                          <a:spcPct val="200000"/>
                        </a:lnSpc>
                      </a:pPr>
                      <a:r>
                        <a:rPr lang="fr-FR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0.387*</a:t>
                      </a:r>
                      <a:endParaRPr lang="en-GB" sz="1200">
                        <a:solidFill>
                          <a:srgbClr val="365F9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5052" marR="45052" marT="0" marB="0"/>
                </a:tc>
                <a:extLst>
                  <a:ext uri="{0D108BD9-81ED-4DB2-BD59-A6C34878D82A}">
                    <a16:rowId xmlns:a16="http://schemas.microsoft.com/office/drawing/2014/main" val="4276481782"/>
                  </a:ext>
                </a:extLst>
              </a:tr>
              <a:tr h="393526">
                <a:tc>
                  <a:txBody>
                    <a:bodyPr/>
                    <a:lstStyle/>
                    <a:p>
                      <a:pPr indent="353060" algn="just">
                        <a:lnSpc>
                          <a:spcPct val="200000"/>
                        </a:lnSpc>
                      </a:pPr>
                      <a:r>
                        <a:rPr lang="fr-FR" sz="12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Month</a:t>
                      </a:r>
                      <a:r>
                        <a:rPr lang="fr-FR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</a:t>
                      </a:r>
                      <a:r>
                        <a:rPr lang="fr-FR" sz="12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september</a:t>
                      </a:r>
                      <a:r>
                        <a:rPr lang="fr-FR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  <a:endParaRPr lang="en-GB" sz="1200" dirty="0">
                        <a:solidFill>
                          <a:srgbClr val="365F9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5052" marR="45052" marT="0" marB="0"/>
                </a:tc>
                <a:tc>
                  <a:txBody>
                    <a:bodyPr/>
                    <a:lstStyle/>
                    <a:p>
                      <a:pPr indent="353060" algn="just">
                        <a:lnSpc>
                          <a:spcPct val="200000"/>
                        </a:lnSpc>
                      </a:pPr>
                      <a:r>
                        <a:rPr lang="fr-FR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0.603*</a:t>
                      </a:r>
                      <a:endParaRPr lang="en-GB" sz="1200">
                        <a:solidFill>
                          <a:srgbClr val="365F9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5052" marR="45052" marT="0" marB="0"/>
                </a:tc>
                <a:tc>
                  <a:txBody>
                    <a:bodyPr/>
                    <a:lstStyle/>
                    <a:p>
                      <a:pPr indent="353060" algn="just">
                        <a:lnSpc>
                          <a:spcPct val="200000"/>
                        </a:lnSpc>
                      </a:pPr>
                      <a:r>
                        <a:rPr lang="fr-FR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0.603*</a:t>
                      </a:r>
                      <a:endParaRPr lang="en-GB" sz="1200">
                        <a:solidFill>
                          <a:srgbClr val="365F9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5052" marR="45052" marT="0" marB="0"/>
                </a:tc>
                <a:tc>
                  <a:txBody>
                    <a:bodyPr/>
                    <a:lstStyle/>
                    <a:p>
                      <a:pPr indent="353060" algn="just">
                        <a:lnSpc>
                          <a:spcPct val="200000"/>
                        </a:lnSpc>
                      </a:pPr>
                      <a:r>
                        <a:rPr lang="fr-FR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0.546*</a:t>
                      </a:r>
                      <a:endParaRPr lang="en-GB" sz="1200">
                        <a:solidFill>
                          <a:srgbClr val="365F9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5052" marR="45052" marT="0" marB="0"/>
                </a:tc>
                <a:tc>
                  <a:txBody>
                    <a:bodyPr/>
                    <a:lstStyle/>
                    <a:p>
                      <a:pPr indent="353060" algn="just">
                        <a:lnSpc>
                          <a:spcPct val="200000"/>
                        </a:lnSpc>
                      </a:pPr>
                      <a:r>
                        <a:rPr lang="fr-FR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0.516*</a:t>
                      </a:r>
                      <a:endParaRPr lang="en-GB" sz="1200">
                        <a:solidFill>
                          <a:srgbClr val="365F9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5052" marR="45052" marT="0" marB="0"/>
                </a:tc>
                <a:tc>
                  <a:txBody>
                    <a:bodyPr/>
                    <a:lstStyle/>
                    <a:p>
                      <a:pPr indent="353060" algn="just">
                        <a:lnSpc>
                          <a:spcPct val="200000"/>
                        </a:lnSpc>
                      </a:pPr>
                      <a:r>
                        <a:rPr lang="fr-FR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0.558*</a:t>
                      </a:r>
                      <a:endParaRPr lang="en-GB" sz="1200">
                        <a:solidFill>
                          <a:srgbClr val="365F9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5052" marR="45052" marT="0" marB="0"/>
                </a:tc>
                <a:tc>
                  <a:txBody>
                    <a:bodyPr/>
                    <a:lstStyle/>
                    <a:p>
                      <a:pPr indent="353060" algn="just">
                        <a:lnSpc>
                          <a:spcPct val="200000"/>
                        </a:lnSpc>
                      </a:pPr>
                      <a:r>
                        <a:rPr lang="fr-FR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0.516*</a:t>
                      </a:r>
                      <a:endParaRPr lang="en-GB" sz="1200">
                        <a:solidFill>
                          <a:srgbClr val="365F9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5052" marR="45052" marT="0" marB="0"/>
                </a:tc>
                <a:tc>
                  <a:txBody>
                    <a:bodyPr/>
                    <a:lstStyle/>
                    <a:p>
                      <a:pPr indent="353060" algn="just">
                        <a:lnSpc>
                          <a:spcPct val="200000"/>
                        </a:lnSpc>
                      </a:pPr>
                      <a:r>
                        <a:rPr lang="fr-FR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0.563*</a:t>
                      </a:r>
                      <a:endParaRPr lang="en-GB" sz="1200" dirty="0">
                        <a:solidFill>
                          <a:srgbClr val="365F9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5052" marR="45052" marT="0" marB="0"/>
                </a:tc>
                <a:extLst>
                  <a:ext uri="{0D108BD9-81ED-4DB2-BD59-A6C34878D82A}">
                    <a16:rowId xmlns:a16="http://schemas.microsoft.com/office/drawing/2014/main" val="1800809397"/>
                  </a:ext>
                </a:extLst>
              </a:tr>
              <a:tr h="393526">
                <a:tc>
                  <a:txBody>
                    <a:bodyPr/>
                    <a:lstStyle/>
                    <a:p>
                      <a:pPr indent="353060" algn="just">
                        <a:lnSpc>
                          <a:spcPct val="200000"/>
                        </a:lnSpc>
                      </a:pPr>
                      <a:r>
                        <a:rPr lang="fr-FR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Month (october)</a:t>
                      </a:r>
                      <a:endParaRPr lang="en-GB" sz="1200">
                        <a:solidFill>
                          <a:srgbClr val="365F9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5052" marR="45052" marT="0" marB="0"/>
                </a:tc>
                <a:tc>
                  <a:txBody>
                    <a:bodyPr/>
                    <a:lstStyle/>
                    <a:p>
                      <a:pPr indent="353060" algn="just">
                        <a:lnSpc>
                          <a:spcPct val="200000"/>
                        </a:lnSpc>
                      </a:pPr>
                      <a:r>
                        <a:rPr lang="fr-FR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0.603*</a:t>
                      </a:r>
                      <a:endParaRPr lang="en-GB" sz="1200">
                        <a:solidFill>
                          <a:srgbClr val="365F9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5052" marR="45052" marT="0" marB="0"/>
                </a:tc>
                <a:tc>
                  <a:txBody>
                    <a:bodyPr/>
                    <a:lstStyle/>
                    <a:p>
                      <a:pPr indent="353060" algn="just">
                        <a:lnSpc>
                          <a:spcPct val="200000"/>
                        </a:lnSpc>
                      </a:pPr>
                      <a:r>
                        <a:rPr lang="fr-FR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0.603*</a:t>
                      </a:r>
                      <a:endParaRPr lang="en-GB" sz="1200">
                        <a:solidFill>
                          <a:srgbClr val="365F9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5052" marR="45052" marT="0" marB="0"/>
                </a:tc>
                <a:tc>
                  <a:txBody>
                    <a:bodyPr/>
                    <a:lstStyle/>
                    <a:p>
                      <a:pPr indent="353060" algn="just">
                        <a:lnSpc>
                          <a:spcPct val="200000"/>
                        </a:lnSpc>
                      </a:pPr>
                      <a:r>
                        <a:rPr lang="fr-FR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0.564*</a:t>
                      </a:r>
                      <a:endParaRPr lang="en-GB" sz="1200">
                        <a:solidFill>
                          <a:srgbClr val="365F9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5052" marR="45052" marT="0" marB="0"/>
                </a:tc>
                <a:tc>
                  <a:txBody>
                    <a:bodyPr/>
                    <a:lstStyle/>
                    <a:p>
                      <a:pPr indent="353060" algn="just">
                        <a:lnSpc>
                          <a:spcPct val="200000"/>
                        </a:lnSpc>
                      </a:pPr>
                      <a:r>
                        <a:rPr lang="fr-FR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0.659*</a:t>
                      </a:r>
                      <a:endParaRPr lang="en-GB" sz="1200">
                        <a:solidFill>
                          <a:srgbClr val="365F9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5052" marR="45052" marT="0" marB="0"/>
                </a:tc>
                <a:tc>
                  <a:txBody>
                    <a:bodyPr/>
                    <a:lstStyle/>
                    <a:p>
                      <a:pPr indent="353060" algn="just">
                        <a:lnSpc>
                          <a:spcPct val="200000"/>
                        </a:lnSpc>
                      </a:pPr>
                      <a:r>
                        <a:rPr lang="fr-FR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0.555*</a:t>
                      </a:r>
                      <a:endParaRPr lang="en-GB" sz="1200">
                        <a:solidFill>
                          <a:srgbClr val="365F9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5052" marR="45052" marT="0" marB="0"/>
                </a:tc>
                <a:tc>
                  <a:txBody>
                    <a:bodyPr/>
                    <a:lstStyle/>
                    <a:p>
                      <a:pPr indent="353060" algn="just">
                        <a:lnSpc>
                          <a:spcPct val="200000"/>
                        </a:lnSpc>
                      </a:pPr>
                      <a:r>
                        <a:rPr lang="fr-FR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0.659*</a:t>
                      </a:r>
                      <a:endParaRPr lang="en-GB" sz="1200">
                        <a:solidFill>
                          <a:srgbClr val="365F9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5052" marR="45052" marT="0" marB="0"/>
                </a:tc>
                <a:tc>
                  <a:txBody>
                    <a:bodyPr/>
                    <a:lstStyle/>
                    <a:p>
                      <a:pPr indent="353060" algn="just">
                        <a:lnSpc>
                          <a:spcPct val="200000"/>
                        </a:lnSpc>
                      </a:pPr>
                      <a:r>
                        <a:rPr lang="fr-FR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0.571*</a:t>
                      </a:r>
                      <a:endParaRPr lang="en-GB" sz="1200" dirty="0">
                        <a:solidFill>
                          <a:srgbClr val="365F9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5052" marR="45052" marT="0" marB="0"/>
                </a:tc>
                <a:extLst>
                  <a:ext uri="{0D108BD9-81ED-4DB2-BD59-A6C34878D82A}">
                    <a16:rowId xmlns:a16="http://schemas.microsoft.com/office/drawing/2014/main" val="1703928605"/>
                  </a:ext>
                </a:extLst>
              </a:tr>
              <a:tr h="393526">
                <a:tc>
                  <a:txBody>
                    <a:bodyPr/>
                    <a:lstStyle/>
                    <a:p>
                      <a:pPr indent="353060" algn="just">
                        <a:lnSpc>
                          <a:spcPct val="200000"/>
                        </a:lnSpc>
                      </a:pPr>
                      <a:r>
                        <a:rPr lang="fr-FR" sz="12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gono_status</a:t>
                      </a:r>
                      <a:r>
                        <a:rPr lang="fr-FR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</a:t>
                      </a:r>
                      <a:r>
                        <a:rPr lang="fr-FR" sz="12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bloodfed</a:t>
                      </a:r>
                      <a:r>
                        <a:rPr lang="fr-FR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  <a:endParaRPr lang="en-GB" sz="1200" dirty="0">
                        <a:solidFill>
                          <a:srgbClr val="365F9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5052" marR="45052" marT="0" marB="0"/>
                </a:tc>
                <a:tc>
                  <a:txBody>
                    <a:bodyPr/>
                    <a:lstStyle/>
                    <a:p>
                      <a:pPr indent="353060" algn="just">
                        <a:lnSpc>
                          <a:spcPct val="200000"/>
                        </a:lnSpc>
                      </a:pPr>
                      <a:r>
                        <a:rPr lang="fr-FR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-0.570*</a:t>
                      </a:r>
                      <a:endParaRPr lang="en-GB" sz="1200">
                        <a:solidFill>
                          <a:srgbClr val="365F9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5052" marR="45052" marT="0" marB="0"/>
                </a:tc>
                <a:tc>
                  <a:txBody>
                    <a:bodyPr/>
                    <a:lstStyle/>
                    <a:p>
                      <a:pPr indent="353060" algn="just">
                        <a:lnSpc>
                          <a:spcPct val="200000"/>
                        </a:lnSpc>
                      </a:pPr>
                      <a:r>
                        <a:rPr lang="fr-FR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-0.570*</a:t>
                      </a:r>
                      <a:endParaRPr lang="en-GB" sz="1200">
                        <a:solidFill>
                          <a:srgbClr val="365F9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5052" marR="45052" marT="0" marB="0"/>
                </a:tc>
                <a:tc>
                  <a:txBody>
                    <a:bodyPr/>
                    <a:lstStyle/>
                    <a:p>
                      <a:pPr indent="353060" algn="just">
                        <a:lnSpc>
                          <a:spcPct val="200000"/>
                        </a:lnSpc>
                      </a:pPr>
                      <a:r>
                        <a:rPr lang="fr-FR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-0.624*</a:t>
                      </a:r>
                      <a:endParaRPr lang="en-GB" sz="1200">
                        <a:solidFill>
                          <a:srgbClr val="365F9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5052" marR="45052" marT="0" marB="0"/>
                </a:tc>
                <a:tc>
                  <a:txBody>
                    <a:bodyPr/>
                    <a:lstStyle/>
                    <a:p>
                      <a:pPr indent="353060" algn="just">
                        <a:lnSpc>
                          <a:spcPct val="200000"/>
                        </a:lnSpc>
                      </a:pPr>
                      <a:r>
                        <a:rPr lang="fr-FR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-0.429*</a:t>
                      </a:r>
                      <a:endParaRPr lang="en-GB" sz="1200">
                        <a:solidFill>
                          <a:srgbClr val="365F9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5052" marR="45052" marT="0" marB="0"/>
                </a:tc>
                <a:tc>
                  <a:txBody>
                    <a:bodyPr/>
                    <a:lstStyle/>
                    <a:p>
                      <a:pPr indent="353060" algn="just">
                        <a:lnSpc>
                          <a:spcPct val="200000"/>
                        </a:lnSpc>
                      </a:pPr>
                      <a:r>
                        <a:rPr lang="fr-FR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-0.430*</a:t>
                      </a:r>
                      <a:endParaRPr lang="en-GB" sz="1200">
                        <a:solidFill>
                          <a:srgbClr val="365F9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5052" marR="45052" marT="0" marB="0"/>
                </a:tc>
                <a:tc>
                  <a:txBody>
                    <a:bodyPr/>
                    <a:lstStyle/>
                    <a:p>
                      <a:pPr indent="353060" algn="just">
                        <a:lnSpc>
                          <a:spcPct val="200000"/>
                        </a:lnSpc>
                      </a:pPr>
                      <a:r>
                        <a:rPr lang="fr-FR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-0.429*</a:t>
                      </a:r>
                      <a:endParaRPr lang="en-GB" sz="1200">
                        <a:solidFill>
                          <a:srgbClr val="365F9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5052" marR="45052" marT="0" marB="0"/>
                </a:tc>
                <a:tc>
                  <a:txBody>
                    <a:bodyPr/>
                    <a:lstStyle/>
                    <a:p>
                      <a:pPr indent="353060" algn="just">
                        <a:lnSpc>
                          <a:spcPct val="200000"/>
                        </a:lnSpc>
                      </a:pPr>
                      <a:r>
                        <a:rPr lang="fr-FR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-0.334*</a:t>
                      </a:r>
                      <a:endParaRPr lang="en-GB" sz="1200" dirty="0">
                        <a:solidFill>
                          <a:srgbClr val="365F9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5052" marR="45052" marT="0" marB="0"/>
                </a:tc>
                <a:extLst>
                  <a:ext uri="{0D108BD9-81ED-4DB2-BD59-A6C34878D82A}">
                    <a16:rowId xmlns:a16="http://schemas.microsoft.com/office/drawing/2014/main" val="3424846979"/>
                  </a:ext>
                </a:extLst>
              </a:tr>
              <a:tr h="393526">
                <a:tc>
                  <a:txBody>
                    <a:bodyPr/>
                    <a:lstStyle/>
                    <a:p>
                      <a:pPr indent="353060" algn="just">
                        <a:lnSpc>
                          <a:spcPct val="200000"/>
                        </a:lnSpc>
                      </a:pPr>
                      <a:r>
                        <a:rPr lang="fr-FR" sz="12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gono_status</a:t>
                      </a:r>
                      <a:r>
                        <a:rPr lang="fr-FR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</a:t>
                      </a:r>
                      <a:r>
                        <a:rPr lang="fr-FR" sz="12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gravid</a:t>
                      </a:r>
                      <a:r>
                        <a:rPr lang="fr-FR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  <a:endParaRPr lang="en-GB" sz="1200" dirty="0">
                        <a:solidFill>
                          <a:srgbClr val="365F9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5052" marR="45052" marT="0" marB="0"/>
                </a:tc>
                <a:tc>
                  <a:txBody>
                    <a:bodyPr/>
                    <a:lstStyle/>
                    <a:p>
                      <a:pPr indent="353060" algn="just">
                        <a:lnSpc>
                          <a:spcPct val="200000"/>
                        </a:lnSpc>
                      </a:pPr>
                      <a:r>
                        <a:rPr lang="fr-FR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-2.234*</a:t>
                      </a:r>
                      <a:endParaRPr lang="en-GB" sz="1200">
                        <a:solidFill>
                          <a:srgbClr val="365F9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5052" marR="45052" marT="0" marB="0"/>
                </a:tc>
                <a:tc>
                  <a:txBody>
                    <a:bodyPr/>
                    <a:lstStyle/>
                    <a:p>
                      <a:pPr indent="353060" algn="just">
                        <a:lnSpc>
                          <a:spcPct val="200000"/>
                        </a:lnSpc>
                      </a:pPr>
                      <a:r>
                        <a:rPr lang="fr-FR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-2.234*</a:t>
                      </a:r>
                      <a:endParaRPr lang="en-GB" sz="1200">
                        <a:solidFill>
                          <a:srgbClr val="365F9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5052" marR="45052" marT="0" marB="0"/>
                </a:tc>
                <a:tc>
                  <a:txBody>
                    <a:bodyPr/>
                    <a:lstStyle/>
                    <a:p>
                      <a:pPr indent="353060" algn="just">
                        <a:lnSpc>
                          <a:spcPct val="200000"/>
                        </a:lnSpc>
                      </a:pPr>
                      <a:r>
                        <a:rPr lang="fr-FR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-2.322*</a:t>
                      </a:r>
                      <a:endParaRPr lang="en-GB" sz="1200">
                        <a:solidFill>
                          <a:srgbClr val="365F9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5052" marR="45052" marT="0" marB="0"/>
                </a:tc>
                <a:tc>
                  <a:txBody>
                    <a:bodyPr/>
                    <a:lstStyle/>
                    <a:p>
                      <a:pPr indent="353060" algn="just">
                        <a:lnSpc>
                          <a:spcPct val="200000"/>
                        </a:lnSpc>
                      </a:pPr>
                      <a:r>
                        <a:rPr lang="fr-FR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-1.747*</a:t>
                      </a:r>
                      <a:endParaRPr lang="en-GB" sz="1200">
                        <a:solidFill>
                          <a:srgbClr val="365F9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5052" marR="45052" marT="0" marB="0"/>
                </a:tc>
                <a:tc>
                  <a:txBody>
                    <a:bodyPr/>
                    <a:lstStyle/>
                    <a:p>
                      <a:pPr indent="353060" algn="just">
                        <a:lnSpc>
                          <a:spcPct val="200000"/>
                        </a:lnSpc>
                      </a:pPr>
                      <a:r>
                        <a:rPr lang="fr-FR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-2.006*</a:t>
                      </a:r>
                      <a:endParaRPr lang="en-GB" sz="1200">
                        <a:solidFill>
                          <a:srgbClr val="365F9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5052" marR="45052" marT="0" marB="0"/>
                </a:tc>
                <a:tc>
                  <a:txBody>
                    <a:bodyPr/>
                    <a:lstStyle/>
                    <a:p>
                      <a:pPr indent="353060" algn="just">
                        <a:lnSpc>
                          <a:spcPct val="200000"/>
                        </a:lnSpc>
                      </a:pPr>
                      <a:r>
                        <a:rPr lang="fr-FR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-1.743*</a:t>
                      </a:r>
                      <a:endParaRPr lang="en-GB" sz="1200">
                        <a:solidFill>
                          <a:srgbClr val="365F9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5052" marR="45052" marT="0" marB="0"/>
                </a:tc>
                <a:tc>
                  <a:txBody>
                    <a:bodyPr/>
                    <a:lstStyle/>
                    <a:p>
                      <a:pPr indent="353060" algn="just">
                        <a:lnSpc>
                          <a:spcPct val="200000"/>
                        </a:lnSpc>
                      </a:pPr>
                      <a:r>
                        <a:rPr lang="fr-FR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-1.837*</a:t>
                      </a:r>
                      <a:endParaRPr lang="en-GB" sz="1200">
                        <a:solidFill>
                          <a:srgbClr val="365F9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5052" marR="45052" marT="0" marB="0"/>
                </a:tc>
                <a:extLst>
                  <a:ext uri="{0D108BD9-81ED-4DB2-BD59-A6C34878D82A}">
                    <a16:rowId xmlns:a16="http://schemas.microsoft.com/office/drawing/2014/main" val="2148982866"/>
                  </a:ext>
                </a:extLst>
              </a:tr>
              <a:tr h="393526">
                <a:tc>
                  <a:txBody>
                    <a:bodyPr/>
                    <a:lstStyle/>
                    <a:p>
                      <a:pPr indent="353060" algn="just">
                        <a:lnSpc>
                          <a:spcPct val="200000"/>
                        </a:lnSpc>
                      </a:pPr>
                      <a:r>
                        <a:rPr lang="fr-FR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RMSE</a:t>
                      </a:r>
                      <a:endParaRPr lang="en-GB" sz="1200" dirty="0">
                        <a:solidFill>
                          <a:srgbClr val="365F9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5052" marR="45052" marT="0" marB="0"/>
                </a:tc>
                <a:tc>
                  <a:txBody>
                    <a:bodyPr/>
                    <a:lstStyle/>
                    <a:p>
                      <a:pPr indent="353060" algn="just">
                        <a:lnSpc>
                          <a:spcPct val="200000"/>
                        </a:lnSpc>
                      </a:pPr>
                      <a:r>
                        <a:rPr lang="fr-FR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33.47</a:t>
                      </a:r>
                      <a:endParaRPr lang="en-GB" sz="1200">
                        <a:solidFill>
                          <a:srgbClr val="365F9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5052" marR="45052" marT="0" marB="0"/>
                </a:tc>
                <a:tc>
                  <a:txBody>
                    <a:bodyPr/>
                    <a:lstStyle/>
                    <a:p>
                      <a:pPr indent="353060" algn="just">
                        <a:lnSpc>
                          <a:spcPct val="200000"/>
                        </a:lnSpc>
                      </a:pPr>
                      <a:r>
                        <a:rPr lang="fr-FR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33.47</a:t>
                      </a:r>
                      <a:endParaRPr lang="en-GB" sz="1200">
                        <a:solidFill>
                          <a:srgbClr val="365F9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5052" marR="45052" marT="0" marB="0"/>
                </a:tc>
                <a:tc>
                  <a:txBody>
                    <a:bodyPr/>
                    <a:lstStyle/>
                    <a:p>
                      <a:pPr indent="353060" algn="just">
                        <a:lnSpc>
                          <a:spcPct val="200000"/>
                        </a:lnSpc>
                      </a:pPr>
                      <a:r>
                        <a:rPr lang="fr-FR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43.52</a:t>
                      </a:r>
                      <a:endParaRPr lang="en-GB" sz="1200">
                        <a:solidFill>
                          <a:srgbClr val="365F9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5052" marR="45052" marT="0" marB="0"/>
                </a:tc>
                <a:tc>
                  <a:txBody>
                    <a:bodyPr/>
                    <a:lstStyle/>
                    <a:p>
                      <a:pPr indent="353060" algn="just">
                        <a:lnSpc>
                          <a:spcPct val="200000"/>
                        </a:lnSpc>
                      </a:pPr>
                      <a:r>
                        <a:rPr lang="fr-FR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33.19</a:t>
                      </a:r>
                      <a:endParaRPr lang="en-GB" sz="1200">
                        <a:solidFill>
                          <a:srgbClr val="365F9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5052" marR="45052" marT="0" marB="0"/>
                </a:tc>
                <a:tc>
                  <a:txBody>
                    <a:bodyPr/>
                    <a:lstStyle/>
                    <a:p>
                      <a:pPr indent="353060" algn="just">
                        <a:lnSpc>
                          <a:spcPct val="200000"/>
                        </a:lnSpc>
                      </a:pPr>
                      <a:r>
                        <a:rPr lang="fr-FR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33.13</a:t>
                      </a:r>
                      <a:endParaRPr lang="en-GB" sz="1200">
                        <a:solidFill>
                          <a:srgbClr val="365F9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5052" marR="45052" marT="0" marB="0"/>
                </a:tc>
                <a:tc>
                  <a:txBody>
                    <a:bodyPr/>
                    <a:lstStyle/>
                    <a:p>
                      <a:pPr indent="353060" algn="just">
                        <a:lnSpc>
                          <a:spcPct val="200000"/>
                        </a:lnSpc>
                      </a:pPr>
                      <a:r>
                        <a:rPr lang="fr-FR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33.17</a:t>
                      </a:r>
                      <a:endParaRPr lang="en-GB" sz="1200">
                        <a:solidFill>
                          <a:srgbClr val="365F9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5052" marR="45052" marT="0" marB="0"/>
                </a:tc>
                <a:tc>
                  <a:txBody>
                    <a:bodyPr/>
                    <a:lstStyle/>
                    <a:p>
                      <a:pPr indent="353060" algn="just">
                        <a:lnSpc>
                          <a:spcPct val="200000"/>
                        </a:lnSpc>
                      </a:pPr>
                      <a:r>
                        <a:rPr lang="fr-FR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33.05</a:t>
                      </a:r>
                      <a:endParaRPr lang="en-GB" sz="1200" dirty="0">
                        <a:solidFill>
                          <a:srgbClr val="365F9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5052" marR="45052" marT="0" marB="0"/>
                </a:tc>
                <a:extLst>
                  <a:ext uri="{0D108BD9-81ED-4DB2-BD59-A6C34878D82A}">
                    <a16:rowId xmlns:a16="http://schemas.microsoft.com/office/drawing/2014/main" val="2051089530"/>
                  </a:ext>
                </a:extLst>
              </a:tr>
              <a:tr h="393526">
                <a:tc>
                  <a:txBody>
                    <a:bodyPr/>
                    <a:lstStyle/>
                    <a:p>
                      <a:pPr indent="353060" algn="just">
                        <a:lnSpc>
                          <a:spcPct val="200000"/>
                        </a:lnSpc>
                      </a:pPr>
                      <a:r>
                        <a:rPr lang="fr-FR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MAE</a:t>
                      </a:r>
                      <a:endParaRPr lang="en-GB" sz="1200" dirty="0">
                        <a:solidFill>
                          <a:srgbClr val="365F9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5052" marR="45052" marT="0" marB="0"/>
                </a:tc>
                <a:tc>
                  <a:txBody>
                    <a:bodyPr/>
                    <a:lstStyle/>
                    <a:p>
                      <a:pPr indent="353060" algn="just">
                        <a:lnSpc>
                          <a:spcPct val="200000"/>
                        </a:lnSpc>
                      </a:pPr>
                      <a:r>
                        <a:rPr lang="fr-FR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13.65</a:t>
                      </a:r>
                      <a:endParaRPr lang="en-GB" sz="1200">
                        <a:solidFill>
                          <a:srgbClr val="365F9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5052" marR="45052" marT="0" marB="0"/>
                </a:tc>
                <a:tc>
                  <a:txBody>
                    <a:bodyPr/>
                    <a:lstStyle/>
                    <a:p>
                      <a:pPr indent="353060" algn="just">
                        <a:lnSpc>
                          <a:spcPct val="200000"/>
                        </a:lnSpc>
                      </a:pPr>
                      <a:r>
                        <a:rPr lang="fr-FR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13.65</a:t>
                      </a:r>
                      <a:endParaRPr lang="en-GB" sz="1200">
                        <a:solidFill>
                          <a:srgbClr val="365F9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5052" marR="45052" marT="0" marB="0"/>
                </a:tc>
                <a:tc>
                  <a:txBody>
                    <a:bodyPr/>
                    <a:lstStyle/>
                    <a:p>
                      <a:pPr indent="353060" algn="just">
                        <a:lnSpc>
                          <a:spcPct val="200000"/>
                        </a:lnSpc>
                      </a:pPr>
                      <a:r>
                        <a:rPr lang="fr-FR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17.97</a:t>
                      </a:r>
                      <a:endParaRPr lang="en-GB" sz="1200">
                        <a:solidFill>
                          <a:srgbClr val="365F9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5052" marR="45052" marT="0" marB="0"/>
                </a:tc>
                <a:tc>
                  <a:txBody>
                    <a:bodyPr/>
                    <a:lstStyle/>
                    <a:p>
                      <a:pPr indent="353060" algn="just">
                        <a:lnSpc>
                          <a:spcPct val="200000"/>
                        </a:lnSpc>
                      </a:pPr>
                      <a:r>
                        <a:rPr lang="fr-FR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13.46</a:t>
                      </a:r>
                      <a:endParaRPr lang="en-GB" sz="1200">
                        <a:solidFill>
                          <a:srgbClr val="365F9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5052" marR="45052" marT="0" marB="0"/>
                </a:tc>
                <a:tc>
                  <a:txBody>
                    <a:bodyPr/>
                    <a:lstStyle/>
                    <a:p>
                      <a:pPr indent="353060" algn="just">
                        <a:lnSpc>
                          <a:spcPct val="200000"/>
                        </a:lnSpc>
                      </a:pPr>
                      <a:r>
                        <a:rPr lang="fr-FR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13.38</a:t>
                      </a:r>
                      <a:endParaRPr lang="en-GB" sz="1200">
                        <a:solidFill>
                          <a:srgbClr val="365F9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5052" marR="45052" marT="0" marB="0"/>
                </a:tc>
                <a:tc>
                  <a:txBody>
                    <a:bodyPr/>
                    <a:lstStyle/>
                    <a:p>
                      <a:pPr indent="353060" algn="just">
                        <a:lnSpc>
                          <a:spcPct val="200000"/>
                        </a:lnSpc>
                      </a:pPr>
                      <a:r>
                        <a:rPr lang="fr-FR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13.46</a:t>
                      </a:r>
                      <a:endParaRPr lang="en-GB" sz="1200">
                        <a:solidFill>
                          <a:srgbClr val="365F9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5052" marR="45052" marT="0" marB="0"/>
                </a:tc>
                <a:tc>
                  <a:txBody>
                    <a:bodyPr/>
                    <a:lstStyle/>
                    <a:p>
                      <a:pPr indent="353060" algn="just">
                        <a:lnSpc>
                          <a:spcPct val="200000"/>
                        </a:lnSpc>
                      </a:pPr>
                      <a:r>
                        <a:rPr lang="fr-FR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13.32</a:t>
                      </a:r>
                      <a:endParaRPr lang="en-GB" sz="1200" dirty="0">
                        <a:solidFill>
                          <a:srgbClr val="365F9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5052" marR="45052" marT="0" marB="0"/>
                </a:tc>
                <a:extLst>
                  <a:ext uri="{0D108BD9-81ED-4DB2-BD59-A6C34878D82A}">
                    <a16:rowId xmlns:a16="http://schemas.microsoft.com/office/drawing/2014/main" val="2625463073"/>
                  </a:ext>
                </a:extLst>
              </a:tr>
            </a:tbl>
          </a:graphicData>
        </a:graphic>
      </p:graphicFrame>
      <p:sp>
        <p:nvSpPr>
          <p:cNvPr id="3" name="Rectangle 2">
            <a:extLst>
              <a:ext uri="{FF2B5EF4-FFF2-40B4-BE49-F238E27FC236}">
                <a16:creationId xmlns:a16="http://schemas.microsoft.com/office/drawing/2014/main" id="{0B51FEAD-D4D9-E746-8AA8-1416E2DFCABC}"/>
              </a:ext>
            </a:extLst>
          </p:cNvPr>
          <p:cNvSpPr/>
          <p:nvPr/>
        </p:nvSpPr>
        <p:spPr>
          <a:xfrm>
            <a:off x="588988" y="68042"/>
            <a:ext cx="1021236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Table 4 : Modelling fitting of the ZIP and ZINB model for the dataset on the trap collection. </a:t>
            </a:r>
            <a:endParaRPr lang="en-US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83147E5-FECA-2B43-BF0F-3EB6EEB9E885}"/>
              </a:ext>
            </a:extLst>
          </p:cNvPr>
          <p:cNvSpPr/>
          <p:nvPr/>
        </p:nvSpPr>
        <p:spPr>
          <a:xfrm>
            <a:off x="0" y="6296436"/>
            <a:ext cx="2778966" cy="5615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353060" algn="just">
              <a:lnSpc>
                <a:spcPct val="200000"/>
              </a:lnSpc>
              <a:spcBef>
                <a:spcPts val="1000"/>
              </a:spcBef>
            </a:pPr>
            <a:r>
              <a:rPr lang="fr-FR" dirty="0">
                <a:solidFill>
                  <a:srgbClr val="243F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* </a:t>
            </a:r>
            <a:r>
              <a:rPr lang="fr-FR" dirty="0" err="1">
                <a:solidFill>
                  <a:srgbClr val="243F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Significant</a:t>
            </a:r>
            <a:r>
              <a:rPr lang="fr-FR" dirty="0">
                <a:solidFill>
                  <a:srgbClr val="243F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at α = 0.05</a:t>
            </a:r>
            <a:endParaRPr lang="en-GB" dirty="0">
              <a:solidFill>
                <a:srgbClr val="243F60"/>
              </a:solidFill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130801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108</TotalTime>
  <Words>795</Words>
  <Application>Microsoft Macintosh PowerPoint</Application>
  <PresentationFormat>Widescreen</PresentationFormat>
  <Paragraphs>395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1" baseType="lpstr">
      <vt:lpstr>Arial</vt:lpstr>
      <vt:lpstr>Calibri</vt:lpstr>
      <vt:lpstr>Calibri Light</vt:lpstr>
      <vt:lpstr>Cambria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Roger, Sanou</cp:lastModifiedBy>
  <cp:revision>9</cp:revision>
  <dcterms:created xsi:type="dcterms:W3CDTF">2021-08-23T21:01:18Z</dcterms:created>
  <dcterms:modified xsi:type="dcterms:W3CDTF">2021-12-09T17:25:05Z</dcterms:modified>
</cp:coreProperties>
</file>