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6" r:id="rId3"/>
    <p:sldId id="264" r:id="rId4"/>
    <p:sldId id="265" r:id="rId5"/>
    <p:sldId id="267" r:id="rId6"/>
    <p:sldId id="273" r:id="rId7"/>
    <p:sldId id="274" r:id="rId8"/>
    <p:sldId id="268" r:id="rId9"/>
    <p:sldId id="27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40"/>
  </p:normalViewPr>
  <p:slideViewPr>
    <p:cSldViewPr snapToGrid="0" snapToObjects="1">
      <p:cViewPr varScale="1">
        <p:scale>
          <a:sx n="108" d="100"/>
          <a:sy n="108" d="100"/>
        </p:scale>
        <p:origin x="6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FE806-C81B-5249-AE89-DE09277F9E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390A5B-3D6A-0D4A-BAFF-7A331EB939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CC09AE-4545-3643-BB0D-194C52F69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4E50-DFA4-AB4C-BBD1-8CA2CCFEAB0B}" type="datetimeFigureOut">
              <a:rPr lang="en-US" smtClean="0"/>
              <a:t>12/9/21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D846A-117D-FD4D-B89E-F6BE96A79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E54DC-7E45-E545-B9C6-C61C27C59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3C3A-CF9C-0548-ACCE-C20DF296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421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112C7-CE0F-1840-BB8E-A86514CF6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1E344B-6BEC-AD47-8AC5-7DC93CA19C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23858-A056-AD4B-91D9-D3970AD9D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4E50-DFA4-AB4C-BBD1-8CA2CCFEAB0B}" type="datetimeFigureOut">
              <a:rPr lang="en-US" smtClean="0"/>
              <a:t>12/9/21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FA05E4-83C5-F543-9EEF-1AD75DB02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FF78BC-BBBE-2245-BAF3-E2D50CF21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3C3A-CF9C-0548-ACCE-C20DF296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148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C45C5C-0677-9D41-BC40-06C5EFC826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123F13-F999-AE4E-BF22-4E5ADA1E83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061AA-8DFF-0043-BF09-C533409F6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4E50-DFA4-AB4C-BBD1-8CA2CCFEAB0B}" type="datetimeFigureOut">
              <a:rPr lang="en-US" smtClean="0"/>
              <a:t>12/9/21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1B24D-4EB0-EF43-9A82-847F4FB6E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5B2D2-3F20-C841-8B2B-B6FD10C47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3C3A-CF9C-0548-ACCE-C20DF296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31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7C24F-C337-AC44-A298-97C5B0411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4AB32-3F01-6A41-B03E-5382095007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0C633-F922-9042-9F38-C3A1CB3E3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4E50-DFA4-AB4C-BBD1-8CA2CCFEAB0B}" type="datetimeFigureOut">
              <a:rPr lang="en-US" smtClean="0"/>
              <a:t>12/9/21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023816-7F91-DB4E-855C-EF9B54547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4A80F-5761-3248-BAB9-21DA6B545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3C3A-CF9C-0548-ACCE-C20DF296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399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CE9A2-E280-714C-BDE7-0FE85214B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2251FA-C636-6E4C-99EF-21CD3CDF1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1C178-FDD6-9643-BE38-33AD4E640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4E50-DFA4-AB4C-BBD1-8CA2CCFEAB0B}" type="datetimeFigureOut">
              <a:rPr lang="en-US" smtClean="0"/>
              <a:t>12/9/21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D13FE-4948-454A-AC67-43E7B3C9D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577B3-6002-F447-AFB4-EE61E23ED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3C3A-CF9C-0548-ACCE-C20DF296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447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E0A62-29A6-A140-9B9C-17FFECE91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8756B3-EDB4-E049-AC3D-61AEC8D59D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AC3B88-3307-8440-8BD3-0E0938541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52B44A-FD1C-4E4A-BB56-52FAC7F7E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4E50-DFA4-AB4C-BBD1-8CA2CCFEAB0B}" type="datetimeFigureOut">
              <a:rPr lang="en-US" smtClean="0"/>
              <a:t>12/9/21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705F4B-879F-4744-B425-57E0F1C0F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1FD09E-E3BC-A749-B8E3-D39B4843F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3C3A-CF9C-0548-ACCE-C20DF296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622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F9458-C4F0-154D-8F33-7FB4AFC60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1EE611-614C-5346-B00D-B5ED0A2F9E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433566-D3A1-1843-AF1F-46D7F38A4C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A72AF4-8C34-664F-8268-EB4FDF76FA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679ECC-6101-3243-BABB-4382A29300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EA2AA7-54FC-ED4A-9996-6CE86E1D3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4E50-DFA4-AB4C-BBD1-8CA2CCFEAB0B}" type="datetimeFigureOut">
              <a:rPr lang="en-US" smtClean="0"/>
              <a:t>12/9/21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AA97A5-2BA2-8F4F-B3A7-418CAEFD7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E31EA-DC5F-1049-B656-1D000834A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3C3A-CF9C-0548-ACCE-C20DF296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933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0C308-7168-1F47-87BB-EA6008637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227B34-6109-1946-9697-82B140BDC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4E50-DFA4-AB4C-BBD1-8CA2CCFEAB0B}" type="datetimeFigureOut">
              <a:rPr lang="en-US" smtClean="0"/>
              <a:t>12/9/21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C7E2AA-249F-B94E-A7BB-6598BC3F6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DF31A-9C3A-A24D-8E29-8F212C779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3C3A-CF9C-0548-ACCE-C20DF296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260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E6BCB2-4DBC-8A4A-885D-60D37C076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4E50-DFA4-AB4C-BBD1-8CA2CCFEAB0B}" type="datetimeFigureOut">
              <a:rPr lang="en-US" smtClean="0"/>
              <a:t>12/9/21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7AD9A7-1D8C-F441-9CAF-277D11AF6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5B6F1E-12A2-B249-938E-16471CFED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3C3A-CF9C-0548-ACCE-C20DF296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29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78E51-107D-1D4E-9A01-28D6A56F7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A234E-59BF-E242-89CA-0FDF56E4A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F9A8BB-272D-4945-A32F-BF737CFE04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A4FF0D-D360-3C4F-9FF3-5EDCE75B8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4E50-DFA4-AB4C-BBD1-8CA2CCFEAB0B}" type="datetimeFigureOut">
              <a:rPr lang="en-US" smtClean="0"/>
              <a:t>12/9/21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F4B9F2-CF18-BA47-B65B-372211549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885B59-1736-4047-969F-5FEA2E137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3C3A-CF9C-0548-ACCE-C20DF296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474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8BB6C-A598-AA4E-ACCA-595B2A1BC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3F970A-01BB-B441-8DD7-00119E07EF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4332A0-A5BB-FB46-BE9E-B2055C84FD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4E5B81-3BDD-DA45-BA14-B2C7D6026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4E50-DFA4-AB4C-BBD1-8CA2CCFEAB0B}" type="datetimeFigureOut">
              <a:rPr lang="en-US" smtClean="0"/>
              <a:t>12/9/21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FC6C40-3FB5-7A43-BF6D-09D599241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E0EB5B-278D-754C-AE50-7A98FEE87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3C3A-CF9C-0548-ACCE-C20DF296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819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F02B69-4CEC-B34A-B67D-374FAD76F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0198E2-56D7-E44E-AB4A-DC9D8A9758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E01739-1143-6748-B3E3-679BC9EE9C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C4E50-DFA4-AB4C-BBD1-8CA2CCFEAB0B}" type="datetimeFigureOut">
              <a:rPr lang="en-US" smtClean="0"/>
              <a:t>12/9/21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5A869-21D4-7F4B-81BB-35F43FDF02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4B916D-EE96-BB4B-AEE5-A4A3C2AF95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53C3A-CF9C-0548-ACCE-C20DF296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292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93C0D-D6B6-7F49-B0DB-8E35BCE1DF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2530" y="768033"/>
            <a:ext cx="9144000" cy="695007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3BB8536-74C8-D145-A6DB-60F23395DE67}"/>
              </a:ext>
            </a:extLst>
          </p:cNvPr>
          <p:cNvSpPr/>
          <p:nvPr/>
        </p:nvSpPr>
        <p:spPr>
          <a:xfrm>
            <a:off x="676893" y="1752048"/>
            <a:ext cx="104859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1: PPF effects on Anopheles gambiae-Kisumu and field mosquitoes</a:t>
            </a:r>
            <a:r>
              <a:rPr lang="en-GB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 the study period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B1D31B-BB6B-F84B-AE1C-926C8D12DF0A}"/>
              </a:ext>
            </a:extLst>
          </p:cNvPr>
          <p:cNvSpPr/>
          <p:nvPr/>
        </p:nvSpPr>
        <p:spPr>
          <a:xfrm>
            <a:off x="676893" y="2410388"/>
            <a:ext cx="116700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2 : Descriptive table of gonotrophic status of </a:t>
            </a:r>
            <a:r>
              <a:rPr lang="en-GB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An. gambiae 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female mosquitoes in both villages over the study period 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8EE7D6-55A5-DA45-A8AC-D06580DE8EC4}"/>
              </a:ext>
            </a:extLst>
          </p:cNvPr>
          <p:cNvSpPr/>
          <p:nvPr/>
        </p:nvSpPr>
        <p:spPr>
          <a:xfrm>
            <a:off x="676893" y="2914839"/>
            <a:ext cx="117633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3: 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 and proportions of </a:t>
            </a:r>
            <a:r>
              <a:rPr lang="en-GB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Anopheles gambiae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female mosquitoes collected per house in both villages over the study period 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3A28D5-6981-2A42-A517-63C1C4F766C7}"/>
              </a:ext>
            </a:extLst>
          </p:cNvPr>
          <p:cNvSpPr/>
          <p:nvPr/>
        </p:nvSpPr>
        <p:spPr>
          <a:xfrm>
            <a:off x="676893" y="3419290"/>
            <a:ext cx="102801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Table 4: Numbers of other mosquito species caught in trap versus house in both sites over the study period </a:t>
            </a:r>
            <a:endParaRPr lang="en-US" sz="14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F74176-881D-8444-A499-13391D63D5D2}"/>
              </a:ext>
            </a:extLst>
          </p:cNvPr>
          <p:cNvSpPr/>
          <p:nvPr/>
        </p:nvSpPr>
        <p:spPr>
          <a:xfrm>
            <a:off x="257331" y="3727067"/>
            <a:ext cx="1167733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3060" algn="just">
              <a:lnSpc>
                <a:spcPct val="200000"/>
              </a:lnSpc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5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Repartition of </a:t>
            </a:r>
            <a:r>
              <a:rPr lang="en-US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An. </a:t>
            </a:r>
            <a:r>
              <a:rPr lang="en-US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coluzzii</a:t>
            </a:r>
            <a:r>
              <a:rPr lang="en-US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traps and houses and allelic frequencies of the </a:t>
            </a:r>
            <a:r>
              <a:rPr lang="en-US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kdr</a:t>
            </a:r>
            <a:r>
              <a:rPr lang="en-US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mutation from </a:t>
            </a:r>
            <a:r>
              <a:rPr lang="en-US" sz="1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Vallée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 Kou mosquitoes collected over the study period</a:t>
            </a:r>
            <a:endParaRPr lang="en-GB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3C22EF-1542-D543-9BBA-8D8C7860817D}"/>
              </a:ext>
            </a:extLst>
          </p:cNvPr>
          <p:cNvSpPr/>
          <p:nvPr/>
        </p:nvSpPr>
        <p:spPr>
          <a:xfrm>
            <a:off x="257331" y="4619619"/>
            <a:ext cx="10537339" cy="380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3060" algn="just">
              <a:lnSpc>
                <a:spcPct val="150000"/>
              </a:lnSpc>
            </a:pPr>
            <a:r>
              <a:rPr lang="en-GB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6: Pyrethrum Spray Catch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GB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data from VK3 and VK5 over the study period</a:t>
            </a:r>
            <a:endParaRPr lang="en-GB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C19B56-3B3C-4E4F-8CA1-13C932230466}"/>
              </a:ext>
            </a:extLst>
          </p:cNvPr>
          <p:cNvSpPr/>
          <p:nvPr/>
        </p:nvSpPr>
        <p:spPr>
          <a:xfrm>
            <a:off x="676893" y="5124070"/>
            <a:ext cx="111198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7: Number of unfed females parous and nulliparous from traps, dissected in both sites over the study period</a:t>
            </a:r>
            <a:r>
              <a:rPr lang="en-GB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D74EE4-16A5-7C4C-A251-3F7ED884B387}"/>
              </a:ext>
            </a:extLst>
          </p:cNvPr>
          <p:cNvSpPr/>
          <p:nvPr/>
        </p:nvSpPr>
        <p:spPr>
          <a:xfrm>
            <a:off x="676893" y="5628521"/>
            <a:ext cx="105630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Table 8. Different benefits related to the Lehmann trap</a:t>
            </a:r>
            <a:r>
              <a:rPr lang="en-GB" sz="1400" b="1" dirty="0">
                <a:effectLst/>
              </a:rPr>
              <a:t>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068609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B16AB5A-8CAA-284E-8972-65B9A29F96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759745"/>
              </p:ext>
            </p:extLst>
          </p:nvPr>
        </p:nvGraphicFramePr>
        <p:xfrm>
          <a:off x="332548" y="659766"/>
          <a:ext cx="10765983" cy="5958207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116709">
                  <a:extLst>
                    <a:ext uri="{9D8B030D-6E8A-4147-A177-3AD203B41FA5}">
                      <a16:colId xmlns:a16="http://schemas.microsoft.com/office/drawing/2014/main" val="3062890031"/>
                    </a:ext>
                  </a:extLst>
                </a:gridCol>
                <a:gridCol w="1116709">
                  <a:extLst>
                    <a:ext uri="{9D8B030D-6E8A-4147-A177-3AD203B41FA5}">
                      <a16:colId xmlns:a16="http://schemas.microsoft.com/office/drawing/2014/main" val="3783063672"/>
                    </a:ext>
                  </a:extLst>
                </a:gridCol>
                <a:gridCol w="1316310">
                  <a:extLst>
                    <a:ext uri="{9D8B030D-6E8A-4147-A177-3AD203B41FA5}">
                      <a16:colId xmlns:a16="http://schemas.microsoft.com/office/drawing/2014/main" val="2165037560"/>
                    </a:ext>
                  </a:extLst>
                </a:gridCol>
                <a:gridCol w="142296">
                  <a:extLst>
                    <a:ext uri="{9D8B030D-6E8A-4147-A177-3AD203B41FA5}">
                      <a16:colId xmlns:a16="http://schemas.microsoft.com/office/drawing/2014/main" val="684481753"/>
                    </a:ext>
                  </a:extLst>
                </a:gridCol>
                <a:gridCol w="747403">
                  <a:extLst>
                    <a:ext uri="{9D8B030D-6E8A-4147-A177-3AD203B41FA5}">
                      <a16:colId xmlns:a16="http://schemas.microsoft.com/office/drawing/2014/main" val="541220499"/>
                    </a:ext>
                  </a:extLst>
                </a:gridCol>
                <a:gridCol w="747403">
                  <a:extLst>
                    <a:ext uri="{9D8B030D-6E8A-4147-A177-3AD203B41FA5}">
                      <a16:colId xmlns:a16="http://schemas.microsoft.com/office/drawing/2014/main" val="2492821559"/>
                    </a:ext>
                  </a:extLst>
                </a:gridCol>
                <a:gridCol w="1006797">
                  <a:extLst>
                    <a:ext uri="{9D8B030D-6E8A-4147-A177-3AD203B41FA5}">
                      <a16:colId xmlns:a16="http://schemas.microsoft.com/office/drawing/2014/main" val="1955700382"/>
                    </a:ext>
                  </a:extLst>
                </a:gridCol>
                <a:gridCol w="1143089">
                  <a:extLst>
                    <a:ext uri="{9D8B030D-6E8A-4147-A177-3AD203B41FA5}">
                      <a16:colId xmlns:a16="http://schemas.microsoft.com/office/drawing/2014/main" val="2518124079"/>
                    </a:ext>
                  </a:extLst>
                </a:gridCol>
                <a:gridCol w="1143089">
                  <a:extLst>
                    <a:ext uri="{9D8B030D-6E8A-4147-A177-3AD203B41FA5}">
                      <a16:colId xmlns:a16="http://schemas.microsoft.com/office/drawing/2014/main" val="340789220"/>
                    </a:ext>
                  </a:extLst>
                </a:gridCol>
                <a:gridCol w="1143089">
                  <a:extLst>
                    <a:ext uri="{9D8B030D-6E8A-4147-A177-3AD203B41FA5}">
                      <a16:colId xmlns:a16="http://schemas.microsoft.com/office/drawing/2014/main" val="965639010"/>
                    </a:ext>
                  </a:extLst>
                </a:gridCol>
                <a:gridCol w="1143089">
                  <a:extLst>
                    <a:ext uri="{9D8B030D-6E8A-4147-A177-3AD203B41FA5}">
                      <a16:colId xmlns:a16="http://schemas.microsoft.com/office/drawing/2014/main" val="482244370"/>
                    </a:ext>
                  </a:extLst>
                </a:gridCol>
              </a:tblGrid>
              <a:tr h="341191"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Species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Status</a:t>
                      </a:r>
                      <a:endParaRPr lang="en-GB" sz="1100">
                        <a:effectLst/>
                      </a:endParaRPr>
                    </a:p>
                    <a:p>
                      <a:pPr algn="ctr"/>
                      <a:r>
                        <a:rPr lang="en-GB" sz="8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 Treatment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rate  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SE 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df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lower.CL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upper.CL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t.ratio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p.value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extLst>
                  <a:ext uri="{0D108BD9-81ED-4DB2-BD59-A6C34878D82A}">
                    <a16:rowId xmlns:a16="http://schemas.microsoft.com/office/drawing/2014/main" val="539906253"/>
                  </a:ext>
                </a:extLst>
              </a:tr>
              <a:tr h="252734">
                <a:tc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Kisumu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 </a:t>
                      </a:r>
                      <a:endParaRPr lang="en-GB" sz="1100">
                        <a:effectLst/>
                      </a:endParaRPr>
                    </a:p>
                    <a:p>
                      <a:pPr algn="ctr"/>
                      <a:r>
                        <a:rPr lang="en-GB" sz="800">
                          <a:effectLst/>
                        </a:rPr>
                        <a:t> </a:t>
                      </a:r>
                      <a:endParaRPr lang="en-GB" sz="1100">
                        <a:effectLst/>
                      </a:endParaRPr>
                    </a:p>
                    <a:p>
                      <a:pPr algn="ctr"/>
                      <a:r>
                        <a:rPr lang="en-GB" sz="800">
                          <a:effectLst/>
                        </a:rPr>
                        <a:t>Egg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Control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50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5.34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174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40.5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61.7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36.628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&lt;.0001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extLst>
                  <a:ext uri="{0D108BD9-81ED-4DB2-BD59-A6C34878D82A}">
                    <a16:rowId xmlns:a16="http://schemas.microsoft.com/office/drawing/2014/main" val="3386694451"/>
                  </a:ext>
                </a:extLst>
              </a:tr>
              <a:tr h="252734">
                <a:tc>
                  <a:txBody>
                    <a:bodyPr/>
                    <a:lstStyle/>
                    <a:p>
                      <a:pPr algn="l"/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PPF_30mg/m2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37.3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4.45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174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29.4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47.2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30.272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&lt;.0001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extLst>
                  <a:ext uri="{0D108BD9-81ED-4DB2-BD59-A6C34878D82A}">
                    <a16:rowId xmlns:a16="http://schemas.microsoft.com/office/drawing/2014/main" val="292584776"/>
                  </a:ext>
                </a:extLst>
              </a:tr>
              <a:tr h="341191">
                <a:tc>
                  <a:txBody>
                    <a:bodyPr/>
                    <a:lstStyle/>
                    <a:p>
                      <a:pPr algn="l"/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 Control / (PPF_30mg/m2)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1.34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0.0912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174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1.17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1.53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4.318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&lt;.0001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extLst>
                  <a:ext uri="{0D108BD9-81ED-4DB2-BD59-A6C34878D82A}">
                    <a16:rowId xmlns:a16="http://schemas.microsoft.com/office/drawing/2014/main" val="1645390158"/>
                  </a:ext>
                </a:extLst>
              </a:tr>
              <a:tr h="252734">
                <a:tc>
                  <a:txBody>
                    <a:bodyPr/>
                    <a:lstStyle/>
                    <a:p>
                      <a:pPr algn="l"/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 algn="ctr"/>
                      <a:r>
                        <a:rPr lang="en-GB" sz="8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 algn="ctr"/>
                      <a:r>
                        <a:rPr lang="en-GB" sz="800" dirty="0">
                          <a:effectLst/>
                        </a:rPr>
                        <a:t>Larvae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Control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17.5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1.13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174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15.4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19.9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44.15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&lt;.0001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extLst>
                  <a:ext uri="{0D108BD9-81ED-4DB2-BD59-A6C34878D82A}">
                    <a16:rowId xmlns:a16="http://schemas.microsoft.com/office/drawing/2014/main" val="788824276"/>
                  </a:ext>
                </a:extLst>
              </a:tr>
              <a:tr h="252734">
                <a:tc>
                  <a:txBody>
                    <a:bodyPr/>
                    <a:lstStyle/>
                    <a:p>
                      <a:pPr algn="l"/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PPF_30mg/m2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25.7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2.84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l"/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20.7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31.9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29.375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&lt;.0001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extLst>
                  <a:ext uri="{0D108BD9-81ED-4DB2-BD59-A6C34878D82A}">
                    <a16:rowId xmlns:a16="http://schemas.microsoft.com/office/drawing/2014/main" val="1992253563"/>
                  </a:ext>
                </a:extLst>
              </a:tr>
              <a:tr h="341191">
                <a:tc>
                  <a:txBody>
                    <a:bodyPr/>
                    <a:lstStyle/>
                    <a:p>
                      <a:pPr algn="l"/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 Control / (PPF_30mg/m2)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0.681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0.078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174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0.543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0.853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-3.358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0.001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extLst>
                  <a:ext uri="{0D108BD9-81ED-4DB2-BD59-A6C34878D82A}">
                    <a16:rowId xmlns:a16="http://schemas.microsoft.com/office/drawing/2014/main" val="4205495223"/>
                  </a:ext>
                </a:extLst>
              </a:tr>
              <a:tr h="252734">
                <a:tc rowSpan="12"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Anopheles gambiae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 algn="ctr"/>
                      <a:r>
                        <a:rPr lang="en-GB" sz="800">
                          <a:effectLst/>
                        </a:rPr>
                        <a:t> </a:t>
                      </a:r>
                      <a:endParaRPr lang="en-GB" sz="1100">
                        <a:effectLst/>
                      </a:endParaRPr>
                    </a:p>
                    <a:p>
                      <a:pPr algn="ctr"/>
                      <a:r>
                        <a:rPr lang="en-GB" sz="800">
                          <a:effectLst/>
                        </a:rPr>
                        <a:t>Egg_Lab</a:t>
                      </a:r>
                      <a:endParaRPr lang="en-GB" sz="1100" dirty="0">
                        <a:effectLst/>
                      </a:endParaRPr>
                    </a:p>
                    <a:p>
                      <a:pPr algn="ctr"/>
                      <a:r>
                        <a:rPr lang="en-GB" sz="800" dirty="0">
                          <a:effectLst/>
                        </a:rPr>
                        <a:t>Larval stage</a:t>
                      </a:r>
                      <a:endParaRPr lang="en-GB" sz="1100" dirty="0">
                        <a:effectLst/>
                      </a:endParaRPr>
                    </a:p>
                    <a:p>
                      <a:pPr algn="ctr"/>
                      <a:r>
                        <a:rPr lang="en-GB" sz="800" dirty="0">
                          <a:effectLst/>
                        </a:rPr>
                        <a:t>collection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Control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88.6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12.63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214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66.9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117.2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31.457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&lt;.0001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extLst>
                  <a:ext uri="{0D108BD9-81ED-4DB2-BD59-A6C34878D82A}">
                    <a16:rowId xmlns:a16="http://schemas.microsoft.com/office/drawing/2014/main" val="414126584"/>
                  </a:ext>
                </a:extLst>
              </a:tr>
              <a:tr h="2527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PPF_30mg/m2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61.2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8.81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214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46.0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81.3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28.553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&lt;.0001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extLst>
                  <a:ext uri="{0D108BD9-81ED-4DB2-BD59-A6C34878D82A}">
                    <a16:rowId xmlns:a16="http://schemas.microsoft.com/office/drawing/2014/main" val="3189257989"/>
                  </a:ext>
                </a:extLst>
              </a:tr>
              <a:tr h="3475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 Control / (PPF_30mg/m2)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1.45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0.0412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214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1.37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1.53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13.005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&lt;.0001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extLst>
                  <a:ext uri="{0D108BD9-81ED-4DB2-BD59-A6C34878D82A}">
                    <a16:rowId xmlns:a16="http://schemas.microsoft.com/office/drawing/2014/main" val="4076123126"/>
                  </a:ext>
                </a:extLst>
              </a:tr>
              <a:tr h="2527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 </a:t>
                      </a:r>
                      <a:endParaRPr lang="en-GB" sz="1100">
                        <a:effectLst/>
                      </a:endParaRPr>
                    </a:p>
                    <a:p>
                      <a:pPr algn="l"/>
                      <a:r>
                        <a:rPr lang="en-GB" sz="800">
                          <a:effectLst/>
                        </a:rPr>
                        <a:t> </a:t>
                      </a:r>
                      <a:endParaRPr lang="en-GB" sz="1100">
                        <a:effectLst/>
                      </a:endParaRPr>
                    </a:p>
                    <a:p>
                      <a:pPr algn="l"/>
                      <a:r>
                        <a:rPr lang="en-GB" sz="800">
                          <a:effectLst/>
                        </a:rPr>
                        <a:t>Egg_Field</a:t>
                      </a:r>
                      <a:endParaRPr lang="en-GB" sz="1100">
                        <a:effectLst/>
                      </a:endParaRPr>
                    </a:p>
                    <a:p>
                      <a:pPr algn="l"/>
                      <a:r>
                        <a:rPr lang="en-GB" sz="800">
                          <a:effectLst/>
                        </a:rPr>
                        <a:t>Adults from trap collection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Control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115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3.94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1147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108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123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139.334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&lt;.0001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extLst>
                  <a:ext uri="{0D108BD9-81ED-4DB2-BD59-A6C34878D82A}">
                    <a16:rowId xmlns:a16="http://schemas.microsoft.com/office/drawing/2014/main" val="2198814014"/>
                  </a:ext>
                </a:extLst>
              </a:tr>
              <a:tr h="2527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PPF_30mg/m2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114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3.89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1147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107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122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138.885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&lt;.0001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extLst>
                  <a:ext uri="{0D108BD9-81ED-4DB2-BD59-A6C34878D82A}">
                    <a16:rowId xmlns:a16="http://schemas.microsoft.com/office/drawing/2014/main" val="4017667647"/>
                  </a:ext>
                </a:extLst>
              </a:tr>
              <a:tr h="5181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 Control / (PPF_30mg/m2)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1.01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0.0095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1147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0.994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1.03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1.292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0.1967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extLst>
                  <a:ext uri="{0D108BD9-81ED-4DB2-BD59-A6C34878D82A}">
                    <a16:rowId xmlns:a16="http://schemas.microsoft.com/office/drawing/2014/main" val="4072075432"/>
                  </a:ext>
                </a:extLst>
              </a:tr>
              <a:tr h="2527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 </a:t>
                      </a:r>
                      <a:endParaRPr lang="en-GB" sz="1100">
                        <a:effectLst/>
                      </a:endParaRPr>
                    </a:p>
                    <a:p>
                      <a:pPr algn="ctr"/>
                      <a:r>
                        <a:rPr lang="en-GB" sz="800">
                          <a:effectLst/>
                        </a:rPr>
                        <a:t> </a:t>
                      </a:r>
                      <a:endParaRPr lang="en-GB" sz="1100">
                        <a:effectLst/>
                      </a:endParaRPr>
                    </a:p>
                    <a:p>
                      <a:pPr algn="ctr"/>
                      <a:r>
                        <a:rPr lang="en-GB" sz="800">
                          <a:effectLst/>
                        </a:rPr>
                        <a:t>Larvae_Lab</a:t>
                      </a:r>
                      <a:endParaRPr lang="en-GB" sz="1100">
                        <a:effectLst/>
                      </a:endParaRPr>
                    </a:p>
                    <a:p>
                      <a:pPr algn="ctr"/>
                      <a:r>
                        <a:rPr lang="en-GB" sz="800">
                          <a:effectLst/>
                        </a:rPr>
                        <a:t>Larval stage collection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Control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46.9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7.38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214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34.4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63.9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24.453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&lt;.0001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extLst>
                  <a:ext uri="{0D108BD9-81ED-4DB2-BD59-A6C34878D82A}">
                    <a16:rowId xmlns:a16="http://schemas.microsoft.com/office/drawing/2014/main" val="3703448417"/>
                  </a:ext>
                </a:extLst>
              </a:tr>
              <a:tr h="2527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PPF_30mg/m2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14.4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2.51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214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10.2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20.3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15.268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&lt;.0001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extLst>
                  <a:ext uri="{0D108BD9-81ED-4DB2-BD59-A6C34878D82A}">
                    <a16:rowId xmlns:a16="http://schemas.microsoft.com/office/drawing/2014/main" val="3497248467"/>
                  </a:ext>
                </a:extLst>
              </a:tr>
              <a:tr h="3475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 Control / (PPF_30mg/m2)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3.27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0.0262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214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2.79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3.82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14.750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&lt;.0001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extLst>
                  <a:ext uri="{0D108BD9-81ED-4DB2-BD59-A6C34878D82A}">
                    <a16:rowId xmlns:a16="http://schemas.microsoft.com/office/drawing/2014/main" val="236617228"/>
                  </a:ext>
                </a:extLst>
              </a:tr>
              <a:tr h="2527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 </a:t>
                      </a:r>
                      <a:endParaRPr lang="en-GB" sz="1100">
                        <a:effectLst/>
                      </a:endParaRPr>
                    </a:p>
                    <a:p>
                      <a:pPr algn="l"/>
                      <a:r>
                        <a:rPr lang="en-GB" sz="800">
                          <a:effectLst/>
                        </a:rPr>
                        <a:t> </a:t>
                      </a:r>
                      <a:endParaRPr lang="en-GB" sz="1100">
                        <a:effectLst/>
                      </a:endParaRPr>
                    </a:p>
                    <a:p>
                      <a:pPr algn="l"/>
                      <a:r>
                        <a:rPr lang="en-GB" sz="800">
                          <a:effectLst/>
                        </a:rPr>
                        <a:t>Larvae_Field</a:t>
                      </a:r>
                      <a:endParaRPr lang="en-GB" sz="1100">
                        <a:effectLst/>
                      </a:endParaRPr>
                    </a:p>
                    <a:p>
                      <a:pPr algn="l"/>
                      <a:r>
                        <a:rPr lang="en-GB" sz="800">
                          <a:effectLst/>
                        </a:rPr>
                        <a:t>Adults from trap collection</a:t>
                      </a:r>
                      <a:endParaRPr lang="en-GB" sz="1100">
                        <a:effectLst/>
                      </a:endParaRPr>
                    </a:p>
                    <a:p>
                      <a:pPr algn="l"/>
                      <a:r>
                        <a:rPr lang="en-GB" sz="8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Control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59.8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3.47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1147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53.3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67.0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70.459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&lt;.0001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extLst>
                  <a:ext uri="{0D108BD9-81ED-4DB2-BD59-A6C34878D82A}">
                    <a16:rowId xmlns:a16="http://schemas.microsoft.com/office/drawing/2014/main" val="3703790503"/>
                  </a:ext>
                </a:extLst>
              </a:tr>
              <a:tr h="2527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PPF_30mg/m2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46.2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2.70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1147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41.2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51.8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65.623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&lt;.0001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extLst>
                  <a:ext uri="{0D108BD9-81ED-4DB2-BD59-A6C34878D82A}">
                    <a16:rowId xmlns:a16="http://schemas.microsoft.com/office/drawing/2014/main" val="1324704370"/>
                  </a:ext>
                </a:extLst>
              </a:tr>
              <a:tr h="6887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800">
                          <a:effectLst/>
                        </a:rPr>
                        <a:t> Control /(PPF_30mg/m2)</a:t>
                      </a:r>
                      <a:r>
                        <a:rPr lang="en-GB" sz="700">
                          <a:effectLst/>
                        </a:rPr>
                        <a:t>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1.29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0.0195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1147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1.26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1.33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17.034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&lt;.0001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94" marR="62294" marT="0" marB="0"/>
                </a:tc>
                <a:extLst>
                  <a:ext uri="{0D108BD9-81ED-4DB2-BD59-A6C34878D82A}">
                    <a16:rowId xmlns:a16="http://schemas.microsoft.com/office/drawing/2014/main" val="361648675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2ED4DBF6-B954-2B41-8420-51478FEB031A}"/>
              </a:ext>
            </a:extLst>
          </p:cNvPr>
          <p:cNvSpPr/>
          <p:nvPr/>
        </p:nvSpPr>
        <p:spPr>
          <a:xfrm>
            <a:off x="636270" y="139165"/>
            <a:ext cx="107659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1: PPF effects on Anopheles gambiae-Kisumu and field mosquitoes</a:t>
            </a:r>
            <a:r>
              <a:rPr lang="en-GB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 the study period </a:t>
            </a:r>
          </a:p>
        </p:txBody>
      </p:sp>
    </p:spTree>
    <p:extLst>
      <p:ext uri="{BB962C8B-B14F-4D97-AF65-F5344CB8AC3E}">
        <p14:creationId xmlns:p14="http://schemas.microsoft.com/office/powerpoint/2010/main" val="684665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0E0A7AB-139B-9647-BA78-347127D302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65387"/>
              </p:ext>
            </p:extLst>
          </p:nvPr>
        </p:nvGraphicFramePr>
        <p:xfrm>
          <a:off x="594349" y="824797"/>
          <a:ext cx="11209041" cy="575733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485156">
                  <a:extLst>
                    <a:ext uri="{9D8B030D-6E8A-4147-A177-3AD203B41FA5}">
                      <a16:colId xmlns:a16="http://schemas.microsoft.com/office/drawing/2014/main" val="2660852073"/>
                    </a:ext>
                  </a:extLst>
                </a:gridCol>
                <a:gridCol w="1361093">
                  <a:extLst>
                    <a:ext uri="{9D8B030D-6E8A-4147-A177-3AD203B41FA5}">
                      <a16:colId xmlns:a16="http://schemas.microsoft.com/office/drawing/2014/main" val="2564639651"/>
                    </a:ext>
                  </a:extLst>
                </a:gridCol>
                <a:gridCol w="1291422">
                  <a:extLst>
                    <a:ext uri="{9D8B030D-6E8A-4147-A177-3AD203B41FA5}">
                      <a16:colId xmlns:a16="http://schemas.microsoft.com/office/drawing/2014/main" val="1606064224"/>
                    </a:ext>
                  </a:extLst>
                </a:gridCol>
                <a:gridCol w="1588770">
                  <a:extLst>
                    <a:ext uri="{9D8B030D-6E8A-4147-A177-3AD203B41FA5}">
                      <a16:colId xmlns:a16="http://schemas.microsoft.com/office/drawing/2014/main" val="1291292539"/>
                    </a:ext>
                  </a:extLst>
                </a:gridCol>
                <a:gridCol w="1154430">
                  <a:extLst>
                    <a:ext uri="{9D8B030D-6E8A-4147-A177-3AD203B41FA5}">
                      <a16:colId xmlns:a16="http://schemas.microsoft.com/office/drawing/2014/main" val="3650361332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1647396429"/>
                    </a:ext>
                  </a:extLst>
                </a:gridCol>
                <a:gridCol w="1120140">
                  <a:extLst>
                    <a:ext uri="{9D8B030D-6E8A-4147-A177-3AD203B41FA5}">
                      <a16:colId xmlns:a16="http://schemas.microsoft.com/office/drawing/2014/main" val="4036383904"/>
                    </a:ext>
                  </a:extLst>
                </a:gridCol>
                <a:gridCol w="994410">
                  <a:extLst>
                    <a:ext uri="{9D8B030D-6E8A-4147-A177-3AD203B41FA5}">
                      <a16:colId xmlns:a16="http://schemas.microsoft.com/office/drawing/2014/main" val="4102574972"/>
                    </a:ext>
                  </a:extLst>
                </a:gridCol>
                <a:gridCol w="1127770">
                  <a:extLst>
                    <a:ext uri="{9D8B030D-6E8A-4147-A177-3AD203B41FA5}">
                      <a16:colId xmlns:a16="http://schemas.microsoft.com/office/drawing/2014/main" val="861399276"/>
                    </a:ext>
                  </a:extLst>
                </a:gridCol>
              </a:tblGrid>
              <a:tr h="848851">
                <a:tc>
                  <a:txBody>
                    <a:bodyPr/>
                    <a:lstStyle/>
                    <a:p>
                      <a:pPr indent="353060" algn="l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village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Collection</a:t>
                      </a:r>
                    </a:p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method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status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 err="1">
                          <a:effectLst/>
                        </a:rPr>
                        <a:t>gono_status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Total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Average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Std_error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Median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maximum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extLst>
                  <a:ext uri="{0D108BD9-81ED-4DB2-BD59-A6C34878D82A}">
                    <a16:rowId xmlns:a16="http://schemas.microsoft.com/office/drawing/2014/main" val="1517945852"/>
                  </a:ext>
                </a:extLst>
              </a:tr>
              <a:tr h="409040">
                <a:tc rowSpan="3">
                  <a:txBody>
                    <a:bodyPr/>
                    <a:lstStyle/>
                    <a:p>
                      <a:pPr indent="353060" algn="l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 </a:t>
                      </a:r>
                    </a:p>
                    <a:p>
                      <a:pPr indent="353060" algn="l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VK5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 rowSpan="3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</a:p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house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 rowSpan="3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</a:p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alive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unfed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10461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21.44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2.02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436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extLst>
                  <a:ext uri="{0D108BD9-81ED-4DB2-BD59-A6C34878D82A}">
                    <a16:rowId xmlns:a16="http://schemas.microsoft.com/office/drawing/2014/main" val="1195283868"/>
                  </a:ext>
                </a:extLst>
              </a:tr>
              <a:tr h="409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 err="1">
                          <a:effectLst/>
                        </a:rPr>
                        <a:t>bloodfed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4384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8.98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1.00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224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extLst>
                  <a:ext uri="{0D108BD9-81ED-4DB2-BD59-A6C34878D82A}">
                    <a16:rowId xmlns:a16="http://schemas.microsoft.com/office/drawing/2014/main" val="2515725643"/>
                  </a:ext>
                </a:extLst>
              </a:tr>
              <a:tr h="409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gravid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805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1.65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0.18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53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extLst>
                  <a:ext uri="{0D108BD9-81ED-4DB2-BD59-A6C34878D82A}">
                    <a16:rowId xmlns:a16="http://schemas.microsoft.com/office/drawing/2014/main" val="665337656"/>
                  </a:ext>
                </a:extLst>
              </a:tr>
              <a:tr h="409040">
                <a:tc rowSpan="9"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 </a:t>
                      </a:r>
                    </a:p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 </a:t>
                      </a:r>
                    </a:p>
                    <a:p>
                      <a:pPr indent="353060" algn="l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 </a:t>
                      </a:r>
                    </a:p>
                    <a:p>
                      <a:pPr indent="353060" algn="l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 </a:t>
                      </a:r>
                    </a:p>
                    <a:p>
                      <a:pPr indent="353060" algn="l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 </a:t>
                      </a:r>
                    </a:p>
                    <a:p>
                      <a:pPr indent="353060" algn="l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 </a:t>
                      </a:r>
                    </a:p>
                    <a:p>
                      <a:pPr indent="353060" algn="l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VK3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 rowSpan="3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 </a:t>
                      </a:r>
                    </a:p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 </a:t>
                      </a:r>
                    </a:p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house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 rowSpan="3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alive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unfed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421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2.77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0.43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36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extLst>
                  <a:ext uri="{0D108BD9-81ED-4DB2-BD59-A6C34878D82A}">
                    <a16:rowId xmlns:a16="http://schemas.microsoft.com/office/drawing/2014/main" val="111497650"/>
                  </a:ext>
                </a:extLst>
              </a:tr>
              <a:tr h="409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bloodfed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1548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10.18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2.12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197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extLst>
                  <a:ext uri="{0D108BD9-81ED-4DB2-BD59-A6C34878D82A}">
                    <a16:rowId xmlns:a16="http://schemas.microsoft.com/office/drawing/2014/main" val="1931613304"/>
                  </a:ext>
                </a:extLst>
              </a:tr>
              <a:tr h="409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gravid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478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3.14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0.59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69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extLst>
                  <a:ext uri="{0D108BD9-81ED-4DB2-BD59-A6C34878D82A}">
                    <a16:rowId xmlns:a16="http://schemas.microsoft.com/office/drawing/2014/main" val="1740940725"/>
                  </a:ext>
                </a:extLst>
              </a:tr>
              <a:tr h="409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 </a:t>
                      </a:r>
                    </a:p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 </a:t>
                      </a:r>
                    </a:p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trap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 rowSpan="3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alive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unfed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7973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54.99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5.34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31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283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extLst>
                  <a:ext uri="{0D108BD9-81ED-4DB2-BD59-A6C34878D82A}">
                    <a16:rowId xmlns:a16="http://schemas.microsoft.com/office/drawing/2014/main" val="962998624"/>
                  </a:ext>
                </a:extLst>
              </a:tr>
              <a:tr h="409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bloodfed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6654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43.78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3.90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28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261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extLst>
                  <a:ext uri="{0D108BD9-81ED-4DB2-BD59-A6C34878D82A}">
                    <a16:rowId xmlns:a16="http://schemas.microsoft.com/office/drawing/2014/main" val="710348544"/>
                  </a:ext>
                </a:extLst>
              </a:tr>
              <a:tr h="409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gravid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1362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8.96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0.92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5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69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extLst>
                  <a:ext uri="{0D108BD9-81ED-4DB2-BD59-A6C34878D82A}">
                    <a16:rowId xmlns:a16="http://schemas.microsoft.com/office/drawing/2014/main" val="789825715"/>
                  </a:ext>
                </a:extLst>
              </a:tr>
              <a:tr h="409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 </a:t>
                      </a:r>
                    </a:p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dead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unfed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144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31.76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4.40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296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31.76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extLst>
                  <a:ext uri="{0D108BD9-81ED-4DB2-BD59-A6C34878D82A}">
                    <a16:rowId xmlns:a16="http://schemas.microsoft.com/office/drawing/2014/main" val="1264087260"/>
                  </a:ext>
                </a:extLst>
              </a:tr>
              <a:tr h="409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bloodfed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152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6.22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1.21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126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6.22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extLst>
                  <a:ext uri="{0D108BD9-81ED-4DB2-BD59-A6C34878D82A}">
                    <a16:rowId xmlns:a16="http://schemas.microsoft.com/office/drawing/2014/main" val="1998791678"/>
                  </a:ext>
                </a:extLst>
              </a:tr>
              <a:tr h="409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gravid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152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0.95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0.19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18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0.95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71" marR="48671" marT="0" marB="0"/>
                </a:tc>
                <a:extLst>
                  <a:ext uri="{0D108BD9-81ED-4DB2-BD59-A6C34878D82A}">
                    <a16:rowId xmlns:a16="http://schemas.microsoft.com/office/drawing/2014/main" val="24598223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5E19502C-A177-5844-A7BD-5F33BFF16160}"/>
              </a:ext>
            </a:extLst>
          </p:cNvPr>
          <p:cNvSpPr/>
          <p:nvPr/>
        </p:nvSpPr>
        <p:spPr>
          <a:xfrm>
            <a:off x="422910" y="121316"/>
            <a:ext cx="116700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2 : Descriptive table of gonotrophic status of </a:t>
            </a:r>
            <a:r>
              <a:rPr lang="en-GB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An. gambiae 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female mosquitoes in both villages over the study period 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93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9F8F668-DDFC-574B-8A2C-C29763117E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560017"/>
              </p:ext>
            </p:extLst>
          </p:nvPr>
        </p:nvGraphicFramePr>
        <p:xfrm>
          <a:off x="214313" y="1107344"/>
          <a:ext cx="11605155" cy="4232300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109686">
                  <a:extLst>
                    <a:ext uri="{9D8B030D-6E8A-4147-A177-3AD203B41FA5}">
                      <a16:colId xmlns:a16="http://schemas.microsoft.com/office/drawing/2014/main" val="2782013293"/>
                    </a:ext>
                  </a:extLst>
                </a:gridCol>
                <a:gridCol w="1410148">
                  <a:extLst>
                    <a:ext uri="{9D8B030D-6E8A-4147-A177-3AD203B41FA5}">
                      <a16:colId xmlns:a16="http://schemas.microsoft.com/office/drawing/2014/main" val="1549999867"/>
                    </a:ext>
                  </a:extLst>
                </a:gridCol>
                <a:gridCol w="950613">
                  <a:extLst>
                    <a:ext uri="{9D8B030D-6E8A-4147-A177-3AD203B41FA5}">
                      <a16:colId xmlns:a16="http://schemas.microsoft.com/office/drawing/2014/main" val="700162205"/>
                    </a:ext>
                  </a:extLst>
                </a:gridCol>
                <a:gridCol w="1152613">
                  <a:extLst>
                    <a:ext uri="{9D8B030D-6E8A-4147-A177-3AD203B41FA5}">
                      <a16:colId xmlns:a16="http://schemas.microsoft.com/office/drawing/2014/main" val="3652045864"/>
                    </a:ext>
                  </a:extLst>
                </a:gridCol>
                <a:gridCol w="1450538">
                  <a:extLst>
                    <a:ext uri="{9D8B030D-6E8A-4147-A177-3AD203B41FA5}">
                      <a16:colId xmlns:a16="http://schemas.microsoft.com/office/drawing/2014/main" val="3999908209"/>
                    </a:ext>
                  </a:extLst>
                </a:gridCol>
                <a:gridCol w="1614401">
                  <a:extLst>
                    <a:ext uri="{9D8B030D-6E8A-4147-A177-3AD203B41FA5}">
                      <a16:colId xmlns:a16="http://schemas.microsoft.com/office/drawing/2014/main" val="148587299"/>
                    </a:ext>
                  </a:extLst>
                </a:gridCol>
                <a:gridCol w="1481165">
                  <a:extLst>
                    <a:ext uri="{9D8B030D-6E8A-4147-A177-3AD203B41FA5}">
                      <a16:colId xmlns:a16="http://schemas.microsoft.com/office/drawing/2014/main" val="1410742597"/>
                    </a:ext>
                  </a:extLst>
                </a:gridCol>
                <a:gridCol w="1293051">
                  <a:extLst>
                    <a:ext uri="{9D8B030D-6E8A-4147-A177-3AD203B41FA5}">
                      <a16:colId xmlns:a16="http://schemas.microsoft.com/office/drawing/2014/main" val="4216753340"/>
                    </a:ext>
                  </a:extLst>
                </a:gridCol>
                <a:gridCol w="1142940">
                  <a:extLst>
                    <a:ext uri="{9D8B030D-6E8A-4147-A177-3AD203B41FA5}">
                      <a16:colId xmlns:a16="http://schemas.microsoft.com/office/drawing/2014/main" val="762457027"/>
                    </a:ext>
                  </a:extLst>
                </a:gridCol>
              </a:tblGrid>
              <a:tr h="754106"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Trapping area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l">
                        <a:lnSpc>
                          <a:spcPct val="200000"/>
                        </a:lnSpc>
                      </a:pPr>
                      <a:r>
                        <a:rPr lang="en-GB" sz="1200" dirty="0" err="1">
                          <a:effectLst/>
                        </a:rPr>
                        <a:t>Gono_status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N (VK5)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N (VK3)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Prop (VK3)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PropVK5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Diff Prop </a:t>
                      </a:r>
                    </a:p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baseline="-25000">
                          <a:effectLst/>
                        </a:rPr>
                        <a:t>(VK5, VK3)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X</a:t>
                      </a:r>
                      <a:r>
                        <a:rPr lang="en-GB" sz="1200" baseline="30000">
                          <a:effectLst/>
                        </a:rPr>
                        <a:t>2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p-value</a:t>
                      </a:r>
                      <a:r>
                        <a:rPr lang="en-GB" sz="1200" baseline="-25000">
                          <a:effectLst/>
                        </a:rPr>
                        <a:t> (VK5-VK3)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4747882"/>
                  </a:ext>
                </a:extLst>
              </a:tr>
              <a:tr h="1159398">
                <a:tc rowSpan="3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House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l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Unfed</a:t>
                      </a:r>
                      <a:br>
                        <a:rPr lang="en-GB" sz="1200" dirty="0">
                          <a:effectLst/>
                        </a:rPr>
                      </a:br>
                      <a:r>
                        <a:rPr lang="en-GB" sz="1200" dirty="0">
                          <a:effectLst/>
                        </a:rPr>
                        <a:t>CI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10461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421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0.1720</a:t>
                      </a:r>
                      <a:br>
                        <a:rPr lang="en-GB" sz="1200" dirty="0">
                          <a:effectLst/>
                        </a:rPr>
                      </a:br>
                      <a:r>
                        <a:rPr lang="en-GB" sz="1200" dirty="0">
                          <a:effectLst/>
                        </a:rPr>
                        <a:t>(0.1576-0.1875)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0.6684</a:t>
                      </a:r>
                    </a:p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(0.6610-0.6757)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0.4964</a:t>
                      </a:r>
                      <a:br>
                        <a:rPr lang="en-GB" sz="1200" dirty="0">
                          <a:effectLst/>
                        </a:rPr>
                      </a:br>
                      <a:r>
                        <a:rPr lang="en-GB" sz="1200" dirty="0">
                          <a:effectLst/>
                        </a:rPr>
                        <a:t>(0.4797-0.5130)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2175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&lt; 0.0001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5129668"/>
                  </a:ext>
                </a:extLst>
              </a:tr>
              <a:tr h="11593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53060" algn="l">
                        <a:lnSpc>
                          <a:spcPct val="200000"/>
                        </a:lnSpc>
                      </a:pPr>
                      <a:r>
                        <a:rPr lang="en-GB" sz="1200" dirty="0" err="1">
                          <a:effectLst/>
                        </a:rPr>
                        <a:t>Bloofed</a:t>
                      </a:r>
                      <a:br>
                        <a:rPr lang="en-GB" sz="1200" dirty="0">
                          <a:effectLst/>
                        </a:rPr>
                      </a:br>
                      <a:r>
                        <a:rPr lang="en-GB" sz="1200" dirty="0">
                          <a:effectLst/>
                        </a:rPr>
                        <a:t>CI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4384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1548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0.6326</a:t>
                      </a:r>
                      <a:br>
                        <a:rPr lang="en-GB" sz="1200" dirty="0">
                          <a:effectLst/>
                        </a:rPr>
                      </a:br>
                      <a:r>
                        <a:rPr lang="en-GB" sz="1200" dirty="0">
                          <a:effectLst/>
                        </a:rPr>
                        <a:t>(0.6133-0.6514)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0.2801</a:t>
                      </a:r>
                    </a:p>
                    <a:p>
                      <a:pPr indent="353060" algn="l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(0.2731-0.2872)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0.3525</a:t>
                      </a:r>
                      <a:br>
                        <a:rPr lang="en-GB" sz="1200" dirty="0">
                          <a:effectLst/>
                        </a:rPr>
                      </a:br>
                      <a:r>
                        <a:rPr lang="en-GB" sz="1200" dirty="0">
                          <a:effectLst/>
                        </a:rPr>
                        <a:t>(0.3321-0.3728)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1193.2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&lt; 0.0001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7530699"/>
                  </a:ext>
                </a:extLst>
              </a:tr>
              <a:tr h="11593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53060" algn="l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Gravid</a:t>
                      </a:r>
                      <a:br>
                        <a:rPr lang="en-GB" sz="1200" dirty="0">
                          <a:effectLst/>
                        </a:rPr>
                      </a:br>
                      <a:r>
                        <a:rPr lang="en-GB" sz="1200" dirty="0">
                          <a:effectLst/>
                        </a:rPr>
                        <a:t>CI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805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478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0.1953</a:t>
                      </a:r>
                      <a:br>
                        <a:rPr lang="en-GB" sz="1200" dirty="0">
                          <a:effectLst/>
                        </a:rPr>
                      </a:br>
                      <a:r>
                        <a:rPr lang="en-GB" sz="1200" dirty="0">
                          <a:effectLst/>
                        </a:rPr>
                        <a:t>(0.1801-0.2115)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</a:rPr>
                        <a:t>0.0514</a:t>
                      </a:r>
                      <a:br>
                        <a:rPr lang="en-GB" sz="1200">
                          <a:effectLst/>
                        </a:rPr>
                      </a:br>
                      <a:r>
                        <a:rPr lang="en-GB" sz="1200">
                          <a:effectLst/>
                        </a:rPr>
                        <a:t>(0.0480-0.0550)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0.1439</a:t>
                      </a:r>
                      <a:br>
                        <a:rPr lang="en-GB" sz="1200" dirty="0">
                          <a:effectLst/>
                        </a:rPr>
                      </a:br>
                      <a:r>
                        <a:rPr lang="en-GB" sz="1200" dirty="0">
                          <a:effectLst/>
                        </a:rPr>
                        <a:t>(0.1278-0.1599)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665.27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</a:rPr>
                        <a:t>&lt; 0.0001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2291232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808F302F-D462-784F-ACCE-D5DAB79E2989}"/>
              </a:ext>
            </a:extLst>
          </p:cNvPr>
          <p:cNvSpPr/>
          <p:nvPr/>
        </p:nvSpPr>
        <p:spPr>
          <a:xfrm>
            <a:off x="214313" y="184014"/>
            <a:ext cx="117633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3: 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 and proportions of </a:t>
            </a:r>
            <a:r>
              <a:rPr lang="en-GB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Anopheles gambiae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female mosquitoes collected per house in both villages over the study period 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143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55C08E9-18B7-3240-8939-055E8E038A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563139"/>
              </p:ext>
            </p:extLst>
          </p:nvPr>
        </p:nvGraphicFramePr>
        <p:xfrm>
          <a:off x="1219200" y="1222089"/>
          <a:ext cx="9968088" cy="4027248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3338462">
                  <a:extLst>
                    <a:ext uri="{9D8B030D-6E8A-4147-A177-3AD203B41FA5}">
                      <a16:colId xmlns:a16="http://schemas.microsoft.com/office/drawing/2014/main" val="865802140"/>
                    </a:ext>
                  </a:extLst>
                </a:gridCol>
                <a:gridCol w="2028889">
                  <a:extLst>
                    <a:ext uri="{9D8B030D-6E8A-4147-A177-3AD203B41FA5}">
                      <a16:colId xmlns:a16="http://schemas.microsoft.com/office/drawing/2014/main" val="4014269595"/>
                    </a:ext>
                  </a:extLst>
                </a:gridCol>
                <a:gridCol w="1778100">
                  <a:extLst>
                    <a:ext uri="{9D8B030D-6E8A-4147-A177-3AD203B41FA5}">
                      <a16:colId xmlns:a16="http://schemas.microsoft.com/office/drawing/2014/main" val="98126460"/>
                    </a:ext>
                  </a:extLst>
                </a:gridCol>
                <a:gridCol w="185584">
                  <a:extLst>
                    <a:ext uri="{9D8B030D-6E8A-4147-A177-3AD203B41FA5}">
                      <a16:colId xmlns:a16="http://schemas.microsoft.com/office/drawing/2014/main" val="873577232"/>
                    </a:ext>
                  </a:extLst>
                </a:gridCol>
                <a:gridCol w="2637053">
                  <a:extLst>
                    <a:ext uri="{9D8B030D-6E8A-4147-A177-3AD203B41FA5}">
                      <a16:colId xmlns:a16="http://schemas.microsoft.com/office/drawing/2014/main" val="1533558865"/>
                    </a:ext>
                  </a:extLst>
                </a:gridCol>
              </a:tblGrid>
              <a:tr h="447472"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VK3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VK5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8645524"/>
                  </a:ext>
                </a:extLst>
              </a:tr>
              <a:tr h="447472"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Trap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214262"/>
                  </a:ext>
                </a:extLst>
              </a:tr>
              <a:tr h="447472"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Aedes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6820489"/>
                  </a:ext>
                </a:extLst>
              </a:tr>
              <a:tr h="447472"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An. coustani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2323304"/>
                  </a:ext>
                </a:extLst>
              </a:tr>
              <a:tr h="447472"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An. pharoensis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4256850"/>
                  </a:ext>
                </a:extLst>
              </a:tr>
              <a:tr h="447472"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An. rufipes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814968"/>
                  </a:ext>
                </a:extLst>
              </a:tr>
              <a:tr h="447472"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Culex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1021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620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5581370"/>
                  </a:ext>
                </a:extLst>
              </a:tr>
              <a:tr h="447472"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Mansonia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721917"/>
                  </a:ext>
                </a:extLst>
              </a:tr>
              <a:tr h="447472"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1169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r">
                        <a:lnSpc>
                          <a:spcPct val="200000"/>
                        </a:lnSpc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707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854342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AE97FAA-EB7C-BB4E-8A22-A2002751CDC5}"/>
              </a:ext>
            </a:extLst>
          </p:cNvPr>
          <p:cNvSpPr/>
          <p:nvPr/>
        </p:nvSpPr>
        <p:spPr>
          <a:xfrm>
            <a:off x="1049868" y="276910"/>
            <a:ext cx="102801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Table 4: Numbers of other mosquito species caught in trap versus house in both sites over the study period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699936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53991E6-DAC3-2F48-A970-5D1E7FA9FA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184108"/>
              </p:ext>
            </p:extLst>
          </p:nvPr>
        </p:nvGraphicFramePr>
        <p:xfrm>
          <a:off x="838199" y="1825624"/>
          <a:ext cx="9314793" cy="3482104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3119664">
                  <a:extLst>
                    <a:ext uri="{9D8B030D-6E8A-4147-A177-3AD203B41FA5}">
                      <a16:colId xmlns:a16="http://schemas.microsoft.com/office/drawing/2014/main" val="1304352285"/>
                    </a:ext>
                  </a:extLst>
                </a:gridCol>
                <a:gridCol w="1895918">
                  <a:extLst>
                    <a:ext uri="{9D8B030D-6E8A-4147-A177-3AD203B41FA5}">
                      <a16:colId xmlns:a16="http://schemas.microsoft.com/office/drawing/2014/main" val="3342950481"/>
                    </a:ext>
                  </a:extLst>
                </a:gridCol>
                <a:gridCol w="2102501">
                  <a:extLst>
                    <a:ext uri="{9D8B030D-6E8A-4147-A177-3AD203B41FA5}">
                      <a16:colId xmlns:a16="http://schemas.microsoft.com/office/drawing/2014/main" val="4272356109"/>
                    </a:ext>
                  </a:extLst>
                </a:gridCol>
                <a:gridCol w="2196710">
                  <a:extLst>
                    <a:ext uri="{9D8B030D-6E8A-4147-A177-3AD203B41FA5}">
                      <a16:colId xmlns:a16="http://schemas.microsoft.com/office/drawing/2014/main" val="1511141746"/>
                    </a:ext>
                  </a:extLst>
                </a:gridCol>
              </a:tblGrid>
              <a:tr h="435263"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VK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2230286"/>
                  </a:ext>
                </a:extLst>
              </a:tr>
              <a:tr h="435263"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35306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Trap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35306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Room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1774788"/>
                  </a:ext>
                </a:extLst>
              </a:tr>
              <a:tr h="435263">
                <a:tc rowSpan="3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Species and molecular forms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 form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(192)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(231)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4846337"/>
                  </a:ext>
                </a:extLst>
              </a:tr>
              <a:tr h="435263">
                <a:tc vMerge="1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 form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6370896"/>
                  </a:ext>
                </a:extLst>
              </a:tr>
              <a:tr h="435263">
                <a:tc vMerge="1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An. </a:t>
                      </a:r>
                      <a:r>
                        <a:rPr lang="en-GB" sz="1200" i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arabiensis</a:t>
                      </a:r>
                      <a:endParaRPr lang="en-GB" sz="1200" i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8553073"/>
                  </a:ext>
                </a:extLst>
              </a:tr>
              <a:tr h="435263">
                <a:tc rowSpan="3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Kdr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 form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0.96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360873"/>
                  </a:ext>
                </a:extLst>
              </a:tr>
              <a:tr h="435263">
                <a:tc vMerge="1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 form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2679643"/>
                  </a:ext>
                </a:extLst>
              </a:tr>
              <a:tr h="435263">
                <a:tc vMerge="1"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35306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An. </a:t>
                      </a:r>
                      <a:r>
                        <a:rPr lang="en-GB" sz="1200" i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arabiensis</a:t>
                      </a:r>
                      <a:endParaRPr lang="en-GB" sz="1200" i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9262861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DAF2323A-B6CB-F846-BB1E-0D26B77A3CC8}"/>
              </a:ext>
            </a:extLst>
          </p:cNvPr>
          <p:cNvSpPr/>
          <p:nvPr/>
        </p:nvSpPr>
        <p:spPr>
          <a:xfrm>
            <a:off x="224852" y="194557"/>
            <a:ext cx="1167733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3060" algn="just">
              <a:lnSpc>
                <a:spcPct val="200000"/>
              </a:lnSpc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5 : </a:t>
            </a:r>
            <a:r>
              <a:rPr lang="fr-F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Repartition of </a:t>
            </a:r>
            <a:r>
              <a:rPr lang="en-US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An. </a:t>
            </a:r>
            <a:r>
              <a:rPr lang="en-US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coluzzii</a:t>
            </a:r>
            <a:r>
              <a:rPr lang="en-US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traps and houses and allelic frequencies of the </a:t>
            </a:r>
            <a:r>
              <a:rPr lang="en-US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kdr</a:t>
            </a:r>
            <a:r>
              <a:rPr lang="en-US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mutation from </a:t>
            </a:r>
            <a:r>
              <a:rPr lang="en-US" sz="1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Vallée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 Kou mosquitoes collected over the study period</a:t>
            </a:r>
            <a:endParaRPr lang="en-GB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590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3304761-0148-A44C-A65F-6EB2EB5DDB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393985"/>
              </p:ext>
            </p:extLst>
          </p:nvPr>
        </p:nvGraphicFramePr>
        <p:xfrm>
          <a:off x="1099262" y="1853296"/>
          <a:ext cx="9379553" cy="3370346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240495">
                  <a:extLst>
                    <a:ext uri="{9D8B030D-6E8A-4147-A177-3AD203B41FA5}">
                      <a16:colId xmlns:a16="http://schemas.microsoft.com/office/drawing/2014/main" val="1250965124"/>
                    </a:ext>
                  </a:extLst>
                </a:gridCol>
                <a:gridCol w="904641">
                  <a:extLst>
                    <a:ext uri="{9D8B030D-6E8A-4147-A177-3AD203B41FA5}">
                      <a16:colId xmlns:a16="http://schemas.microsoft.com/office/drawing/2014/main" val="3970102823"/>
                    </a:ext>
                  </a:extLst>
                </a:gridCol>
                <a:gridCol w="1029232">
                  <a:extLst>
                    <a:ext uri="{9D8B030D-6E8A-4147-A177-3AD203B41FA5}">
                      <a16:colId xmlns:a16="http://schemas.microsoft.com/office/drawing/2014/main" val="2311569901"/>
                    </a:ext>
                  </a:extLst>
                </a:gridCol>
                <a:gridCol w="1029232">
                  <a:extLst>
                    <a:ext uri="{9D8B030D-6E8A-4147-A177-3AD203B41FA5}">
                      <a16:colId xmlns:a16="http://schemas.microsoft.com/office/drawing/2014/main" val="3434902977"/>
                    </a:ext>
                  </a:extLst>
                </a:gridCol>
                <a:gridCol w="1152018">
                  <a:extLst>
                    <a:ext uri="{9D8B030D-6E8A-4147-A177-3AD203B41FA5}">
                      <a16:colId xmlns:a16="http://schemas.microsoft.com/office/drawing/2014/main" val="2843984230"/>
                    </a:ext>
                  </a:extLst>
                </a:gridCol>
                <a:gridCol w="1280219">
                  <a:extLst>
                    <a:ext uri="{9D8B030D-6E8A-4147-A177-3AD203B41FA5}">
                      <a16:colId xmlns:a16="http://schemas.microsoft.com/office/drawing/2014/main" val="3450401462"/>
                    </a:ext>
                  </a:extLst>
                </a:gridCol>
                <a:gridCol w="1430993">
                  <a:extLst>
                    <a:ext uri="{9D8B030D-6E8A-4147-A177-3AD203B41FA5}">
                      <a16:colId xmlns:a16="http://schemas.microsoft.com/office/drawing/2014/main" val="900021065"/>
                    </a:ext>
                  </a:extLst>
                </a:gridCol>
                <a:gridCol w="1312723">
                  <a:extLst>
                    <a:ext uri="{9D8B030D-6E8A-4147-A177-3AD203B41FA5}">
                      <a16:colId xmlns:a16="http://schemas.microsoft.com/office/drawing/2014/main" val="4242648290"/>
                    </a:ext>
                  </a:extLst>
                </a:gridCol>
              </a:tblGrid>
              <a:tr h="1136996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</a:p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Village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rate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se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 err="1">
                          <a:effectLst/>
                        </a:rPr>
                        <a:t>df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 err="1">
                          <a:effectLst/>
                        </a:rPr>
                        <a:t>lower</a:t>
                      </a:r>
                      <a:r>
                        <a:rPr lang="fr-FR" sz="1200" dirty="0">
                          <a:effectLst/>
                        </a:rPr>
                        <a:t> CL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 err="1">
                          <a:effectLst/>
                        </a:rPr>
                        <a:t>upper</a:t>
                      </a:r>
                      <a:r>
                        <a:rPr lang="fr-FR" sz="1200" dirty="0">
                          <a:effectLst/>
                        </a:rPr>
                        <a:t> CL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t-ratio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p-value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4714433"/>
                  </a:ext>
                </a:extLst>
              </a:tr>
              <a:tr h="744450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VK5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64.4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7.31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176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51.5    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80.6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36.726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&lt;.0001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528320"/>
                  </a:ext>
                </a:extLst>
              </a:tr>
              <a:tr h="744450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VK3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97.3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11.01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176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77.8   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121.7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40.465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&lt;.0001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5422535"/>
                  </a:ext>
                </a:extLst>
              </a:tr>
              <a:tr h="744450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VK5/VK3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0.662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0.0113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176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0.64   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0.685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-24.131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&lt;.0001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3408327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3CB61E3B-4D84-2F45-85CA-73B717F883C2}"/>
              </a:ext>
            </a:extLst>
          </p:cNvPr>
          <p:cNvSpPr/>
          <p:nvPr/>
        </p:nvSpPr>
        <p:spPr>
          <a:xfrm>
            <a:off x="546537" y="401855"/>
            <a:ext cx="11445765" cy="380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3060" algn="just">
              <a:lnSpc>
                <a:spcPct val="150000"/>
              </a:lnSpc>
            </a:pPr>
            <a:r>
              <a:rPr lang="en-GB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6: Pyrethrum Spray Catch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GB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data from VK3 and VK5 over the study period</a:t>
            </a:r>
            <a:endParaRPr lang="en-GB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214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A2C4B33-E22D-DB4B-A121-B7B88DA3E2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448695"/>
              </p:ext>
            </p:extLst>
          </p:nvPr>
        </p:nvGraphicFramePr>
        <p:xfrm>
          <a:off x="567308" y="1154461"/>
          <a:ext cx="8726709" cy="4189064"/>
        </p:xfrm>
        <a:graphic>
          <a:graphicData uri="http://schemas.openxmlformats.org/drawingml/2006/table">
            <a:tbl>
              <a:tblPr firstRow="1" lastRow="1">
                <a:tableStyleId>{F5AB1C69-6EDB-4FF4-983F-18BD219EF322}</a:tableStyleId>
              </a:tblPr>
              <a:tblGrid>
                <a:gridCol w="2908903">
                  <a:extLst>
                    <a:ext uri="{9D8B030D-6E8A-4147-A177-3AD203B41FA5}">
                      <a16:colId xmlns:a16="http://schemas.microsoft.com/office/drawing/2014/main" val="3931683913"/>
                    </a:ext>
                  </a:extLst>
                </a:gridCol>
                <a:gridCol w="1639963">
                  <a:extLst>
                    <a:ext uri="{9D8B030D-6E8A-4147-A177-3AD203B41FA5}">
                      <a16:colId xmlns:a16="http://schemas.microsoft.com/office/drawing/2014/main" val="180470100"/>
                    </a:ext>
                  </a:extLst>
                </a:gridCol>
                <a:gridCol w="1929755">
                  <a:extLst>
                    <a:ext uri="{9D8B030D-6E8A-4147-A177-3AD203B41FA5}">
                      <a16:colId xmlns:a16="http://schemas.microsoft.com/office/drawing/2014/main" val="1312106178"/>
                    </a:ext>
                  </a:extLst>
                </a:gridCol>
                <a:gridCol w="2248088">
                  <a:extLst>
                    <a:ext uri="{9D8B030D-6E8A-4147-A177-3AD203B41FA5}">
                      <a16:colId xmlns:a16="http://schemas.microsoft.com/office/drawing/2014/main" val="689721113"/>
                    </a:ext>
                  </a:extLst>
                </a:gridCol>
              </a:tblGrid>
              <a:tr h="412261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Modalities 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July 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August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October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60526328"/>
                  </a:ext>
                </a:extLst>
              </a:tr>
              <a:tr h="412170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females VK5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3097137"/>
                  </a:ext>
                </a:extLst>
              </a:tr>
              <a:tr h="412170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Parous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7857077"/>
                  </a:ext>
                </a:extLst>
              </a:tr>
              <a:tr h="412170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Nulliparous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3299474"/>
                  </a:ext>
                </a:extLst>
              </a:tr>
              <a:tr h="412170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Percentage (%)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1.81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3.63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12.00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7273330"/>
                  </a:ext>
                </a:extLst>
              </a:tr>
              <a:tr h="891522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females VK3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6978577"/>
                  </a:ext>
                </a:extLst>
              </a:tr>
              <a:tr h="412170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Parous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7085170"/>
                  </a:ext>
                </a:extLst>
              </a:tr>
              <a:tr h="412170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Nulliparous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0639778"/>
                  </a:ext>
                </a:extLst>
              </a:tr>
              <a:tr h="412261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Percentage (%)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1.78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3.44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3.44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6654274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EF2C1458-1F13-3446-AD90-CECAFBF992B4}"/>
              </a:ext>
            </a:extLst>
          </p:cNvPr>
          <p:cNvSpPr/>
          <p:nvPr/>
        </p:nvSpPr>
        <p:spPr>
          <a:xfrm>
            <a:off x="567307" y="234048"/>
            <a:ext cx="111198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7: Number of unfed females parous and nulliparous from traps, dissected in both sites over the study period</a:t>
            </a:r>
            <a:r>
              <a:rPr lang="en-GB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910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8A6DCBC-FF49-1B40-AB57-11E3C479B1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173026"/>
              </p:ext>
            </p:extLst>
          </p:nvPr>
        </p:nvGraphicFramePr>
        <p:xfrm>
          <a:off x="689548" y="1588958"/>
          <a:ext cx="10822897" cy="3854779"/>
        </p:xfrm>
        <a:graphic>
          <a:graphicData uri="http://schemas.openxmlformats.org/drawingml/2006/table">
            <a:tbl>
              <a:tblPr firstRow="1" lastRow="1">
                <a:tableStyleId>{F5AB1C69-6EDB-4FF4-983F-18BD219EF322}</a:tableStyleId>
              </a:tblPr>
              <a:tblGrid>
                <a:gridCol w="3617011">
                  <a:extLst>
                    <a:ext uri="{9D8B030D-6E8A-4147-A177-3AD203B41FA5}">
                      <a16:colId xmlns:a16="http://schemas.microsoft.com/office/drawing/2014/main" val="2443332734"/>
                    </a:ext>
                  </a:extLst>
                </a:gridCol>
                <a:gridCol w="3087663">
                  <a:extLst>
                    <a:ext uri="{9D8B030D-6E8A-4147-A177-3AD203B41FA5}">
                      <a16:colId xmlns:a16="http://schemas.microsoft.com/office/drawing/2014/main" val="591510471"/>
                    </a:ext>
                  </a:extLst>
                </a:gridCol>
                <a:gridCol w="4118223">
                  <a:extLst>
                    <a:ext uri="{9D8B030D-6E8A-4147-A177-3AD203B41FA5}">
                      <a16:colId xmlns:a16="http://schemas.microsoft.com/office/drawing/2014/main" val="1818791105"/>
                    </a:ext>
                  </a:extLst>
                </a:gridCol>
              </a:tblGrid>
              <a:tr h="593301">
                <a:tc>
                  <a:txBody>
                    <a:bodyPr/>
                    <a:lstStyle/>
                    <a:p>
                      <a:pPr marL="0" marR="0" lvl="0" indent="353060" algn="just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Answers /Modalities 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353060" algn="just">
                        <a:lnSpc>
                          <a:spcPct val="200000"/>
                        </a:lnSpc>
                      </a:pP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 (%)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GB" sz="120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(%)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  <a:extLst>
                  <a:ext uri="{0D108BD9-81ED-4DB2-BD59-A6C34878D82A}">
                    <a16:rowId xmlns:a16="http://schemas.microsoft.com/office/drawing/2014/main" val="3527615471"/>
                  </a:ext>
                </a:extLst>
              </a:tr>
              <a:tr h="366931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Reduction of mosquito bites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85.40 (223)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14.60 (56) 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  <a:extLst>
                  <a:ext uri="{0D108BD9-81ED-4DB2-BD59-A6C34878D82A}">
                    <a16:rowId xmlns:a16="http://schemas.microsoft.com/office/drawing/2014/main" val="923443012"/>
                  </a:ext>
                </a:extLst>
              </a:tr>
              <a:tr h="366931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Reduction of mosquito noise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31.80 (88)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68.00 (188)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  <a:extLst>
                  <a:ext uri="{0D108BD9-81ED-4DB2-BD59-A6C34878D82A}">
                    <a16:rowId xmlns:a16="http://schemas.microsoft.com/office/drawing/2014/main" val="2235843880"/>
                  </a:ext>
                </a:extLst>
              </a:tr>
              <a:tr h="366931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Reduction of disease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98.50 (272)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 (4)</a:t>
                      </a:r>
                      <a:endParaRPr lang="en-GB" sz="120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  <a:extLst>
                  <a:ext uri="{0D108BD9-81ED-4DB2-BD59-A6C34878D82A}">
                    <a16:rowId xmlns:a16="http://schemas.microsoft.com/office/drawing/2014/main" val="2345423625"/>
                  </a:ext>
                </a:extLst>
              </a:tr>
              <a:tr h="2079171">
                <a:tc>
                  <a:txBody>
                    <a:bodyPr/>
                    <a:lstStyle/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Reduction of malaria</a:t>
                      </a:r>
                      <a:endParaRPr lang="en-GB" sz="1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Peaceful sleep</a:t>
                      </a:r>
                      <a:endParaRPr lang="en-GB" sz="1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Protection against other insects</a:t>
                      </a:r>
                      <a:endParaRPr lang="en-GB" sz="1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353060" algn="just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Prevent mosquitoes from entering the house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98.91 (273)</a:t>
                      </a:r>
                      <a:endParaRPr lang="en-GB" sz="1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93.84 (259)</a:t>
                      </a:r>
                      <a:endParaRPr lang="en-GB" sz="1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77.54 (274)</a:t>
                      </a:r>
                      <a:endParaRPr lang="en-GB" sz="1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52.17 (144)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 (3)</a:t>
                      </a:r>
                      <a:endParaRPr lang="en-GB" sz="1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6.00 (17)</a:t>
                      </a:r>
                      <a:endParaRPr lang="en-GB" sz="1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18.00 (62)</a:t>
                      </a:r>
                      <a:endParaRPr lang="en-GB" sz="1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48.00 (132)</a:t>
                      </a:r>
                      <a:endParaRPr lang="en-GB" sz="1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353060" algn="ctr">
                        <a:lnSpc>
                          <a:spcPct val="200000"/>
                        </a:lnSpc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solidFill>
                          <a:srgbClr val="365F9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  <a:extLst>
                  <a:ext uri="{0D108BD9-81ED-4DB2-BD59-A6C34878D82A}">
                    <a16:rowId xmlns:a16="http://schemas.microsoft.com/office/drawing/2014/main" val="4114224819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F7CB42C5-0870-FF4B-B05F-CE55480A3022}"/>
              </a:ext>
            </a:extLst>
          </p:cNvPr>
          <p:cNvSpPr/>
          <p:nvPr/>
        </p:nvSpPr>
        <p:spPr>
          <a:xfrm>
            <a:off x="544641" y="437586"/>
            <a:ext cx="105630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Table 8. Different benefits related to the Lehmann trap</a:t>
            </a:r>
            <a:r>
              <a:rPr lang="en-GB" sz="1400" b="1" dirty="0">
                <a:effectLst/>
              </a:rPr>
              <a:t>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4277505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4595</TotalTime>
  <Words>1087</Words>
  <Application>Microsoft Macintosh PowerPoint</Application>
  <PresentationFormat>Widescreen</PresentationFormat>
  <Paragraphs>499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Tables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Tables</dc:title>
  <dc:creator>Microsoft Office User</dc:creator>
  <cp:lastModifiedBy>Roger, Sanou</cp:lastModifiedBy>
  <cp:revision>34</cp:revision>
  <dcterms:created xsi:type="dcterms:W3CDTF">2021-04-26T16:02:10Z</dcterms:created>
  <dcterms:modified xsi:type="dcterms:W3CDTF">2021-12-09T17:21:05Z</dcterms:modified>
</cp:coreProperties>
</file>