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3" r:id="rId2"/>
    <p:sldId id="257" r:id="rId3"/>
    <p:sldId id="275" r:id="rId4"/>
    <p:sldId id="256" r:id="rId5"/>
    <p:sldId id="274" r:id="rId6"/>
    <p:sldId id="258" r:id="rId7"/>
    <p:sldId id="259"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3" autoAdjust="0"/>
    <p:restoredTop sz="94660"/>
  </p:normalViewPr>
  <p:slideViewPr>
    <p:cSldViewPr snapToGrid="0">
      <p:cViewPr varScale="1">
        <p:scale>
          <a:sx n="86" d="100"/>
          <a:sy n="86" d="100"/>
        </p:scale>
        <p:origin x="198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00A370-2BE0-4B52-AE0E-F1CA828A6BD6}" type="datetimeFigureOut">
              <a:rPr lang="en-GB" smtClean="0"/>
              <a:t>24/11/2020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3856872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0A370-2BE0-4B52-AE0E-F1CA828A6BD6}" type="datetimeFigureOut">
              <a:rPr lang="en-GB" smtClean="0"/>
              <a:t>24/11/2020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397798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0A370-2BE0-4B52-AE0E-F1CA828A6BD6}" type="datetimeFigureOut">
              <a:rPr lang="en-GB" smtClean="0"/>
              <a:t>24/11/2020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4076807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0A370-2BE0-4B52-AE0E-F1CA828A6BD6}" type="datetimeFigureOut">
              <a:rPr lang="en-GB" smtClean="0"/>
              <a:t>24/11/2020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174256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0A370-2BE0-4B52-AE0E-F1CA828A6BD6}" type="datetimeFigureOut">
              <a:rPr lang="en-GB" smtClean="0"/>
              <a:t>24/11/2020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339326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0A370-2BE0-4B52-AE0E-F1CA828A6BD6}" type="datetimeFigureOut">
              <a:rPr lang="en-GB" smtClean="0"/>
              <a:t>24/11/2020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1381740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0A370-2BE0-4B52-AE0E-F1CA828A6BD6}" type="datetimeFigureOut">
              <a:rPr lang="en-GB" smtClean="0"/>
              <a:t>24/11/2020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1022770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500A370-2BE0-4B52-AE0E-F1CA828A6BD6}" type="datetimeFigureOut">
              <a:rPr lang="en-GB" smtClean="0"/>
              <a:t>24/11/2020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424439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500A370-2BE0-4B52-AE0E-F1CA828A6BD6}" type="datetimeFigureOut">
              <a:rPr lang="en-GB" smtClean="0"/>
              <a:t>24/11/2020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845891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0A370-2BE0-4B52-AE0E-F1CA828A6BD6}" type="datetimeFigureOut">
              <a:rPr lang="en-GB" smtClean="0"/>
              <a:t>24/11/2020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3866469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0A370-2BE0-4B52-AE0E-F1CA828A6BD6}" type="datetimeFigureOut">
              <a:rPr lang="en-GB" smtClean="0"/>
              <a:t>24/11/2020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C9016F-21AB-4B26-B492-0529CBFA1ADF}" type="slidenum">
              <a:rPr lang="en-GB" smtClean="0"/>
              <a:t>‹#›</a:t>
            </a:fld>
            <a:endParaRPr lang="en-GB"/>
          </a:p>
        </p:txBody>
      </p:sp>
    </p:spTree>
    <p:extLst>
      <p:ext uri="{BB962C8B-B14F-4D97-AF65-F5344CB8AC3E}">
        <p14:creationId xmlns:p14="http://schemas.microsoft.com/office/powerpoint/2010/main" val="195262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500A370-2BE0-4B52-AE0E-F1CA828A6BD6}" type="datetimeFigureOut">
              <a:rPr lang="en-GB" smtClean="0"/>
              <a:t>24/11/2020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1C9016F-21AB-4B26-B492-0529CBFA1ADF}" type="slidenum">
              <a:rPr lang="en-GB" smtClean="0"/>
              <a:t>‹#›</a:t>
            </a:fld>
            <a:endParaRPr lang="en-GB"/>
          </a:p>
        </p:txBody>
      </p:sp>
    </p:spTree>
    <p:extLst>
      <p:ext uri="{BB962C8B-B14F-4D97-AF65-F5344CB8AC3E}">
        <p14:creationId xmlns:p14="http://schemas.microsoft.com/office/powerpoint/2010/main" val="3423870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B26B1B-9677-6544-9428-56EA0AD47C4D}"/>
              </a:ext>
            </a:extLst>
          </p:cNvPr>
          <p:cNvSpPr/>
          <p:nvPr/>
        </p:nvSpPr>
        <p:spPr>
          <a:xfrm>
            <a:off x="137160" y="4445168"/>
            <a:ext cx="6720840" cy="1015663"/>
          </a:xfrm>
          <a:prstGeom prst="rect">
            <a:avLst/>
          </a:prstGeom>
        </p:spPr>
        <p:txBody>
          <a:bodyPr wrap="square">
            <a:spAutoFit/>
          </a:bodyPr>
          <a:lstStyle/>
          <a:p>
            <a:r>
              <a:rPr lang="en-GB" sz="1200" b="1" dirty="0">
                <a:latin typeface="Arial" panose="020B0604020202020204" pitchFamily="34" charset="0"/>
                <a:cs typeface="Arial" panose="020B0604020202020204" pitchFamily="34" charset="0"/>
              </a:rPr>
              <a:t>Figure S1. </a:t>
            </a:r>
            <a:r>
              <a:rPr lang="en-GB" sz="1200" dirty="0">
                <a:latin typeface="Arial" panose="020B0604020202020204" pitchFamily="34" charset="0"/>
                <a:cs typeface="Arial" panose="020B0604020202020204" pitchFamily="34" charset="0"/>
              </a:rPr>
              <a:t>Pi efflux (triangles and dashed lines) and OD600 (circles and solid lines) on 2AEP as the sole N and P source in </a:t>
            </a:r>
            <a:r>
              <a:rPr lang="en-GB" sz="1200" i="1" dirty="0">
                <a:latin typeface="Arial" panose="020B0604020202020204" pitchFamily="34" charset="0"/>
                <a:cs typeface="Arial" panose="020B0604020202020204" pitchFamily="34" charset="0"/>
              </a:rPr>
              <a:t>P. putida </a:t>
            </a:r>
            <a:r>
              <a:rPr lang="en-GB" sz="1200" dirty="0">
                <a:latin typeface="Arial" panose="020B0604020202020204" pitchFamily="34" charset="0"/>
                <a:cs typeface="Arial" panose="020B0604020202020204" pitchFamily="34" charset="0"/>
              </a:rPr>
              <a:t>BIRD-1 (blue)</a:t>
            </a:r>
            <a:r>
              <a:rPr lang="en-GB" sz="1200" i="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 positive control for both strains was also established where orthophosphate (Pi) and ammonium (NH</a:t>
            </a:r>
            <a:r>
              <a:rPr lang="en-GB" sz="1200" baseline="-25000" dirty="0">
                <a:latin typeface="Arial" panose="020B0604020202020204" pitchFamily="34" charset="0"/>
                <a:cs typeface="Arial" panose="020B0604020202020204" pitchFamily="34" charset="0"/>
              </a:rPr>
              <a:t>4</a:t>
            </a:r>
            <a:r>
              <a:rPr lang="en-GB" sz="1200" baseline="30000" dirty="0">
                <a:latin typeface="Arial" panose="020B0604020202020204" pitchFamily="34" charset="0"/>
                <a:cs typeface="Arial" panose="020B0604020202020204" pitchFamily="34" charset="0"/>
              </a:rPr>
              <a:t>+</a:t>
            </a:r>
            <a:r>
              <a:rPr lang="en-GB" sz="1200" dirty="0">
                <a:latin typeface="Arial" panose="020B0604020202020204" pitchFamily="34" charset="0"/>
                <a:cs typeface="Arial" panose="020B0604020202020204" pitchFamily="34" charset="0"/>
              </a:rPr>
              <a:t>) were the sole P and N sources respectively (red). </a:t>
            </a:r>
            <a:r>
              <a:rPr lang="en-US" sz="1200" dirty="0">
                <a:latin typeface="Arial" panose="020B0604020202020204" pitchFamily="34" charset="0"/>
                <a:cs typeface="Arial" panose="020B0604020202020204" pitchFamily="34" charset="0"/>
              </a:rPr>
              <a:t>All conditions performed in triplicate; error bars represent standard deviation of the mean</a:t>
            </a:r>
            <a:r>
              <a:rPr lang="en-GB"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B97023C0-503B-45E0-9226-1E1115DD406F}"/>
              </a:ext>
            </a:extLst>
          </p:cNvPr>
          <p:cNvSpPr/>
          <p:nvPr/>
        </p:nvSpPr>
        <p:spPr>
          <a:xfrm>
            <a:off x="3848101" y="385943"/>
            <a:ext cx="167639" cy="216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E219DFF2-C896-4698-A731-F92AAC59E8EC}"/>
              </a:ext>
            </a:extLst>
          </p:cNvPr>
          <p:cNvSpPr/>
          <p:nvPr/>
        </p:nvSpPr>
        <p:spPr>
          <a:xfrm>
            <a:off x="137160" y="385943"/>
            <a:ext cx="312420" cy="216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Chart, line chart&#10;&#10;Description automatically generated">
            <a:extLst>
              <a:ext uri="{FF2B5EF4-FFF2-40B4-BE49-F238E27FC236}">
                <a16:creationId xmlns:a16="http://schemas.microsoft.com/office/drawing/2014/main" id="{BC7C042A-9C0C-4108-B9A2-1058CCD903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842" y="493961"/>
            <a:ext cx="5270315" cy="3688329"/>
          </a:xfrm>
          <a:prstGeom prst="rect">
            <a:avLst/>
          </a:prstGeom>
        </p:spPr>
      </p:pic>
    </p:spTree>
    <p:extLst>
      <p:ext uri="{BB962C8B-B14F-4D97-AF65-F5344CB8AC3E}">
        <p14:creationId xmlns:p14="http://schemas.microsoft.com/office/powerpoint/2010/main" val="417312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9DB8AAD-9E98-4799-B283-9F50FEAD496E}"/>
              </a:ext>
            </a:extLst>
          </p:cNvPr>
          <p:cNvSpPr/>
          <p:nvPr/>
        </p:nvSpPr>
        <p:spPr>
          <a:xfrm>
            <a:off x="6004560" y="6489805"/>
            <a:ext cx="351212" cy="1492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1A20514-A695-48A0-BA87-161DA0F2766F}"/>
              </a:ext>
            </a:extLst>
          </p:cNvPr>
          <p:cNvSpPr txBox="1"/>
          <p:nvPr/>
        </p:nvSpPr>
        <p:spPr>
          <a:xfrm>
            <a:off x="432518" y="8108070"/>
            <a:ext cx="5829014" cy="830997"/>
          </a:xfrm>
          <a:prstGeom prst="rect">
            <a:avLst/>
          </a:prstGeom>
          <a:noFill/>
        </p:spPr>
        <p:txBody>
          <a:bodyPr wrap="square" rtlCol="0">
            <a:spAutoFit/>
          </a:bodyPr>
          <a:lstStyle/>
          <a:p>
            <a:pPr algn="just"/>
            <a:r>
              <a:rPr lang="en-GB" sz="1200" b="1" dirty="0">
                <a:latin typeface="Arial" panose="020B0604020202020204" pitchFamily="34" charset="0"/>
                <a:cs typeface="Arial" panose="020B0604020202020204" pitchFamily="34" charset="0"/>
              </a:rPr>
              <a:t>Figure S2 Growth curves of </a:t>
            </a:r>
            <a:r>
              <a:rPr lang="en-GB" sz="1200" b="1" i="1" dirty="0">
                <a:latin typeface="Arial" panose="020B0604020202020204" pitchFamily="34" charset="0"/>
                <a:cs typeface="Arial" panose="020B0604020202020204" pitchFamily="34" charset="0"/>
              </a:rPr>
              <a:t>P. putida </a:t>
            </a:r>
            <a:r>
              <a:rPr lang="en-GB" sz="1200" b="1" dirty="0">
                <a:latin typeface="Arial" panose="020B0604020202020204" pitchFamily="34" charset="0"/>
                <a:cs typeface="Arial" panose="020B0604020202020204" pitchFamily="34" charset="0"/>
              </a:rPr>
              <a:t>BIRD-1 on 2AEP as sole N or P source. </a:t>
            </a:r>
            <a:r>
              <a:rPr lang="en-GB" sz="1200" dirty="0">
                <a:latin typeface="Arial" panose="020B0604020202020204" pitchFamily="34" charset="0"/>
                <a:cs typeface="Arial" panose="020B0604020202020204" pitchFamily="34" charset="0"/>
              </a:rPr>
              <a:t>(</a:t>
            </a:r>
            <a:r>
              <a:rPr lang="en-GB" sz="1200" b="1" dirty="0">
                <a:latin typeface="Arial" panose="020B0604020202020204" pitchFamily="34" charset="0"/>
                <a:cs typeface="Arial" panose="020B0604020202020204" pitchFamily="34" charset="0"/>
              </a:rPr>
              <a:t>A</a:t>
            </a:r>
            <a:r>
              <a:rPr lang="en-GB"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shows </a:t>
            </a:r>
            <a:r>
              <a:rPr lang="en-US" sz="1200" dirty="0" err="1">
                <a:latin typeface="Arial" panose="020B0604020202020204" pitchFamily="34" charset="0"/>
                <a:cs typeface="Arial" panose="020B0604020202020204" pitchFamily="34" charset="0"/>
              </a:rPr>
              <a:t>Δ</a:t>
            </a:r>
            <a:r>
              <a:rPr lang="en-US" sz="1200" i="1" dirty="0" err="1">
                <a:latin typeface="Arial" panose="020B0604020202020204" pitchFamily="34" charset="0"/>
                <a:cs typeface="Arial" panose="020B0604020202020204" pitchFamily="34" charset="0"/>
              </a:rPr>
              <a:t>phnW</a:t>
            </a:r>
            <a:r>
              <a:rPr lang="en-US" sz="1200" dirty="0">
                <a:latin typeface="Arial" panose="020B0604020202020204" pitchFamily="34" charset="0"/>
                <a:cs typeface="Arial" panose="020B0604020202020204" pitchFamily="34" charset="0"/>
              </a:rPr>
              <a:t> and its complementation,</a:t>
            </a:r>
            <a:r>
              <a:rPr lang="en-GB" sz="1200" dirty="0">
                <a:latin typeface="Arial" panose="020B0604020202020204" pitchFamily="34" charset="0"/>
                <a:cs typeface="Arial" panose="020B0604020202020204" pitchFamily="34" charset="0"/>
              </a:rPr>
              <a:t> (</a:t>
            </a:r>
            <a:r>
              <a:rPr lang="en-GB" sz="1200" b="1" dirty="0">
                <a:latin typeface="Arial" panose="020B0604020202020204" pitchFamily="34" charset="0"/>
                <a:cs typeface="Arial" panose="020B0604020202020204" pitchFamily="34" charset="0"/>
              </a:rPr>
              <a:t>B</a:t>
            </a:r>
            <a:r>
              <a:rPr lang="en-GB" sz="1200" dirty="0">
                <a:latin typeface="Arial" panose="020B0604020202020204" pitchFamily="34" charset="0"/>
                <a:cs typeface="Arial" panose="020B0604020202020204" pitchFamily="34" charset="0"/>
              </a:rPr>
              <a:t>) shows </a:t>
            </a:r>
            <a:r>
              <a:rPr lang="el-GR" sz="1200" dirty="0">
                <a:latin typeface="Arial" panose="020B0604020202020204" pitchFamily="34" charset="0"/>
                <a:cs typeface="Arial" panose="020B0604020202020204" pitchFamily="34" charset="0"/>
              </a:rPr>
              <a:t>Δ</a:t>
            </a:r>
            <a:r>
              <a:rPr lang="en-GB" sz="1200" i="1" dirty="0">
                <a:latin typeface="Arial" panose="020B0604020202020204" pitchFamily="34" charset="0"/>
                <a:cs typeface="Arial" panose="020B0604020202020204" pitchFamily="34" charset="0"/>
              </a:rPr>
              <a:t>phnX</a:t>
            </a:r>
            <a:r>
              <a:rPr lang="en-GB" sz="1200" dirty="0">
                <a:latin typeface="Arial" panose="020B0604020202020204" pitchFamily="34" charset="0"/>
                <a:cs typeface="Arial" panose="020B0604020202020204" pitchFamily="34" charset="0"/>
              </a:rPr>
              <a:t> and its complementation, and (</a:t>
            </a:r>
            <a:r>
              <a:rPr lang="en-GB" sz="1200" b="1" dirty="0">
                <a:latin typeface="Arial" panose="020B0604020202020204" pitchFamily="34" charset="0"/>
                <a:cs typeface="Arial" panose="020B0604020202020204" pitchFamily="34" charset="0"/>
              </a:rPr>
              <a:t>C</a:t>
            </a:r>
            <a:r>
              <a:rPr lang="en-GB" sz="1200" dirty="0">
                <a:latin typeface="Arial" panose="020B0604020202020204" pitchFamily="34" charset="0"/>
                <a:cs typeface="Arial" panose="020B0604020202020204" pitchFamily="34" charset="0"/>
              </a:rPr>
              <a:t>) shows </a:t>
            </a:r>
            <a:r>
              <a:rPr lang="el-GR" sz="1200" dirty="0">
                <a:latin typeface="Arial" panose="020B0604020202020204" pitchFamily="34" charset="0"/>
                <a:cs typeface="Arial" panose="020B0604020202020204" pitchFamily="34" charset="0"/>
              </a:rPr>
              <a:t>Δ</a:t>
            </a:r>
            <a:r>
              <a:rPr lang="en-GB" sz="1200" i="1" dirty="0" err="1">
                <a:latin typeface="Arial" panose="020B0604020202020204" pitchFamily="34" charset="0"/>
                <a:cs typeface="Arial" panose="020B0604020202020204" pitchFamily="34" charset="0"/>
              </a:rPr>
              <a:t>aepSTU</a:t>
            </a:r>
            <a:r>
              <a:rPr lang="en-GB" sz="1200" i="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grown on 2AEP as sole P source. Error bars show standard deviations of the mean. </a:t>
            </a:r>
            <a:endParaRPr lang="en-GB" sz="1200" b="1" u="sng"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DA33037C-890E-4746-ABB2-6EA693158952}"/>
              </a:ext>
            </a:extLst>
          </p:cNvPr>
          <p:cNvSpPr/>
          <p:nvPr/>
        </p:nvSpPr>
        <p:spPr>
          <a:xfrm>
            <a:off x="1048871" y="6010835"/>
            <a:ext cx="1556871" cy="6282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picture containing chart&#10;&#10;Description automatically generated">
            <a:extLst>
              <a:ext uri="{FF2B5EF4-FFF2-40B4-BE49-F238E27FC236}">
                <a16:creationId xmlns:a16="http://schemas.microsoft.com/office/drawing/2014/main" id="{CFFF7E7D-813C-49B4-8C3D-3D43A06B3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69" y="142086"/>
            <a:ext cx="5829014" cy="7576239"/>
          </a:xfrm>
          <a:prstGeom prst="rect">
            <a:avLst/>
          </a:prstGeom>
        </p:spPr>
      </p:pic>
    </p:spTree>
    <p:extLst>
      <p:ext uri="{BB962C8B-B14F-4D97-AF65-F5344CB8AC3E}">
        <p14:creationId xmlns:p14="http://schemas.microsoft.com/office/powerpoint/2010/main" val="3349402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84542E-AF9C-4CEF-BC8C-B8C2F58D756F}"/>
              </a:ext>
            </a:extLst>
          </p:cNvPr>
          <p:cNvSpPr/>
          <p:nvPr/>
        </p:nvSpPr>
        <p:spPr>
          <a:xfrm>
            <a:off x="502227" y="381000"/>
            <a:ext cx="335973" cy="213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AB5E9E2-DB7E-4AB4-BE7E-A51EF4B02EEC}"/>
              </a:ext>
            </a:extLst>
          </p:cNvPr>
          <p:cNvSpPr txBox="1"/>
          <p:nvPr/>
        </p:nvSpPr>
        <p:spPr>
          <a:xfrm>
            <a:off x="729228" y="5436008"/>
            <a:ext cx="5399543" cy="1015663"/>
          </a:xfrm>
          <a:prstGeom prst="rect">
            <a:avLst/>
          </a:prstGeom>
          <a:noFill/>
        </p:spPr>
        <p:txBody>
          <a:bodyPr wrap="square" rtlCol="0">
            <a:spAutoFit/>
          </a:bodyPr>
          <a:lstStyle/>
          <a:p>
            <a:pPr algn="just"/>
            <a:r>
              <a:rPr lang="en-GB" sz="1200" b="1" dirty="0">
                <a:latin typeface="Arial" panose="020B0604020202020204" pitchFamily="34" charset="0"/>
                <a:cs typeface="Arial" panose="020B0604020202020204" pitchFamily="34" charset="0"/>
              </a:rPr>
              <a:t>Figure S3.</a:t>
            </a:r>
            <a:r>
              <a:rPr lang="en-GB" sz="1200" dirty="0">
                <a:latin typeface="Arial" panose="020B0604020202020204" pitchFamily="34" charset="0"/>
                <a:cs typeface="Arial" panose="020B0604020202020204" pitchFamily="34" charset="0"/>
              </a:rPr>
              <a:t> Quantification (LFQ values) of </a:t>
            </a:r>
            <a:r>
              <a:rPr lang="en-GB" sz="1200" dirty="0" err="1">
                <a:latin typeface="Arial" panose="020B0604020202020204" pitchFamily="34" charset="0"/>
                <a:cs typeface="Arial" panose="020B0604020202020204" pitchFamily="34" charset="0"/>
              </a:rPr>
              <a:t>PhnXW</a:t>
            </a:r>
            <a:r>
              <a:rPr lang="en-GB" sz="1200" dirty="0">
                <a:latin typeface="Arial" panose="020B0604020202020204" pitchFamily="34" charset="0"/>
                <a:cs typeface="Arial" panose="020B0604020202020204" pitchFamily="34" charset="0"/>
              </a:rPr>
              <a:t>, candidate 2AEP transport proteins and phosphate binding proteins (</a:t>
            </a:r>
            <a:r>
              <a:rPr lang="en-GB" sz="1200" dirty="0" err="1">
                <a:latin typeface="Arial" panose="020B0604020202020204" pitchFamily="34" charset="0"/>
                <a:cs typeface="Arial" panose="020B0604020202020204" pitchFamily="34" charset="0"/>
              </a:rPr>
              <a:t>PstS</a:t>
            </a:r>
            <a:r>
              <a:rPr lang="en-GB" sz="1200" dirty="0">
                <a:latin typeface="Arial" panose="020B0604020202020204" pitchFamily="34" charset="0"/>
                <a:cs typeface="Arial" panose="020B0604020202020204" pitchFamily="34" charset="0"/>
              </a:rPr>
              <a:t>) in </a:t>
            </a:r>
            <a:r>
              <a:rPr lang="el-GR" sz="1200" dirty="0">
                <a:latin typeface="Arial" panose="020B0604020202020204" pitchFamily="34" charset="0"/>
                <a:cs typeface="Arial" panose="020B0604020202020204" pitchFamily="34" charset="0"/>
              </a:rPr>
              <a:t>Δ</a:t>
            </a:r>
            <a:r>
              <a:rPr lang="en-GB" sz="1200" i="1" dirty="0">
                <a:latin typeface="Arial" panose="020B0604020202020204" pitchFamily="34" charset="0"/>
                <a:cs typeface="Arial" panose="020B0604020202020204" pitchFamily="34" charset="0"/>
              </a:rPr>
              <a:t>aepXVW</a:t>
            </a:r>
            <a:r>
              <a:rPr lang="en-GB" sz="1200" dirty="0">
                <a:latin typeface="Arial" panose="020B0604020202020204" pitchFamily="34" charset="0"/>
                <a:cs typeface="Arial" panose="020B0604020202020204" pitchFamily="34" charset="0"/>
              </a:rPr>
              <a:t>::</a:t>
            </a:r>
            <a:r>
              <a:rPr lang="en-GB" sz="1200" i="1" dirty="0">
                <a:latin typeface="Arial" panose="020B0604020202020204" pitchFamily="34" charset="0"/>
                <a:cs typeface="Arial" panose="020B0604020202020204" pitchFamily="34" charset="0"/>
              </a:rPr>
              <a:t>gm</a:t>
            </a:r>
            <a:r>
              <a:rPr lang="en-GB" sz="1200" dirty="0">
                <a:latin typeface="Arial" panose="020B0604020202020204" pitchFamily="34" charset="0"/>
                <a:cs typeface="Arial" panose="020B0604020202020204" pitchFamily="34" charset="0"/>
              </a:rPr>
              <a:t> in response to growth on 2AEP (n=3) as sole P or N source. High and low P controls used orthophosphate (Pi) as the sole P source. Error bars show standard deviation of the mean. </a:t>
            </a:r>
            <a:endParaRPr lang="en-GB" sz="1200" u="sng" dirty="0">
              <a:latin typeface="Arial" panose="020B0604020202020204" pitchFamily="34" charset="0"/>
              <a:cs typeface="Arial" panose="020B0604020202020204" pitchFamily="34" charset="0"/>
            </a:endParaRPr>
          </a:p>
        </p:txBody>
      </p:sp>
      <p:pic>
        <p:nvPicPr>
          <p:cNvPr id="5" name="Picture 4" descr="Chart, scatter chart&#10;&#10;Description automatically generated">
            <a:extLst>
              <a:ext uri="{FF2B5EF4-FFF2-40B4-BE49-F238E27FC236}">
                <a16:creationId xmlns:a16="http://schemas.microsoft.com/office/drawing/2014/main" id="{F2BA96C4-A4F1-4E3F-B249-A38E2327FC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412" y="837368"/>
            <a:ext cx="4355632" cy="4355632"/>
          </a:xfrm>
          <a:prstGeom prst="rect">
            <a:avLst/>
          </a:prstGeom>
        </p:spPr>
      </p:pic>
    </p:spTree>
    <p:extLst>
      <p:ext uri="{BB962C8B-B14F-4D97-AF65-F5344CB8AC3E}">
        <p14:creationId xmlns:p14="http://schemas.microsoft.com/office/powerpoint/2010/main" val="3160871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4EAA8EF-9169-4EDB-838F-F7ECCB63A53B}"/>
              </a:ext>
            </a:extLst>
          </p:cNvPr>
          <p:cNvSpPr txBox="1"/>
          <p:nvPr/>
        </p:nvSpPr>
        <p:spPr>
          <a:xfrm>
            <a:off x="786378" y="3471292"/>
            <a:ext cx="5399543" cy="2308324"/>
          </a:xfrm>
          <a:prstGeom prst="rect">
            <a:avLst/>
          </a:prstGeom>
          <a:noFill/>
        </p:spPr>
        <p:txBody>
          <a:bodyPr wrap="square" rtlCol="0">
            <a:spAutoFit/>
          </a:bodyPr>
          <a:lstStyle/>
          <a:p>
            <a:pPr algn="just"/>
            <a:r>
              <a:rPr lang="en-GB" sz="1200" b="1" dirty="0">
                <a:latin typeface="Arial" panose="020B0604020202020204" pitchFamily="34" charset="0"/>
                <a:cs typeface="Arial" panose="020B0604020202020204" pitchFamily="34" charset="0"/>
              </a:rPr>
              <a:t>Figure S5. </a:t>
            </a:r>
            <a:r>
              <a:rPr lang="en-GB" sz="1200" dirty="0">
                <a:latin typeface="Arial" panose="020B0604020202020204" pitchFamily="34" charset="0"/>
                <a:cs typeface="Arial" panose="020B0604020202020204" pitchFamily="34" charset="0"/>
              </a:rPr>
              <a:t>(</a:t>
            </a:r>
            <a:r>
              <a:rPr lang="en-GB" sz="1200" b="1" dirty="0">
                <a:latin typeface="Arial" panose="020B0604020202020204" pitchFamily="34" charset="0"/>
                <a:cs typeface="Arial" panose="020B0604020202020204" pitchFamily="34" charset="0"/>
              </a:rPr>
              <a:t>A</a:t>
            </a:r>
            <a:r>
              <a:rPr lang="en-GB" sz="1200" dirty="0">
                <a:latin typeface="Arial" panose="020B0604020202020204" pitchFamily="34" charset="0"/>
                <a:cs typeface="Arial" panose="020B0604020202020204" pitchFamily="34" charset="0"/>
              </a:rPr>
              <a:t>) Pi efflux (triangles and dashed lines) during growth (circles and solid lines) on 2AEP as the sole N source, or sole N and P source in </a:t>
            </a:r>
            <a:r>
              <a:rPr lang="en-GB" sz="1200" i="1" dirty="0">
                <a:latin typeface="Arial" panose="020B0604020202020204" pitchFamily="34" charset="0"/>
                <a:cs typeface="Arial" panose="020B0604020202020204" pitchFamily="34" charset="0"/>
              </a:rPr>
              <a:t>S. stellulata. </a:t>
            </a:r>
            <a:r>
              <a:rPr lang="en-GB" sz="1200" dirty="0">
                <a:latin typeface="Arial" panose="020B0604020202020204" pitchFamily="34" charset="0"/>
                <a:cs typeface="Arial" panose="020B0604020202020204" pitchFamily="34" charset="0"/>
              </a:rPr>
              <a:t>A positive control for both strains was also established where orthophosphate (Pi) and ammonium (NH</a:t>
            </a:r>
            <a:r>
              <a:rPr lang="en-GB" sz="1200" baseline="-25000" dirty="0">
                <a:latin typeface="Arial" panose="020B0604020202020204" pitchFamily="34" charset="0"/>
                <a:cs typeface="Arial" panose="020B0604020202020204" pitchFamily="34" charset="0"/>
              </a:rPr>
              <a:t>4</a:t>
            </a:r>
            <a:r>
              <a:rPr lang="en-GB" sz="1200" baseline="30000" dirty="0">
                <a:latin typeface="Arial" panose="020B0604020202020204" pitchFamily="34" charset="0"/>
                <a:cs typeface="Arial" panose="020B0604020202020204" pitchFamily="34" charset="0"/>
              </a:rPr>
              <a:t>+</a:t>
            </a:r>
            <a:r>
              <a:rPr lang="en-GB" sz="1200" dirty="0">
                <a:latin typeface="Arial" panose="020B0604020202020204" pitchFamily="34" charset="0"/>
                <a:cs typeface="Arial" panose="020B0604020202020204" pitchFamily="34" charset="0"/>
              </a:rPr>
              <a:t>) were the sole P and N sources respectively. </a:t>
            </a:r>
            <a:r>
              <a:rPr lang="en-US" sz="1200" dirty="0">
                <a:latin typeface="Arial" panose="020B0604020202020204" pitchFamily="34" charset="0"/>
                <a:cs typeface="Arial" panose="020B0604020202020204" pitchFamily="34" charset="0"/>
              </a:rPr>
              <a:t>All conditions performed in triplicate; error bars represent standard deviation of the mean.</a:t>
            </a:r>
            <a:r>
              <a:rPr lang="en-GB" sz="1200" b="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t>
            </a:r>
            <a:r>
              <a:rPr lang="en-GB" sz="1200" b="1" dirty="0">
                <a:latin typeface="Arial" panose="020B0604020202020204" pitchFamily="34" charset="0"/>
                <a:cs typeface="Arial" panose="020B0604020202020204" pitchFamily="34" charset="0"/>
              </a:rPr>
              <a:t>B</a:t>
            </a:r>
            <a:r>
              <a:rPr lang="en-GB" sz="1200" dirty="0">
                <a:latin typeface="Arial" panose="020B0604020202020204" pitchFamily="34" charset="0"/>
                <a:cs typeface="Arial" panose="020B0604020202020204" pitchFamily="34" charset="0"/>
              </a:rPr>
              <a:t>)</a:t>
            </a:r>
            <a:r>
              <a:rPr lang="en-GB" sz="1200" b="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Growth of </a:t>
            </a:r>
            <a:r>
              <a:rPr lang="en-GB" sz="1200" i="1" dirty="0" err="1">
                <a:latin typeface="Arial" panose="020B0604020202020204" pitchFamily="34" charset="0"/>
                <a:cs typeface="Arial" panose="020B0604020202020204" pitchFamily="34" charset="0"/>
              </a:rPr>
              <a:t>Stappia</a:t>
            </a:r>
            <a:r>
              <a:rPr lang="en-GB" sz="1200" i="1" dirty="0">
                <a:latin typeface="Arial" panose="020B0604020202020204" pitchFamily="34" charset="0"/>
                <a:cs typeface="Arial" panose="020B0604020202020204" pitchFamily="34" charset="0"/>
              </a:rPr>
              <a:t> Stellulata </a:t>
            </a:r>
            <a:r>
              <a:rPr lang="en-GB" sz="1200" dirty="0">
                <a:latin typeface="Arial" panose="020B0604020202020204" pitchFamily="34" charset="0"/>
                <a:cs typeface="Arial" panose="020B0604020202020204" pitchFamily="34" charset="0"/>
              </a:rPr>
              <a:t>DSM 5886 on various P sources. High P = 1mM Pi, Low P = 0.1mM Pi, -P = No P Control, G3P = Glycerol-3-phosphate, P-ac = </a:t>
            </a:r>
            <a:r>
              <a:rPr lang="en-GB" sz="1200" dirty="0" err="1">
                <a:latin typeface="Arial" panose="020B0604020202020204" pitchFamily="34" charset="0"/>
                <a:cs typeface="Arial" panose="020B0604020202020204" pitchFamily="34" charset="0"/>
              </a:rPr>
              <a:t>Phosphonoacetate</a:t>
            </a:r>
            <a:r>
              <a:rPr lang="en-GB" sz="1200" dirty="0">
                <a:latin typeface="Arial" panose="020B0604020202020204" pitchFamily="34" charset="0"/>
                <a:cs typeface="Arial" panose="020B0604020202020204" pitchFamily="34" charset="0"/>
              </a:rPr>
              <a:t>, Me-P = </a:t>
            </a:r>
            <a:r>
              <a:rPr lang="en-GB" sz="1200" dirty="0" err="1">
                <a:latin typeface="Arial" panose="020B0604020202020204" pitchFamily="34" charset="0"/>
                <a:cs typeface="Arial" panose="020B0604020202020204" pitchFamily="34" charset="0"/>
              </a:rPr>
              <a:t>Methylphosphonate</a:t>
            </a:r>
            <a:r>
              <a:rPr lang="en-GB" sz="1200" dirty="0">
                <a:latin typeface="Arial" panose="020B0604020202020204" pitchFamily="34" charset="0"/>
                <a:cs typeface="Arial" panose="020B0604020202020204" pitchFamily="34" charset="0"/>
              </a:rPr>
              <a:t>, Vi-P = </a:t>
            </a:r>
            <a:r>
              <a:rPr lang="en-GB" sz="1200" dirty="0" err="1">
                <a:latin typeface="Arial" panose="020B0604020202020204" pitchFamily="34" charset="0"/>
                <a:cs typeface="Arial" panose="020B0604020202020204" pitchFamily="34" charset="0"/>
              </a:rPr>
              <a:t>Vinylphosphonate</a:t>
            </a:r>
            <a:r>
              <a:rPr lang="en-GB" sz="1200" dirty="0">
                <a:latin typeface="Arial" panose="020B0604020202020204" pitchFamily="34" charset="0"/>
                <a:cs typeface="Arial" panose="020B0604020202020204" pitchFamily="34" charset="0"/>
              </a:rPr>
              <a:t>, DMTP = </a:t>
            </a:r>
            <a:r>
              <a:rPr lang="en-GB" sz="1200" dirty="0" err="1">
                <a:latin typeface="Arial" panose="020B0604020202020204" pitchFamily="34" charset="0"/>
                <a:cs typeface="Arial" panose="020B0604020202020204" pitchFamily="34" charset="0"/>
              </a:rPr>
              <a:t>Dimethylthiophosphonate</a:t>
            </a:r>
            <a:r>
              <a:rPr lang="en-GB" sz="1200" dirty="0">
                <a:latin typeface="Arial" panose="020B0604020202020204" pitchFamily="34" charset="0"/>
                <a:cs typeface="Arial" panose="020B0604020202020204" pitchFamily="34" charset="0"/>
              </a:rPr>
              <a:t>, P-ala = </a:t>
            </a:r>
            <a:r>
              <a:rPr lang="en-GB" sz="1200" dirty="0" err="1">
                <a:latin typeface="Arial" panose="020B0604020202020204" pitchFamily="34" charset="0"/>
                <a:cs typeface="Arial" panose="020B0604020202020204" pitchFamily="34" charset="0"/>
              </a:rPr>
              <a:t>Phosphonoalanine</a:t>
            </a:r>
            <a:r>
              <a:rPr lang="en-GB" sz="1200" dirty="0">
                <a:latin typeface="Arial" panose="020B0604020202020204" pitchFamily="34" charset="0"/>
                <a:cs typeface="Arial" panose="020B0604020202020204" pitchFamily="34" charset="0"/>
              </a:rPr>
              <a:t>. All organic P sources are 0.1mM. Values are the mean of three replicates, error bars are the standard deviation of the mean. </a:t>
            </a:r>
            <a:endParaRPr lang="en-GB" sz="1200" b="1" u="sng" dirty="0">
              <a:latin typeface="Arial" panose="020B0604020202020204" pitchFamily="34" charset="0"/>
              <a:cs typeface="Arial" panose="020B0604020202020204" pitchFamily="34" charset="0"/>
            </a:endParaRPr>
          </a:p>
        </p:txBody>
      </p:sp>
      <p:pic>
        <p:nvPicPr>
          <p:cNvPr id="15" name="Picture 14" descr="Chart, histogram&#10;&#10;Description automatically generated">
            <a:extLst>
              <a:ext uri="{FF2B5EF4-FFF2-40B4-BE49-F238E27FC236}">
                <a16:creationId xmlns:a16="http://schemas.microsoft.com/office/drawing/2014/main" id="{B1F70405-07C8-47CD-97A0-4B98C229ED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378" y="615694"/>
            <a:ext cx="5399543" cy="2159512"/>
          </a:xfrm>
          <a:prstGeom prst="rect">
            <a:avLst/>
          </a:prstGeom>
        </p:spPr>
      </p:pic>
      <p:sp>
        <p:nvSpPr>
          <p:cNvPr id="3" name="Rectangle 2">
            <a:extLst>
              <a:ext uri="{FF2B5EF4-FFF2-40B4-BE49-F238E27FC236}">
                <a16:creationId xmlns:a16="http://schemas.microsoft.com/office/drawing/2014/main" id="{E7D7FB52-D496-43D6-857D-B6D8B96D9F03}"/>
              </a:ext>
            </a:extLst>
          </p:cNvPr>
          <p:cNvSpPr/>
          <p:nvPr/>
        </p:nvSpPr>
        <p:spPr>
          <a:xfrm>
            <a:off x="609594" y="2775206"/>
            <a:ext cx="176784" cy="2270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15B8002-259A-4432-89EA-6DEF7EEB72CD}"/>
              </a:ext>
            </a:extLst>
          </p:cNvPr>
          <p:cNvSpPr/>
          <p:nvPr/>
        </p:nvSpPr>
        <p:spPr>
          <a:xfrm>
            <a:off x="3154674" y="2737874"/>
            <a:ext cx="176784" cy="2270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60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night&#10;&#10;Description automatically generated">
            <a:extLst>
              <a:ext uri="{FF2B5EF4-FFF2-40B4-BE49-F238E27FC236}">
                <a16:creationId xmlns:a16="http://schemas.microsoft.com/office/drawing/2014/main" id="{461D83AE-16D3-804B-A7A7-98A8D9827E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835" y="2551543"/>
            <a:ext cx="4633200" cy="4292311"/>
          </a:xfrm>
          <a:prstGeom prst="rect">
            <a:avLst/>
          </a:prstGeom>
        </p:spPr>
      </p:pic>
      <p:sp>
        <p:nvSpPr>
          <p:cNvPr id="3" name="TextBox 2">
            <a:extLst>
              <a:ext uri="{FF2B5EF4-FFF2-40B4-BE49-F238E27FC236}">
                <a16:creationId xmlns:a16="http://schemas.microsoft.com/office/drawing/2014/main" id="{0F091507-574E-D94D-A5D4-ED6C707235EA}"/>
              </a:ext>
            </a:extLst>
          </p:cNvPr>
          <p:cNvSpPr txBox="1"/>
          <p:nvPr/>
        </p:nvSpPr>
        <p:spPr>
          <a:xfrm>
            <a:off x="492394" y="643135"/>
            <a:ext cx="2766029" cy="1359155"/>
          </a:xfrm>
          <a:prstGeom prst="rect">
            <a:avLst/>
          </a:prstGeom>
          <a:noFill/>
        </p:spPr>
        <p:txBody>
          <a:bodyPr wrap="square" rtlCol="0">
            <a:spAutoFit/>
          </a:bodyPr>
          <a:lstStyle/>
          <a:p>
            <a:pPr>
              <a:lnSpc>
                <a:spcPct val="200000"/>
              </a:lnSpc>
            </a:pPr>
            <a:r>
              <a:rPr lang="en-GB" sz="600" dirty="0"/>
              <a:t>1) OM-RGC.v1. 002345214</a:t>
            </a:r>
          </a:p>
          <a:p>
            <a:pPr>
              <a:lnSpc>
                <a:spcPct val="200000"/>
              </a:lnSpc>
            </a:pPr>
            <a:endParaRPr lang="en-GB" sz="600" dirty="0"/>
          </a:p>
          <a:p>
            <a:pPr>
              <a:lnSpc>
                <a:spcPct val="200000"/>
              </a:lnSpc>
            </a:pPr>
            <a:r>
              <a:rPr lang="en-GB" sz="600" dirty="0"/>
              <a:t>A)</a:t>
            </a:r>
            <a:r>
              <a:rPr lang="en-GB" sz="600" i="1" dirty="0"/>
              <a:t> </a:t>
            </a:r>
            <a:r>
              <a:rPr lang="en-GB" sz="600" i="1" dirty="0" err="1"/>
              <a:t>Kriegella</a:t>
            </a:r>
            <a:r>
              <a:rPr lang="en-GB" sz="600" i="1" dirty="0"/>
              <a:t> </a:t>
            </a:r>
            <a:r>
              <a:rPr lang="en-GB" sz="600" i="1" dirty="0" err="1"/>
              <a:t>aquimaris</a:t>
            </a:r>
            <a:r>
              <a:rPr lang="en-GB" sz="600" i="1" dirty="0"/>
              <a:t> </a:t>
            </a:r>
            <a:r>
              <a:rPr lang="en-GB" sz="600" dirty="0"/>
              <a:t>DSM 19886</a:t>
            </a:r>
          </a:p>
          <a:p>
            <a:pPr>
              <a:lnSpc>
                <a:spcPct val="200000"/>
              </a:lnSpc>
            </a:pPr>
            <a:r>
              <a:rPr lang="en-GB" sz="600" dirty="0"/>
              <a:t>B)</a:t>
            </a:r>
            <a:r>
              <a:rPr lang="en-GB" sz="600" i="1" dirty="0"/>
              <a:t> </a:t>
            </a:r>
            <a:r>
              <a:rPr lang="en-GB" sz="600" i="1" dirty="0" err="1"/>
              <a:t>Granuliella</a:t>
            </a:r>
            <a:r>
              <a:rPr lang="en-GB" sz="600" i="1" dirty="0"/>
              <a:t> </a:t>
            </a:r>
            <a:r>
              <a:rPr lang="en-GB" sz="600" i="1" dirty="0" err="1"/>
              <a:t>mallensis</a:t>
            </a:r>
            <a:r>
              <a:rPr lang="en-GB" sz="600" i="1" dirty="0"/>
              <a:t> </a:t>
            </a:r>
            <a:r>
              <a:rPr lang="en-GB" sz="600" dirty="0"/>
              <a:t>MP5ACTX8</a:t>
            </a:r>
            <a:r>
              <a:rPr lang="en-GB" sz="600" i="1" dirty="0"/>
              <a:t> </a:t>
            </a:r>
          </a:p>
          <a:p>
            <a:pPr>
              <a:lnSpc>
                <a:spcPct val="200000"/>
              </a:lnSpc>
            </a:pPr>
            <a:r>
              <a:rPr lang="en-GB" sz="600" dirty="0"/>
              <a:t>C)</a:t>
            </a:r>
            <a:r>
              <a:rPr lang="en-GB" sz="600" i="1" dirty="0"/>
              <a:t> </a:t>
            </a:r>
            <a:r>
              <a:rPr lang="en-GB" sz="600" i="1" dirty="0" err="1"/>
              <a:t>Haloferula</a:t>
            </a:r>
            <a:r>
              <a:rPr lang="en-GB" sz="600" i="1" dirty="0"/>
              <a:t> </a:t>
            </a:r>
            <a:r>
              <a:rPr lang="en-GB" sz="600" dirty="0"/>
              <a:t>sp. BvORR071 </a:t>
            </a:r>
          </a:p>
          <a:p>
            <a:pPr>
              <a:lnSpc>
                <a:spcPct val="200000"/>
              </a:lnSpc>
            </a:pPr>
            <a:r>
              <a:rPr lang="en-GB" sz="600" dirty="0"/>
              <a:t>D)</a:t>
            </a:r>
            <a:r>
              <a:rPr lang="en-GB" sz="600" i="1" dirty="0"/>
              <a:t> </a:t>
            </a:r>
            <a:r>
              <a:rPr lang="en-GB" sz="600" i="1" dirty="0" err="1"/>
              <a:t>Verrucomicrobia</a:t>
            </a:r>
            <a:r>
              <a:rPr lang="en-GB" sz="600" i="1" dirty="0"/>
              <a:t> </a:t>
            </a:r>
            <a:r>
              <a:rPr lang="en-GB" sz="600" dirty="0"/>
              <a:t>SGGC AC-337 J20 	</a:t>
            </a:r>
          </a:p>
          <a:p>
            <a:pPr>
              <a:lnSpc>
                <a:spcPct val="200000"/>
              </a:lnSpc>
            </a:pPr>
            <a:r>
              <a:rPr lang="en-GB" sz="600" dirty="0"/>
              <a:t>E)</a:t>
            </a:r>
            <a:r>
              <a:rPr lang="en-GB" sz="600" i="1" dirty="0"/>
              <a:t> Streptomyces </a:t>
            </a:r>
            <a:r>
              <a:rPr lang="en-GB" sz="600" i="1" dirty="0" err="1"/>
              <a:t>albulus</a:t>
            </a:r>
            <a:r>
              <a:rPr lang="en-GB" sz="600" i="1" dirty="0"/>
              <a:t> </a:t>
            </a:r>
            <a:r>
              <a:rPr lang="en-GB" sz="600" dirty="0"/>
              <a:t>CCRC</a:t>
            </a:r>
            <a:r>
              <a:rPr lang="en-GB" sz="600" i="1" dirty="0"/>
              <a:t> 11814</a:t>
            </a:r>
            <a:r>
              <a:rPr lang="en-GB" sz="600" dirty="0"/>
              <a:t>		</a:t>
            </a:r>
            <a:endParaRPr lang="en-GB" sz="600" dirty="0">
              <a:cs typeface="Arial" panose="020B0604020202020204" pitchFamily="34" charset="0"/>
            </a:endParaRPr>
          </a:p>
        </p:txBody>
      </p:sp>
      <p:sp>
        <p:nvSpPr>
          <p:cNvPr id="4" name="Arrow: Pentagon 86">
            <a:extLst>
              <a:ext uri="{FF2B5EF4-FFF2-40B4-BE49-F238E27FC236}">
                <a16:creationId xmlns:a16="http://schemas.microsoft.com/office/drawing/2014/main" id="{73324E23-C712-B342-93DD-B1605C95B903}"/>
              </a:ext>
            </a:extLst>
          </p:cNvPr>
          <p:cNvSpPr/>
          <p:nvPr/>
        </p:nvSpPr>
        <p:spPr>
          <a:xfrm>
            <a:off x="1660223" y="749575"/>
            <a:ext cx="113783" cy="72000"/>
          </a:xfrm>
          <a:prstGeom prst="homePlat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Arrow: Pentagon 85">
            <a:extLst>
              <a:ext uri="{FF2B5EF4-FFF2-40B4-BE49-F238E27FC236}">
                <a16:creationId xmlns:a16="http://schemas.microsoft.com/office/drawing/2014/main" id="{A2F498B3-F1BD-FF44-855C-7EFD7A5E10ED}"/>
              </a:ext>
            </a:extLst>
          </p:cNvPr>
          <p:cNvSpPr/>
          <p:nvPr/>
        </p:nvSpPr>
        <p:spPr>
          <a:xfrm>
            <a:off x="1516557" y="749575"/>
            <a:ext cx="113783" cy="72000"/>
          </a:xfrm>
          <a:prstGeom prst="homePlat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Arrow: Pentagon 87">
            <a:extLst>
              <a:ext uri="{FF2B5EF4-FFF2-40B4-BE49-F238E27FC236}">
                <a16:creationId xmlns:a16="http://schemas.microsoft.com/office/drawing/2014/main" id="{7FFB5448-3714-D04B-A701-EE9D9E83BA7A}"/>
              </a:ext>
            </a:extLst>
          </p:cNvPr>
          <p:cNvSpPr/>
          <p:nvPr/>
        </p:nvSpPr>
        <p:spPr>
          <a:xfrm>
            <a:off x="1786381" y="749575"/>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Arrow: Pentagon 85">
            <a:extLst>
              <a:ext uri="{FF2B5EF4-FFF2-40B4-BE49-F238E27FC236}">
                <a16:creationId xmlns:a16="http://schemas.microsoft.com/office/drawing/2014/main" id="{66B4D9B6-34ED-794C-AFFF-715C0A4AD88E}"/>
              </a:ext>
            </a:extLst>
          </p:cNvPr>
          <p:cNvSpPr/>
          <p:nvPr/>
        </p:nvSpPr>
        <p:spPr>
          <a:xfrm>
            <a:off x="2057155" y="1680708"/>
            <a:ext cx="113783" cy="72000"/>
          </a:xfrm>
          <a:prstGeom prst="homePlat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Arrow: Pentagon 90">
            <a:extLst>
              <a:ext uri="{FF2B5EF4-FFF2-40B4-BE49-F238E27FC236}">
                <a16:creationId xmlns:a16="http://schemas.microsoft.com/office/drawing/2014/main" id="{343B7FAE-2ED9-E94F-A7A9-0D5CB499656B}"/>
              </a:ext>
            </a:extLst>
          </p:cNvPr>
          <p:cNvSpPr/>
          <p:nvPr/>
        </p:nvSpPr>
        <p:spPr>
          <a:xfrm>
            <a:off x="1925838" y="1680708"/>
            <a:ext cx="113783" cy="72000"/>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Arrow: Pentagon 91">
            <a:extLst>
              <a:ext uri="{FF2B5EF4-FFF2-40B4-BE49-F238E27FC236}">
                <a16:creationId xmlns:a16="http://schemas.microsoft.com/office/drawing/2014/main" id="{0D61E755-4007-6646-A2FC-66125CA4B396}"/>
              </a:ext>
            </a:extLst>
          </p:cNvPr>
          <p:cNvSpPr/>
          <p:nvPr/>
        </p:nvSpPr>
        <p:spPr>
          <a:xfrm>
            <a:off x="1794021" y="1680708"/>
            <a:ext cx="113783" cy="72000"/>
          </a:xfrm>
          <a:prstGeom prst="homePlate">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Arrow: Pentagon 87">
            <a:extLst>
              <a:ext uri="{FF2B5EF4-FFF2-40B4-BE49-F238E27FC236}">
                <a16:creationId xmlns:a16="http://schemas.microsoft.com/office/drawing/2014/main" id="{38930AA3-D483-BB45-A943-18BDECC5EA72}"/>
              </a:ext>
            </a:extLst>
          </p:cNvPr>
          <p:cNvSpPr/>
          <p:nvPr/>
        </p:nvSpPr>
        <p:spPr>
          <a:xfrm>
            <a:off x="2204388" y="1680708"/>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Arrow: Pentagon 90">
            <a:extLst>
              <a:ext uri="{FF2B5EF4-FFF2-40B4-BE49-F238E27FC236}">
                <a16:creationId xmlns:a16="http://schemas.microsoft.com/office/drawing/2014/main" id="{3FC46218-5F63-D14B-8F39-8EA1C2099446}"/>
              </a:ext>
            </a:extLst>
          </p:cNvPr>
          <p:cNvSpPr/>
          <p:nvPr/>
        </p:nvSpPr>
        <p:spPr>
          <a:xfrm>
            <a:off x="1793490" y="1849908"/>
            <a:ext cx="113783" cy="72000"/>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Arrow: Pentagon 87">
            <a:extLst>
              <a:ext uri="{FF2B5EF4-FFF2-40B4-BE49-F238E27FC236}">
                <a16:creationId xmlns:a16="http://schemas.microsoft.com/office/drawing/2014/main" id="{1160B2F5-64C8-FD44-B4B1-FF253AE605FA}"/>
              </a:ext>
            </a:extLst>
          </p:cNvPr>
          <p:cNvSpPr/>
          <p:nvPr/>
        </p:nvSpPr>
        <p:spPr>
          <a:xfrm>
            <a:off x="1927034" y="1849908"/>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Arrow: Pentagon 88">
            <a:extLst>
              <a:ext uri="{FF2B5EF4-FFF2-40B4-BE49-F238E27FC236}">
                <a16:creationId xmlns:a16="http://schemas.microsoft.com/office/drawing/2014/main" id="{7C7BE9F5-AAA1-BC4F-92F7-3E820C70CB9E}"/>
              </a:ext>
            </a:extLst>
          </p:cNvPr>
          <p:cNvSpPr/>
          <p:nvPr/>
        </p:nvSpPr>
        <p:spPr>
          <a:xfrm>
            <a:off x="2057154" y="1849908"/>
            <a:ext cx="113783" cy="72000"/>
          </a:xfrm>
          <a:prstGeom prst="homePlat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Arrow: Pentagon 90">
            <a:extLst>
              <a:ext uri="{FF2B5EF4-FFF2-40B4-BE49-F238E27FC236}">
                <a16:creationId xmlns:a16="http://schemas.microsoft.com/office/drawing/2014/main" id="{757B0FF7-C5FD-374E-9CA7-A2ACE3DA2218}"/>
              </a:ext>
            </a:extLst>
          </p:cNvPr>
          <p:cNvSpPr/>
          <p:nvPr/>
        </p:nvSpPr>
        <p:spPr>
          <a:xfrm flipH="1">
            <a:off x="2198906" y="1849908"/>
            <a:ext cx="113783" cy="72000"/>
          </a:xfrm>
          <a:prstGeom prst="homePlat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Arrow: Pentagon 55">
            <a:extLst>
              <a:ext uri="{FF2B5EF4-FFF2-40B4-BE49-F238E27FC236}">
                <a16:creationId xmlns:a16="http://schemas.microsoft.com/office/drawing/2014/main" id="{A378EE7A-FA90-0745-90BE-B67F5BE7532D}"/>
              </a:ext>
            </a:extLst>
          </p:cNvPr>
          <p:cNvSpPr/>
          <p:nvPr/>
        </p:nvSpPr>
        <p:spPr>
          <a:xfrm>
            <a:off x="1797122" y="1133815"/>
            <a:ext cx="113783" cy="72000"/>
          </a:xfrm>
          <a:prstGeom prst="homePlat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Arrow: Pentagon 85">
            <a:extLst>
              <a:ext uri="{FF2B5EF4-FFF2-40B4-BE49-F238E27FC236}">
                <a16:creationId xmlns:a16="http://schemas.microsoft.com/office/drawing/2014/main" id="{9704D9E7-3BF1-4742-8EF1-8200FA95098A}"/>
              </a:ext>
            </a:extLst>
          </p:cNvPr>
          <p:cNvSpPr/>
          <p:nvPr/>
        </p:nvSpPr>
        <p:spPr>
          <a:xfrm>
            <a:off x="2184961" y="1133815"/>
            <a:ext cx="113783" cy="72000"/>
          </a:xfrm>
          <a:prstGeom prst="homePlat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Arrow: Pentagon 90">
            <a:extLst>
              <a:ext uri="{FF2B5EF4-FFF2-40B4-BE49-F238E27FC236}">
                <a16:creationId xmlns:a16="http://schemas.microsoft.com/office/drawing/2014/main" id="{BDDA1B01-6AF3-534B-9ED4-6EC66CCBCDD6}"/>
              </a:ext>
            </a:extLst>
          </p:cNvPr>
          <p:cNvSpPr/>
          <p:nvPr/>
        </p:nvSpPr>
        <p:spPr>
          <a:xfrm>
            <a:off x="2053644" y="1133815"/>
            <a:ext cx="113783" cy="72000"/>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Arrow: Pentagon 91">
            <a:extLst>
              <a:ext uri="{FF2B5EF4-FFF2-40B4-BE49-F238E27FC236}">
                <a16:creationId xmlns:a16="http://schemas.microsoft.com/office/drawing/2014/main" id="{7C97B7FA-DB33-F646-B9D8-A792893E94E8}"/>
              </a:ext>
            </a:extLst>
          </p:cNvPr>
          <p:cNvSpPr/>
          <p:nvPr/>
        </p:nvSpPr>
        <p:spPr>
          <a:xfrm>
            <a:off x="1921827" y="1133815"/>
            <a:ext cx="113783" cy="72000"/>
          </a:xfrm>
          <a:prstGeom prst="homePlate">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Arrow: Pentagon 87">
            <a:extLst>
              <a:ext uri="{FF2B5EF4-FFF2-40B4-BE49-F238E27FC236}">
                <a16:creationId xmlns:a16="http://schemas.microsoft.com/office/drawing/2014/main" id="{C7AC4674-BE22-3A48-9576-9AAA5140E83F}"/>
              </a:ext>
            </a:extLst>
          </p:cNvPr>
          <p:cNvSpPr/>
          <p:nvPr/>
        </p:nvSpPr>
        <p:spPr>
          <a:xfrm>
            <a:off x="2318338" y="1133815"/>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Arrow: Pentagon 88">
            <a:extLst>
              <a:ext uri="{FF2B5EF4-FFF2-40B4-BE49-F238E27FC236}">
                <a16:creationId xmlns:a16="http://schemas.microsoft.com/office/drawing/2014/main" id="{E7F5BD85-9BFA-E14B-A874-5582AD7E044D}"/>
              </a:ext>
            </a:extLst>
          </p:cNvPr>
          <p:cNvSpPr/>
          <p:nvPr/>
        </p:nvSpPr>
        <p:spPr>
          <a:xfrm>
            <a:off x="2448002" y="1133815"/>
            <a:ext cx="113783" cy="72000"/>
          </a:xfrm>
          <a:prstGeom prst="homePlat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Arrow: Pentagon 88">
            <a:extLst>
              <a:ext uri="{FF2B5EF4-FFF2-40B4-BE49-F238E27FC236}">
                <a16:creationId xmlns:a16="http://schemas.microsoft.com/office/drawing/2014/main" id="{7F6DD60E-840C-264F-93BA-46E3125C2273}"/>
              </a:ext>
            </a:extLst>
          </p:cNvPr>
          <p:cNvSpPr/>
          <p:nvPr/>
        </p:nvSpPr>
        <p:spPr>
          <a:xfrm>
            <a:off x="1793490" y="1489908"/>
            <a:ext cx="113783" cy="72000"/>
          </a:xfrm>
          <a:prstGeom prst="homePlat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Arrow: Pentagon 90">
            <a:extLst>
              <a:ext uri="{FF2B5EF4-FFF2-40B4-BE49-F238E27FC236}">
                <a16:creationId xmlns:a16="http://schemas.microsoft.com/office/drawing/2014/main" id="{1A1D3063-2367-4446-974B-71826798CE69}"/>
              </a:ext>
            </a:extLst>
          </p:cNvPr>
          <p:cNvSpPr/>
          <p:nvPr/>
        </p:nvSpPr>
        <p:spPr>
          <a:xfrm>
            <a:off x="1923258" y="1489908"/>
            <a:ext cx="113783" cy="72000"/>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Arrow: Pentagon 91">
            <a:extLst>
              <a:ext uri="{FF2B5EF4-FFF2-40B4-BE49-F238E27FC236}">
                <a16:creationId xmlns:a16="http://schemas.microsoft.com/office/drawing/2014/main" id="{45E659D1-58B4-6C40-84D9-763BB13A837D}"/>
              </a:ext>
            </a:extLst>
          </p:cNvPr>
          <p:cNvSpPr/>
          <p:nvPr/>
        </p:nvSpPr>
        <p:spPr>
          <a:xfrm>
            <a:off x="2191880" y="1489908"/>
            <a:ext cx="113783" cy="72000"/>
          </a:xfrm>
          <a:prstGeom prst="homePlate">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Arrow: Pentagon 94">
            <a:extLst>
              <a:ext uri="{FF2B5EF4-FFF2-40B4-BE49-F238E27FC236}">
                <a16:creationId xmlns:a16="http://schemas.microsoft.com/office/drawing/2014/main" id="{1CABC30D-C9E7-F741-A899-D6967A39FC17}"/>
              </a:ext>
            </a:extLst>
          </p:cNvPr>
          <p:cNvSpPr/>
          <p:nvPr/>
        </p:nvSpPr>
        <p:spPr>
          <a:xfrm>
            <a:off x="2055977" y="1489908"/>
            <a:ext cx="113783" cy="72000"/>
          </a:xfrm>
          <a:prstGeom prst="homePlat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Arrow: Pentagon 87">
            <a:extLst>
              <a:ext uri="{FF2B5EF4-FFF2-40B4-BE49-F238E27FC236}">
                <a16:creationId xmlns:a16="http://schemas.microsoft.com/office/drawing/2014/main" id="{EBF04914-696E-F847-A361-E240E87CCDB6}"/>
              </a:ext>
            </a:extLst>
          </p:cNvPr>
          <p:cNvSpPr/>
          <p:nvPr/>
        </p:nvSpPr>
        <p:spPr>
          <a:xfrm>
            <a:off x="2332857" y="1489908"/>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rrow: Pentagon 86">
            <a:extLst>
              <a:ext uri="{FF2B5EF4-FFF2-40B4-BE49-F238E27FC236}">
                <a16:creationId xmlns:a16="http://schemas.microsoft.com/office/drawing/2014/main" id="{22D04B9E-D8B0-244D-AA13-22535E731C82}"/>
              </a:ext>
            </a:extLst>
          </p:cNvPr>
          <p:cNvSpPr/>
          <p:nvPr/>
        </p:nvSpPr>
        <p:spPr>
          <a:xfrm flipH="1">
            <a:off x="1793490" y="1288615"/>
            <a:ext cx="113783" cy="72000"/>
          </a:xfrm>
          <a:prstGeom prst="homePlat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Arrow: Pentagon 87">
            <a:extLst>
              <a:ext uri="{FF2B5EF4-FFF2-40B4-BE49-F238E27FC236}">
                <a16:creationId xmlns:a16="http://schemas.microsoft.com/office/drawing/2014/main" id="{5C464E51-8030-4645-BA5B-5BBA0D91C940}"/>
              </a:ext>
            </a:extLst>
          </p:cNvPr>
          <p:cNvSpPr/>
          <p:nvPr/>
        </p:nvSpPr>
        <p:spPr>
          <a:xfrm flipH="1">
            <a:off x="1924555" y="1288615"/>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 name="Arrow: Pentagon 94">
            <a:extLst>
              <a:ext uri="{FF2B5EF4-FFF2-40B4-BE49-F238E27FC236}">
                <a16:creationId xmlns:a16="http://schemas.microsoft.com/office/drawing/2014/main" id="{6694EF4A-60C7-F246-8B38-6A0A6741B6AD}"/>
              </a:ext>
            </a:extLst>
          </p:cNvPr>
          <p:cNvSpPr/>
          <p:nvPr/>
        </p:nvSpPr>
        <p:spPr>
          <a:xfrm flipH="1">
            <a:off x="2055818" y="1288615"/>
            <a:ext cx="113783" cy="72000"/>
          </a:xfrm>
          <a:prstGeom prst="homePlat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Arrow: Pentagon 87">
            <a:extLst>
              <a:ext uri="{FF2B5EF4-FFF2-40B4-BE49-F238E27FC236}">
                <a16:creationId xmlns:a16="http://schemas.microsoft.com/office/drawing/2014/main" id="{89B82790-2115-CA4E-B03A-322BEA4509D5}"/>
              </a:ext>
            </a:extLst>
          </p:cNvPr>
          <p:cNvSpPr/>
          <p:nvPr/>
        </p:nvSpPr>
        <p:spPr>
          <a:xfrm>
            <a:off x="2195851" y="1288615"/>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Arrow: Pentagon 94">
            <a:extLst>
              <a:ext uri="{FF2B5EF4-FFF2-40B4-BE49-F238E27FC236}">
                <a16:creationId xmlns:a16="http://schemas.microsoft.com/office/drawing/2014/main" id="{385F1EDC-52C9-D141-95DE-7B92A4E57090}"/>
              </a:ext>
            </a:extLst>
          </p:cNvPr>
          <p:cNvSpPr/>
          <p:nvPr/>
        </p:nvSpPr>
        <p:spPr>
          <a:xfrm>
            <a:off x="2325129" y="1288615"/>
            <a:ext cx="113783" cy="72000"/>
          </a:xfrm>
          <a:prstGeom prst="homePlat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 name="Arrow: Pentagon 94">
            <a:extLst>
              <a:ext uri="{FF2B5EF4-FFF2-40B4-BE49-F238E27FC236}">
                <a16:creationId xmlns:a16="http://schemas.microsoft.com/office/drawing/2014/main" id="{51BD04A8-3A8E-2344-8937-0E676950F11B}"/>
              </a:ext>
            </a:extLst>
          </p:cNvPr>
          <p:cNvSpPr/>
          <p:nvPr/>
        </p:nvSpPr>
        <p:spPr>
          <a:xfrm>
            <a:off x="2458703" y="1288615"/>
            <a:ext cx="113783" cy="72000"/>
          </a:xfrm>
          <a:prstGeom prst="homePlat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 name="Arrow: Pentagon 85">
            <a:extLst>
              <a:ext uri="{FF2B5EF4-FFF2-40B4-BE49-F238E27FC236}">
                <a16:creationId xmlns:a16="http://schemas.microsoft.com/office/drawing/2014/main" id="{2E8AA499-4D99-664C-A869-8066006E94F2}"/>
              </a:ext>
            </a:extLst>
          </p:cNvPr>
          <p:cNvSpPr/>
          <p:nvPr/>
        </p:nvSpPr>
        <p:spPr>
          <a:xfrm>
            <a:off x="2592277" y="1288615"/>
            <a:ext cx="113783" cy="72000"/>
          </a:xfrm>
          <a:prstGeom prst="homePlat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B9FDD580-B1E6-7A4F-B4AA-C38FD247BF05}"/>
              </a:ext>
            </a:extLst>
          </p:cNvPr>
          <p:cNvSpPr txBox="1"/>
          <p:nvPr/>
        </p:nvSpPr>
        <p:spPr>
          <a:xfrm>
            <a:off x="5162845" y="3459343"/>
            <a:ext cx="64477" cy="246221"/>
          </a:xfrm>
          <a:prstGeom prst="rect">
            <a:avLst/>
          </a:prstGeom>
          <a:noFill/>
        </p:spPr>
        <p:txBody>
          <a:bodyPr wrap="square" rtlCol="0">
            <a:spAutoFit/>
          </a:bodyPr>
          <a:lstStyle/>
          <a:p>
            <a:r>
              <a:rPr lang="en-GB" sz="1000" dirty="0"/>
              <a:t>1</a:t>
            </a:r>
          </a:p>
        </p:txBody>
      </p:sp>
      <p:sp>
        <p:nvSpPr>
          <p:cNvPr id="53" name="TextBox 52">
            <a:extLst>
              <a:ext uri="{FF2B5EF4-FFF2-40B4-BE49-F238E27FC236}">
                <a16:creationId xmlns:a16="http://schemas.microsoft.com/office/drawing/2014/main" id="{A3233232-D9E3-D742-AED6-E0105FE7062C}"/>
              </a:ext>
            </a:extLst>
          </p:cNvPr>
          <p:cNvSpPr txBox="1"/>
          <p:nvPr/>
        </p:nvSpPr>
        <p:spPr>
          <a:xfrm>
            <a:off x="4702298" y="2843975"/>
            <a:ext cx="64477" cy="246221"/>
          </a:xfrm>
          <a:prstGeom prst="rect">
            <a:avLst/>
          </a:prstGeom>
          <a:noFill/>
        </p:spPr>
        <p:txBody>
          <a:bodyPr wrap="square" rtlCol="0">
            <a:spAutoFit/>
          </a:bodyPr>
          <a:lstStyle/>
          <a:p>
            <a:r>
              <a:rPr lang="en-GB" sz="1000" dirty="0"/>
              <a:t>D</a:t>
            </a:r>
          </a:p>
        </p:txBody>
      </p:sp>
      <p:sp>
        <p:nvSpPr>
          <p:cNvPr id="54" name="TextBox 53">
            <a:extLst>
              <a:ext uri="{FF2B5EF4-FFF2-40B4-BE49-F238E27FC236}">
                <a16:creationId xmlns:a16="http://schemas.microsoft.com/office/drawing/2014/main" id="{92B23B01-EACB-8443-A71C-CDD4F938A321}"/>
              </a:ext>
            </a:extLst>
          </p:cNvPr>
          <p:cNvSpPr txBox="1"/>
          <p:nvPr/>
        </p:nvSpPr>
        <p:spPr>
          <a:xfrm>
            <a:off x="3038385" y="6094336"/>
            <a:ext cx="64477" cy="246221"/>
          </a:xfrm>
          <a:prstGeom prst="rect">
            <a:avLst/>
          </a:prstGeom>
          <a:noFill/>
        </p:spPr>
        <p:txBody>
          <a:bodyPr wrap="square" rtlCol="0">
            <a:spAutoFit/>
          </a:bodyPr>
          <a:lstStyle/>
          <a:p>
            <a:r>
              <a:rPr lang="en-GB" sz="1000" dirty="0"/>
              <a:t>E</a:t>
            </a:r>
          </a:p>
        </p:txBody>
      </p:sp>
      <p:sp>
        <p:nvSpPr>
          <p:cNvPr id="55" name="TextBox 54">
            <a:extLst>
              <a:ext uri="{FF2B5EF4-FFF2-40B4-BE49-F238E27FC236}">
                <a16:creationId xmlns:a16="http://schemas.microsoft.com/office/drawing/2014/main" id="{DFBFD7D9-69CF-9845-B769-675917A317CE}"/>
              </a:ext>
            </a:extLst>
          </p:cNvPr>
          <p:cNvSpPr txBox="1"/>
          <p:nvPr/>
        </p:nvSpPr>
        <p:spPr>
          <a:xfrm>
            <a:off x="2783225" y="2721410"/>
            <a:ext cx="64477" cy="246221"/>
          </a:xfrm>
          <a:prstGeom prst="rect">
            <a:avLst/>
          </a:prstGeom>
          <a:noFill/>
        </p:spPr>
        <p:txBody>
          <a:bodyPr wrap="square" rtlCol="0">
            <a:spAutoFit/>
          </a:bodyPr>
          <a:lstStyle/>
          <a:p>
            <a:r>
              <a:rPr lang="en-GB" sz="1000" dirty="0"/>
              <a:t>A</a:t>
            </a:r>
          </a:p>
        </p:txBody>
      </p:sp>
      <p:sp>
        <p:nvSpPr>
          <p:cNvPr id="56" name="TextBox 55">
            <a:extLst>
              <a:ext uri="{FF2B5EF4-FFF2-40B4-BE49-F238E27FC236}">
                <a16:creationId xmlns:a16="http://schemas.microsoft.com/office/drawing/2014/main" id="{530FA510-A750-FA4E-BE6C-345181D2B4A3}"/>
              </a:ext>
            </a:extLst>
          </p:cNvPr>
          <p:cNvSpPr txBox="1"/>
          <p:nvPr/>
        </p:nvSpPr>
        <p:spPr>
          <a:xfrm>
            <a:off x="6744927" y="1540938"/>
            <a:ext cx="64477" cy="246221"/>
          </a:xfrm>
          <a:prstGeom prst="rect">
            <a:avLst/>
          </a:prstGeom>
          <a:noFill/>
        </p:spPr>
        <p:txBody>
          <a:bodyPr wrap="square" rtlCol="0">
            <a:spAutoFit/>
          </a:bodyPr>
          <a:lstStyle/>
          <a:p>
            <a:r>
              <a:rPr lang="en-GB" sz="1000" dirty="0"/>
              <a:t>C</a:t>
            </a:r>
          </a:p>
        </p:txBody>
      </p:sp>
      <p:sp>
        <p:nvSpPr>
          <p:cNvPr id="57" name="TextBox 56">
            <a:extLst>
              <a:ext uri="{FF2B5EF4-FFF2-40B4-BE49-F238E27FC236}">
                <a16:creationId xmlns:a16="http://schemas.microsoft.com/office/drawing/2014/main" id="{1031CF84-19EA-B640-8C3F-E33D6770D3EB}"/>
              </a:ext>
            </a:extLst>
          </p:cNvPr>
          <p:cNvSpPr txBox="1"/>
          <p:nvPr/>
        </p:nvSpPr>
        <p:spPr>
          <a:xfrm>
            <a:off x="3368605" y="2815522"/>
            <a:ext cx="64477" cy="246221"/>
          </a:xfrm>
          <a:prstGeom prst="rect">
            <a:avLst/>
          </a:prstGeom>
          <a:noFill/>
        </p:spPr>
        <p:txBody>
          <a:bodyPr wrap="square" rtlCol="0">
            <a:spAutoFit/>
          </a:bodyPr>
          <a:lstStyle/>
          <a:p>
            <a:r>
              <a:rPr lang="en-GB" sz="1000" dirty="0"/>
              <a:t>B</a:t>
            </a:r>
          </a:p>
        </p:txBody>
      </p:sp>
      <p:cxnSp>
        <p:nvCxnSpPr>
          <p:cNvPr id="58" name="Straight Connector 57">
            <a:extLst>
              <a:ext uri="{FF2B5EF4-FFF2-40B4-BE49-F238E27FC236}">
                <a16:creationId xmlns:a16="http://schemas.microsoft.com/office/drawing/2014/main" id="{AC8C7EBA-2249-9948-8560-899D802AC52B}"/>
              </a:ext>
            </a:extLst>
          </p:cNvPr>
          <p:cNvCxnSpPr>
            <a:cxnSpLocks/>
          </p:cNvCxnSpPr>
          <p:nvPr/>
        </p:nvCxnSpPr>
        <p:spPr>
          <a:xfrm flipH="1">
            <a:off x="3326939" y="2943713"/>
            <a:ext cx="51826" cy="134909"/>
          </a:xfrm>
          <a:prstGeom prst="line">
            <a:avLst/>
          </a:prstGeom>
        </p:spPr>
        <p:style>
          <a:lnRef idx="2">
            <a:schemeClr val="dk1"/>
          </a:lnRef>
          <a:fillRef idx="0">
            <a:schemeClr val="dk1"/>
          </a:fillRef>
          <a:effectRef idx="1">
            <a:schemeClr val="dk1"/>
          </a:effectRef>
          <a:fontRef idx="minor">
            <a:schemeClr val="tx1"/>
          </a:fontRef>
        </p:style>
      </p:cxnSp>
      <p:cxnSp>
        <p:nvCxnSpPr>
          <p:cNvPr id="59" name="Straight Connector 58">
            <a:extLst>
              <a:ext uri="{FF2B5EF4-FFF2-40B4-BE49-F238E27FC236}">
                <a16:creationId xmlns:a16="http://schemas.microsoft.com/office/drawing/2014/main" id="{C25B0B0F-447C-D743-AE4E-1488637EC20B}"/>
              </a:ext>
            </a:extLst>
          </p:cNvPr>
          <p:cNvCxnSpPr>
            <a:cxnSpLocks/>
          </p:cNvCxnSpPr>
          <p:nvPr/>
        </p:nvCxnSpPr>
        <p:spPr>
          <a:xfrm>
            <a:off x="3484909" y="2973642"/>
            <a:ext cx="57136" cy="104980"/>
          </a:xfrm>
          <a:prstGeom prst="line">
            <a:avLst/>
          </a:prstGeom>
        </p:spPr>
        <p:style>
          <a:lnRef idx="2">
            <a:schemeClr val="dk1"/>
          </a:lnRef>
          <a:fillRef idx="0">
            <a:schemeClr val="dk1"/>
          </a:fillRef>
          <a:effectRef idx="1">
            <a:schemeClr val="dk1"/>
          </a:effectRef>
          <a:fontRef idx="minor">
            <a:schemeClr val="tx1"/>
          </a:fontRef>
        </p:style>
      </p:cxnSp>
      <p:sp>
        <p:nvSpPr>
          <p:cNvPr id="60" name="TextBox 59">
            <a:extLst>
              <a:ext uri="{FF2B5EF4-FFF2-40B4-BE49-F238E27FC236}">
                <a16:creationId xmlns:a16="http://schemas.microsoft.com/office/drawing/2014/main" id="{BFEE4AFD-C2CF-FD4A-AD9E-F98D7FCB44DF}"/>
              </a:ext>
            </a:extLst>
          </p:cNvPr>
          <p:cNvSpPr txBox="1"/>
          <p:nvPr/>
        </p:nvSpPr>
        <p:spPr>
          <a:xfrm>
            <a:off x="4970720" y="5035075"/>
            <a:ext cx="549380" cy="230832"/>
          </a:xfrm>
          <a:prstGeom prst="rect">
            <a:avLst/>
          </a:prstGeom>
          <a:noFill/>
        </p:spPr>
        <p:txBody>
          <a:bodyPr wrap="square" rtlCol="0">
            <a:spAutoFit/>
          </a:bodyPr>
          <a:lstStyle/>
          <a:p>
            <a:r>
              <a:rPr lang="en-GB" sz="900" dirty="0"/>
              <a:t>BIRD-1</a:t>
            </a:r>
          </a:p>
        </p:txBody>
      </p:sp>
      <p:sp>
        <p:nvSpPr>
          <p:cNvPr id="33" name="TextBox 32">
            <a:extLst>
              <a:ext uri="{FF2B5EF4-FFF2-40B4-BE49-F238E27FC236}">
                <a16:creationId xmlns:a16="http://schemas.microsoft.com/office/drawing/2014/main" id="{2B8C260D-BD72-964A-984D-66728968655A}"/>
              </a:ext>
            </a:extLst>
          </p:cNvPr>
          <p:cNvSpPr txBox="1"/>
          <p:nvPr/>
        </p:nvSpPr>
        <p:spPr>
          <a:xfrm>
            <a:off x="3513764" y="762242"/>
            <a:ext cx="2752350" cy="1220847"/>
          </a:xfrm>
          <a:prstGeom prst="rect">
            <a:avLst/>
          </a:prstGeom>
          <a:noFill/>
        </p:spPr>
        <p:txBody>
          <a:bodyPr wrap="square" rtlCol="0">
            <a:spAutoFit/>
          </a:bodyPr>
          <a:lstStyle/>
          <a:p>
            <a:pPr marL="0" marR="0" lvl="0" indent="0" algn="l" defTabSz="457200" rtl="0" eaLnBrk="1" fontAlgn="auto" latinLnBrk="0" hangingPunct="1">
              <a:spcBef>
                <a:spcPts val="0"/>
              </a:spcBef>
              <a:spcAft>
                <a:spcPts val="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AepV</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Pfam00005 </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PhnR</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Pfam03466 </a:t>
            </a:r>
          </a:p>
          <a:p>
            <a:pPr>
              <a:spcAft>
                <a:spcPts val="200"/>
              </a:spcAf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AepW</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Pfam00528</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AepP</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Pfam07690</a:t>
            </a: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AepX</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Pfam13343			</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AepY</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Pfam02690</a:t>
            </a: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PhnX</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Pfam13419			</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AepZ</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Pfam00202</a:t>
            </a:r>
          </a:p>
          <a:p>
            <a:pPr>
              <a:spcAft>
                <a:spcPts val="200"/>
              </a:spcAf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PhnW</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Pfam00266 </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n-GB" sz="600" dirty="0">
                <a:solidFill>
                  <a:prstClr val="black"/>
                </a:solidFill>
                <a:latin typeface="Arial" panose="020B0604020202020204" pitchFamily="34" charset="0"/>
                <a:cs typeface="Arial" panose="020B0604020202020204" pitchFamily="34" charset="0"/>
              </a:rPr>
              <a:t>	Oxidoreductase</a:t>
            </a:r>
            <a:r>
              <a:rPr lang="en-GB" sz="600" baseline="30000" dirty="0">
                <a:solidFill>
                  <a:prstClr val="black"/>
                </a:solidFill>
                <a:latin typeface="Arial" panose="020B0604020202020204" pitchFamily="34" charset="0"/>
                <a:cs typeface="Arial" panose="020B0604020202020204" pitchFamily="34" charset="0"/>
              </a:rPr>
              <a:t>Pfam01266</a:t>
            </a:r>
            <a:endPar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a:spcAft>
                <a:spcPts val="200"/>
              </a:spcAf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PhnA</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Pfam01663 		</a:t>
            </a:r>
            <a:r>
              <a:rPr lang="en-GB" sz="600" dirty="0">
                <a:solidFill>
                  <a:prstClr val="black"/>
                </a:solidFill>
                <a:latin typeface="Arial" panose="020B0604020202020204" pitchFamily="34" charset="0"/>
                <a:cs typeface="Arial" panose="020B0604020202020204" pitchFamily="34" charset="0"/>
              </a:rPr>
              <a:t>Uncharacterised protein</a:t>
            </a:r>
            <a:endPar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PhnY</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Pfam00171 </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PHO4 PiT</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Pfam01384</a:t>
            </a: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Alcohol dehydrogenase</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Pfam00465	</a:t>
            </a:r>
            <a:r>
              <a:rPr kumimoji="0" lang="en-GB" sz="6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Aldehyde dehydrogenase</a:t>
            </a:r>
            <a:r>
              <a:rPr kumimoji="0" lang="en-GB" sz="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Pfam00171</a:t>
            </a:r>
          </a:p>
          <a:p>
            <a:pPr marL="0" marR="0" lvl="0" indent="0" algn="l" defTabSz="457200" rtl="0" eaLnBrk="1" fontAlgn="auto" latinLnBrk="0" hangingPunct="1">
              <a:spcAft>
                <a:spcPts val="200"/>
              </a:spcAft>
              <a:buClrTx/>
              <a:buSzTx/>
              <a:buFontTx/>
              <a:buNone/>
              <a:tabLst/>
              <a:defRPr/>
            </a:pPr>
            <a:r>
              <a:rPr kumimoji="0" lang="en-GB" sz="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Amidohydrola</a:t>
            </a:r>
            <a:r>
              <a:rPr lang="en-GB" sz="600" dirty="0">
                <a:solidFill>
                  <a:prstClr val="black"/>
                </a:solidFill>
                <a:latin typeface="Arial" panose="020B0604020202020204" pitchFamily="34" charset="0"/>
                <a:cs typeface="Arial" panose="020B0604020202020204" pitchFamily="34" charset="0"/>
              </a:rPr>
              <a:t>se</a:t>
            </a:r>
            <a:r>
              <a:rPr lang="en-GB" sz="600" baseline="30000" dirty="0">
                <a:solidFill>
                  <a:prstClr val="black"/>
                </a:solidFill>
                <a:latin typeface="Arial" panose="020B0604020202020204" pitchFamily="34" charset="0"/>
                <a:cs typeface="Arial" panose="020B0604020202020204" pitchFamily="34" charset="0"/>
              </a:rPr>
              <a:t>Pfam07969</a:t>
            </a:r>
            <a:r>
              <a:rPr kumimoji="0" lang="en-GB"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34" name="Arrow: Pentagon 88">
            <a:extLst>
              <a:ext uri="{FF2B5EF4-FFF2-40B4-BE49-F238E27FC236}">
                <a16:creationId xmlns:a16="http://schemas.microsoft.com/office/drawing/2014/main" id="{F82E2EAB-05AF-0B45-8EA0-E4577A7EFE85}"/>
              </a:ext>
            </a:extLst>
          </p:cNvPr>
          <p:cNvSpPr/>
          <p:nvPr/>
        </p:nvSpPr>
        <p:spPr>
          <a:xfrm>
            <a:off x="4804417" y="1372845"/>
            <a:ext cx="108000" cy="72000"/>
          </a:xfrm>
          <a:prstGeom prst="homePlat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 name="Arrow: Pentagon 89">
            <a:extLst>
              <a:ext uri="{FF2B5EF4-FFF2-40B4-BE49-F238E27FC236}">
                <a16:creationId xmlns:a16="http://schemas.microsoft.com/office/drawing/2014/main" id="{94415BEC-EF52-5747-B857-6DA7C6870BD5}"/>
              </a:ext>
            </a:extLst>
          </p:cNvPr>
          <p:cNvSpPr/>
          <p:nvPr/>
        </p:nvSpPr>
        <p:spPr>
          <a:xfrm>
            <a:off x="4805291" y="1142445"/>
            <a:ext cx="108000" cy="72000"/>
          </a:xfrm>
          <a:prstGeom prst="homePlat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Arrow: Pentagon 90">
            <a:extLst>
              <a:ext uri="{FF2B5EF4-FFF2-40B4-BE49-F238E27FC236}">
                <a16:creationId xmlns:a16="http://schemas.microsoft.com/office/drawing/2014/main" id="{4AEFF4DA-2CA3-0646-906E-9DBEF72B1662}"/>
              </a:ext>
            </a:extLst>
          </p:cNvPr>
          <p:cNvSpPr/>
          <p:nvPr/>
        </p:nvSpPr>
        <p:spPr>
          <a:xfrm>
            <a:off x="3434671" y="1488045"/>
            <a:ext cx="108000" cy="72000"/>
          </a:xfrm>
          <a:prstGeom prst="homePlat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7" name="Arrow: Pentagon 91">
            <a:extLst>
              <a:ext uri="{FF2B5EF4-FFF2-40B4-BE49-F238E27FC236}">
                <a16:creationId xmlns:a16="http://schemas.microsoft.com/office/drawing/2014/main" id="{4F269305-48A2-1A4A-AB1F-28309DF8E446}"/>
              </a:ext>
            </a:extLst>
          </p:cNvPr>
          <p:cNvSpPr/>
          <p:nvPr/>
        </p:nvSpPr>
        <p:spPr>
          <a:xfrm>
            <a:off x="3434671" y="1603245"/>
            <a:ext cx="108000" cy="72000"/>
          </a:xfrm>
          <a:prstGeom prst="homePlate">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Arrow: Pentagon 94">
            <a:extLst>
              <a:ext uri="{FF2B5EF4-FFF2-40B4-BE49-F238E27FC236}">
                <a16:creationId xmlns:a16="http://schemas.microsoft.com/office/drawing/2014/main" id="{244C8514-4B9A-AD46-AACF-0F551CE19812}"/>
              </a:ext>
            </a:extLst>
          </p:cNvPr>
          <p:cNvSpPr/>
          <p:nvPr/>
        </p:nvSpPr>
        <p:spPr>
          <a:xfrm>
            <a:off x="4804417" y="1488045"/>
            <a:ext cx="108000" cy="72000"/>
          </a:xfrm>
          <a:prstGeom prst="homePlat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Arrow: Pentagon 81">
            <a:extLst>
              <a:ext uri="{FF2B5EF4-FFF2-40B4-BE49-F238E27FC236}">
                <a16:creationId xmlns:a16="http://schemas.microsoft.com/office/drawing/2014/main" id="{2A537256-CEBD-5042-ADD5-D5865BDD789C}"/>
              </a:ext>
            </a:extLst>
          </p:cNvPr>
          <p:cNvSpPr/>
          <p:nvPr/>
        </p:nvSpPr>
        <p:spPr>
          <a:xfrm>
            <a:off x="4805291" y="912045"/>
            <a:ext cx="108000" cy="72000"/>
          </a:xfrm>
          <a:prstGeom prst="homePlat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Arrow: Pentagon 82">
            <a:extLst>
              <a:ext uri="{FF2B5EF4-FFF2-40B4-BE49-F238E27FC236}">
                <a16:creationId xmlns:a16="http://schemas.microsoft.com/office/drawing/2014/main" id="{7A9FBF33-E651-BF45-9E2F-12FE799DEC34}"/>
              </a:ext>
            </a:extLst>
          </p:cNvPr>
          <p:cNvSpPr/>
          <p:nvPr/>
        </p:nvSpPr>
        <p:spPr>
          <a:xfrm>
            <a:off x="3433843" y="911723"/>
            <a:ext cx="108000" cy="72000"/>
          </a:xfrm>
          <a:prstGeom prst="homePlat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1" name="Arrow: Pentagon 83">
            <a:extLst>
              <a:ext uri="{FF2B5EF4-FFF2-40B4-BE49-F238E27FC236}">
                <a16:creationId xmlns:a16="http://schemas.microsoft.com/office/drawing/2014/main" id="{08E84D91-8C37-DC45-987D-35DE15642EBD}"/>
              </a:ext>
            </a:extLst>
          </p:cNvPr>
          <p:cNvSpPr/>
          <p:nvPr/>
        </p:nvSpPr>
        <p:spPr>
          <a:xfrm>
            <a:off x="3433843" y="1027245"/>
            <a:ext cx="108000" cy="72000"/>
          </a:xfrm>
          <a:prstGeom prst="homePlat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Arrow: Pentagon 84">
            <a:extLst>
              <a:ext uri="{FF2B5EF4-FFF2-40B4-BE49-F238E27FC236}">
                <a16:creationId xmlns:a16="http://schemas.microsoft.com/office/drawing/2014/main" id="{A48CEB98-1F46-D448-B03E-4947A2F3C8F7}"/>
              </a:ext>
            </a:extLst>
          </p:cNvPr>
          <p:cNvSpPr/>
          <p:nvPr/>
        </p:nvSpPr>
        <p:spPr>
          <a:xfrm>
            <a:off x="3434671" y="1142445"/>
            <a:ext cx="108000" cy="72000"/>
          </a:xfrm>
          <a:prstGeom prst="homePlat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Arrow: Pentagon 85">
            <a:extLst>
              <a:ext uri="{FF2B5EF4-FFF2-40B4-BE49-F238E27FC236}">
                <a16:creationId xmlns:a16="http://schemas.microsoft.com/office/drawing/2014/main" id="{502C7D9E-982F-3C44-BA95-F678A0F127D3}"/>
              </a:ext>
            </a:extLst>
          </p:cNvPr>
          <p:cNvSpPr/>
          <p:nvPr/>
        </p:nvSpPr>
        <p:spPr>
          <a:xfrm>
            <a:off x="3431207" y="1372845"/>
            <a:ext cx="108000" cy="72000"/>
          </a:xfrm>
          <a:prstGeom prst="homePlate">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Arrow: Pentagon 86">
            <a:extLst>
              <a:ext uri="{FF2B5EF4-FFF2-40B4-BE49-F238E27FC236}">
                <a16:creationId xmlns:a16="http://schemas.microsoft.com/office/drawing/2014/main" id="{E5FC565C-19C8-5446-9FEA-5ED7B4E512DC}"/>
              </a:ext>
            </a:extLst>
          </p:cNvPr>
          <p:cNvSpPr/>
          <p:nvPr/>
        </p:nvSpPr>
        <p:spPr>
          <a:xfrm>
            <a:off x="3434671" y="1257645"/>
            <a:ext cx="108000" cy="72000"/>
          </a:xfrm>
          <a:prstGeom prst="homePlat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Arrow: Pentagon 87">
            <a:extLst>
              <a:ext uri="{FF2B5EF4-FFF2-40B4-BE49-F238E27FC236}">
                <a16:creationId xmlns:a16="http://schemas.microsoft.com/office/drawing/2014/main" id="{3991B9AC-A282-D94F-8418-7151E0FBC5FA}"/>
              </a:ext>
            </a:extLst>
          </p:cNvPr>
          <p:cNvSpPr/>
          <p:nvPr/>
        </p:nvSpPr>
        <p:spPr>
          <a:xfrm>
            <a:off x="4805291" y="1027245"/>
            <a:ext cx="108000" cy="72000"/>
          </a:xfrm>
          <a:prstGeom prst="homePlate">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6D380EB3-8324-D344-907A-BBD2876922A7}"/>
              </a:ext>
            </a:extLst>
          </p:cNvPr>
          <p:cNvSpPr txBox="1"/>
          <p:nvPr/>
        </p:nvSpPr>
        <p:spPr>
          <a:xfrm>
            <a:off x="4199202" y="634724"/>
            <a:ext cx="58702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ORFs</a:t>
            </a:r>
          </a:p>
        </p:txBody>
      </p:sp>
      <p:sp>
        <p:nvSpPr>
          <p:cNvPr id="47" name="Arrow: Pentagon 55">
            <a:extLst>
              <a:ext uri="{FF2B5EF4-FFF2-40B4-BE49-F238E27FC236}">
                <a16:creationId xmlns:a16="http://schemas.microsoft.com/office/drawing/2014/main" id="{89BAF406-0B91-7148-BBE6-F0C048B4FEB7}"/>
              </a:ext>
            </a:extLst>
          </p:cNvPr>
          <p:cNvSpPr/>
          <p:nvPr/>
        </p:nvSpPr>
        <p:spPr>
          <a:xfrm>
            <a:off x="4805291" y="1257645"/>
            <a:ext cx="108000" cy="72000"/>
          </a:xfrm>
          <a:prstGeom prst="homePlat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8" name="Arrow: Pentagon 84">
            <a:extLst>
              <a:ext uri="{FF2B5EF4-FFF2-40B4-BE49-F238E27FC236}">
                <a16:creationId xmlns:a16="http://schemas.microsoft.com/office/drawing/2014/main" id="{70B6D72A-CBED-1844-AF22-45DCB8C6955D}"/>
              </a:ext>
            </a:extLst>
          </p:cNvPr>
          <p:cNvSpPr/>
          <p:nvPr/>
        </p:nvSpPr>
        <p:spPr>
          <a:xfrm>
            <a:off x="4804417" y="1603245"/>
            <a:ext cx="113783" cy="72000"/>
          </a:xfrm>
          <a:prstGeom prst="homePlat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Arrow: Pentagon 82">
            <a:extLst>
              <a:ext uri="{FF2B5EF4-FFF2-40B4-BE49-F238E27FC236}">
                <a16:creationId xmlns:a16="http://schemas.microsoft.com/office/drawing/2014/main" id="{792DF804-11B6-E642-B23B-6B479FDCDF2C}"/>
              </a:ext>
            </a:extLst>
          </p:cNvPr>
          <p:cNvSpPr/>
          <p:nvPr/>
        </p:nvSpPr>
        <p:spPr>
          <a:xfrm>
            <a:off x="3436066" y="1718445"/>
            <a:ext cx="113783" cy="72000"/>
          </a:xfrm>
          <a:prstGeom prst="homePlate">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Arrow: Pentagon 90">
            <a:extLst>
              <a:ext uri="{FF2B5EF4-FFF2-40B4-BE49-F238E27FC236}">
                <a16:creationId xmlns:a16="http://schemas.microsoft.com/office/drawing/2014/main" id="{B44DEB0C-0068-2F4F-8D4A-C13F930CE0AD}"/>
              </a:ext>
            </a:extLst>
          </p:cNvPr>
          <p:cNvSpPr/>
          <p:nvPr/>
        </p:nvSpPr>
        <p:spPr>
          <a:xfrm>
            <a:off x="4804417" y="1718445"/>
            <a:ext cx="113783" cy="72000"/>
          </a:xfrm>
          <a:prstGeom prst="homePlat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Arrow: Pentagon 94">
            <a:extLst>
              <a:ext uri="{FF2B5EF4-FFF2-40B4-BE49-F238E27FC236}">
                <a16:creationId xmlns:a16="http://schemas.microsoft.com/office/drawing/2014/main" id="{4D446203-EC8E-7849-9688-63FFF6AC5D00}"/>
              </a:ext>
            </a:extLst>
          </p:cNvPr>
          <p:cNvSpPr/>
          <p:nvPr/>
        </p:nvSpPr>
        <p:spPr>
          <a:xfrm>
            <a:off x="3436066" y="1833645"/>
            <a:ext cx="113783" cy="72000"/>
          </a:xfrm>
          <a:prstGeom prst="homePlat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42349403-D24A-604D-BCA4-9F2D01D57BEF}"/>
              </a:ext>
            </a:extLst>
          </p:cNvPr>
          <p:cNvSpPr/>
          <p:nvPr/>
        </p:nvSpPr>
        <p:spPr>
          <a:xfrm rot="16200000">
            <a:off x="4077803" y="-68126"/>
            <a:ext cx="1360329" cy="27660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33BC2B79-1E97-4772-92D0-B4338B125C23}"/>
              </a:ext>
            </a:extLst>
          </p:cNvPr>
          <p:cNvSpPr txBox="1"/>
          <p:nvPr/>
        </p:nvSpPr>
        <p:spPr>
          <a:xfrm>
            <a:off x="729228" y="7001250"/>
            <a:ext cx="5399543" cy="2677656"/>
          </a:xfrm>
          <a:prstGeom prst="rect">
            <a:avLst/>
          </a:prstGeom>
          <a:noFill/>
        </p:spPr>
        <p:txBody>
          <a:bodyPr wrap="square" rtlCol="0">
            <a:spAutoFit/>
          </a:bodyPr>
          <a:lstStyle/>
          <a:p>
            <a:pPr algn="just"/>
            <a:r>
              <a:rPr lang="en-US" sz="1200" b="1" dirty="0">
                <a:latin typeface="Arial" panose="020B0604020202020204" pitchFamily="34" charset="0"/>
                <a:cs typeface="Arial" panose="020B0604020202020204" pitchFamily="34" charset="0"/>
              </a:rPr>
              <a:t>Figure S6.</a:t>
            </a:r>
            <a:r>
              <a:rPr lang="en-US" sz="1200" dirty="0">
                <a:latin typeface="Arial" panose="020B0604020202020204" pitchFamily="34" charset="0"/>
                <a:cs typeface="Arial" panose="020B0604020202020204" pitchFamily="34" charset="0"/>
              </a:rPr>
              <a:t> Phylogenetic and genomic analyses of </a:t>
            </a:r>
            <a:r>
              <a:rPr lang="en-US" sz="1200" i="1" dirty="0">
                <a:latin typeface="Arial" panose="020B0604020202020204" pitchFamily="34" charset="0"/>
                <a:cs typeface="Arial" panose="020B0604020202020204" pitchFamily="34" charset="0"/>
              </a:rPr>
              <a:t>aepP</a:t>
            </a:r>
            <a:r>
              <a:rPr lang="en-US" sz="1200" dirty="0">
                <a:latin typeface="Arial" panose="020B0604020202020204" pitchFamily="34" charset="0"/>
                <a:cs typeface="Arial" panose="020B0604020202020204" pitchFamily="34" charset="0"/>
              </a:rPr>
              <a:t> in marine and terrestrial bacteria. Genetic </a:t>
            </a:r>
            <a:r>
              <a:rPr lang="en-US" sz="1200" dirty="0" err="1">
                <a:latin typeface="Arial" panose="020B0604020202020204" pitchFamily="34" charset="0"/>
                <a:cs typeface="Arial" panose="020B0604020202020204" pitchFamily="34" charset="0"/>
              </a:rPr>
              <a:t>neighbourhood</a:t>
            </a:r>
            <a:r>
              <a:rPr lang="en-US" sz="1200" dirty="0">
                <a:latin typeface="Arial" panose="020B0604020202020204" pitchFamily="34" charset="0"/>
                <a:cs typeface="Arial" panose="020B0604020202020204" pitchFamily="34" charset="0"/>
              </a:rPr>
              <a:t> for selected aepP homologs are presented adjacent to the tree. Numbers indicate environmental OTUs and letters indicate isolates or MAGs/SAGs. Tree topology and branch lengths were calculated by maximum likelihood using the LG+F+I+G4 model of evolution for amino acid sequences based on 301 sites in </a:t>
            </a:r>
            <a:r>
              <a:rPr lang="en-US" sz="1200" dirty="0" err="1">
                <a:latin typeface="Arial" panose="020B0604020202020204" pitchFamily="34" charset="0"/>
                <a:cs typeface="Arial" panose="020B0604020202020204" pitchFamily="34" charset="0"/>
              </a:rPr>
              <a:t>lQ</a:t>
            </a:r>
            <a:r>
              <a:rPr lang="en-US" sz="1200" dirty="0">
                <a:latin typeface="Arial" panose="020B0604020202020204" pitchFamily="34" charset="0"/>
                <a:cs typeface="Arial" panose="020B0604020202020204" pitchFamily="34" charset="0"/>
              </a:rPr>
              <a:t>-TREE software. A consensus tree was generated using 1000 bootstraps. Branches representing isolates or MAGs/SAGs are </a:t>
            </a:r>
            <a:r>
              <a:rPr lang="en-US" sz="1200" dirty="0" err="1">
                <a:latin typeface="Arial" panose="020B0604020202020204" pitchFamily="34" charset="0"/>
                <a:cs typeface="Arial" panose="020B0604020202020204" pitchFamily="34" charset="0"/>
              </a:rPr>
              <a:t>colour</a:t>
            </a:r>
            <a:r>
              <a:rPr lang="en-US" sz="1200" dirty="0">
                <a:latin typeface="Arial" panose="020B0604020202020204" pitchFamily="34" charset="0"/>
                <a:cs typeface="Arial" panose="020B0604020202020204" pitchFamily="34" charset="0"/>
              </a:rPr>
              <a:t> coded based on their phylogenetic affiliation (see legends). Branches and identifiers for representative environmental OTU sequences (clustered at 0.8) retrieved from the TARA Oceans database (blue) are also highlighted. The outer ring denotes the relative abundance of environmental OTUs using the same </a:t>
            </a:r>
            <a:r>
              <a:rPr lang="en-US" sz="1200" dirty="0" err="1">
                <a:latin typeface="Arial" panose="020B0604020202020204" pitchFamily="34" charset="0"/>
                <a:cs typeface="Arial" panose="020B0604020202020204" pitchFamily="34" charset="0"/>
              </a:rPr>
              <a:t>colour</a:t>
            </a:r>
            <a:r>
              <a:rPr lang="en-US" sz="1200" dirty="0">
                <a:latin typeface="Arial" panose="020B0604020202020204" pitchFamily="34" charset="0"/>
                <a:cs typeface="Arial" panose="020B0604020202020204" pitchFamily="34" charset="0"/>
              </a:rPr>
              <a:t> scheme, relative abundance values of 10% (dashed line) and 20% (filled line) are shown for scale., </a:t>
            </a:r>
            <a:r>
              <a:rPr lang="en-US" sz="1200" i="1" dirty="0">
                <a:latin typeface="Arial" panose="020B0604020202020204" pitchFamily="34" charset="0"/>
                <a:cs typeface="Arial" panose="020B0604020202020204" pitchFamily="34" charset="0"/>
              </a:rPr>
              <a:t>P. putida </a:t>
            </a:r>
            <a:r>
              <a:rPr lang="en-US" sz="1200" dirty="0">
                <a:latin typeface="Arial" panose="020B0604020202020204" pitchFamily="34" charset="0"/>
                <a:cs typeface="Arial" panose="020B0604020202020204" pitchFamily="34" charset="0"/>
              </a:rPr>
              <a:t>BIRD-1 aepP is labelled.</a:t>
            </a:r>
            <a:endParaRPr lang="en-GB" sz="12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8101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E834C5-C266-44BA-ADD3-980E6A1213FE}"/>
              </a:ext>
            </a:extLst>
          </p:cNvPr>
          <p:cNvSpPr txBox="1"/>
          <p:nvPr/>
        </p:nvSpPr>
        <p:spPr>
          <a:xfrm>
            <a:off x="729227" y="4741209"/>
            <a:ext cx="5399543" cy="1200329"/>
          </a:xfrm>
          <a:prstGeom prst="rect">
            <a:avLst/>
          </a:prstGeom>
          <a:noFill/>
        </p:spPr>
        <p:txBody>
          <a:bodyPr wrap="square" rtlCol="0">
            <a:spAutoFit/>
          </a:bodyPr>
          <a:lstStyle/>
          <a:p>
            <a:pPr algn="just"/>
            <a:r>
              <a:rPr lang="en-GB" sz="1200" b="1" dirty="0">
                <a:latin typeface="Arial" panose="020B0604020202020204" pitchFamily="34" charset="0"/>
                <a:cs typeface="Arial" panose="020B0604020202020204" pitchFamily="34" charset="0"/>
              </a:rPr>
              <a:t>Figure S7. </a:t>
            </a:r>
            <a:r>
              <a:rPr lang="en-GB" sz="1200" dirty="0">
                <a:latin typeface="Arial" panose="020B0604020202020204" pitchFamily="34" charset="0"/>
                <a:cs typeface="Arial" panose="020B0604020202020204" pitchFamily="34" charset="0"/>
              </a:rPr>
              <a:t>Metagenomic (</a:t>
            </a:r>
            <a:r>
              <a:rPr lang="en-GB" sz="1200" b="1" dirty="0">
                <a:latin typeface="Arial" panose="020B0604020202020204" pitchFamily="34" charset="0"/>
                <a:cs typeface="Arial" panose="020B0604020202020204" pitchFamily="34" charset="0"/>
              </a:rPr>
              <a:t>A</a:t>
            </a:r>
            <a:r>
              <a:rPr lang="en-GB" sz="1200" dirty="0">
                <a:latin typeface="Arial" panose="020B0604020202020204" pitchFamily="34" charset="0"/>
                <a:cs typeface="Arial" panose="020B0604020202020204" pitchFamily="34" charset="0"/>
              </a:rPr>
              <a:t>) and </a:t>
            </a:r>
            <a:r>
              <a:rPr lang="en-GB" sz="1200" dirty="0" err="1">
                <a:latin typeface="Arial" panose="020B0604020202020204" pitchFamily="34" charset="0"/>
                <a:cs typeface="Arial" panose="020B0604020202020204" pitchFamily="34" charset="0"/>
              </a:rPr>
              <a:t>metatranscriptomic</a:t>
            </a:r>
            <a:r>
              <a:rPr lang="en-GB" sz="1200" dirty="0">
                <a:latin typeface="Arial" panose="020B0604020202020204" pitchFamily="34" charset="0"/>
                <a:cs typeface="Arial" panose="020B0604020202020204" pitchFamily="34" charset="0"/>
              </a:rPr>
              <a:t> (</a:t>
            </a:r>
            <a:r>
              <a:rPr lang="en-GB" sz="1200" b="1" dirty="0">
                <a:latin typeface="Arial" panose="020B0604020202020204" pitchFamily="34" charset="0"/>
                <a:cs typeface="Arial" panose="020B0604020202020204" pitchFamily="34" charset="0"/>
              </a:rPr>
              <a:t>B</a:t>
            </a:r>
            <a:r>
              <a:rPr lang="en-GB" sz="1200" dirty="0">
                <a:latin typeface="Arial" panose="020B0604020202020204" pitchFamily="34" charset="0"/>
                <a:cs typeface="Arial" panose="020B0604020202020204" pitchFamily="34" charset="0"/>
              </a:rPr>
              <a:t>) abundance of the alternate 2AEP ABC transporter substrate binding proteins </a:t>
            </a:r>
            <a:r>
              <a:rPr lang="en-GB" sz="1200" dirty="0" err="1">
                <a:latin typeface="Arial" panose="020B0604020202020204" pitchFamily="34" charset="0"/>
                <a:cs typeface="Arial" panose="020B0604020202020204" pitchFamily="34" charset="0"/>
              </a:rPr>
              <a:t>AepS</a:t>
            </a:r>
            <a:r>
              <a:rPr lang="en-GB" sz="1200" baseline="3000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and PhnS within the TARA ocean dataset. Data is split between epipelagic (Epi – Red), and mesopelagic (Meso – Blue) waters. Abundance is normalised as a percentage of the median abundance of 10 single copy marker genes within either OM-RGCv2+G (MG) or OM-RGCv2+T (MT).</a:t>
            </a:r>
            <a:endParaRPr lang="en-GB" sz="1200" b="1" u="sng"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174D1BB-29AF-4F29-9670-103EE74F50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591" y="1831464"/>
            <a:ext cx="6400813" cy="2844552"/>
          </a:xfrm>
          <a:prstGeom prst="rect">
            <a:avLst/>
          </a:prstGeom>
        </p:spPr>
      </p:pic>
    </p:spTree>
    <p:extLst>
      <p:ext uri="{BB962C8B-B14F-4D97-AF65-F5344CB8AC3E}">
        <p14:creationId xmlns:p14="http://schemas.microsoft.com/office/powerpoint/2010/main" val="2637806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E290A9-A871-42FB-8F9C-48738412280C}"/>
              </a:ext>
            </a:extLst>
          </p:cNvPr>
          <p:cNvSpPr txBox="1"/>
          <p:nvPr/>
        </p:nvSpPr>
        <p:spPr>
          <a:xfrm>
            <a:off x="729226" y="7627627"/>
            <a:ext cx="5399543" cy="1938992"/>
          </a:xfrm>
          <a:prstGeom prst="rect">
            <a:avLst/>
          </a:prstGeom>
          <a:noFill/>
        </p:spPr>
        <p:txBody>
          <a:bodyPr wrap="square" rtlCol="0">
            <a:spAutoFit/>
          </a:bodyPr>
          <a:lstStyle/>
          <a:p>
            <a:pPr algn="just"/>
            <a:r>
              <a:rPr lang="en-GB" sz="1000" b="1" dirty="0"/>
              <a:t>Figure S8. </a:t>
            </a:r>
            <a:r>
              <a:rPr lang="en-GB" sz="1000" dirty="0"/>
              <a:t>Metagenomic (</a:t>
            </a:r>
            <a:r>
              <a:rPr lang="en-GB" sz="1000" b="1" dirty="0"/>
              <a:t>A</a:t>
            </a:r>
            <a:r>
              <a:rPr lang="en-GB" sz="1000" dirty="0"/>
              <a:t>) and </a:t>
            </a:r>
            <a:r>
              <a:rPr lang="en-GB" sz="1000" dirty="0" err="1"/>
              <a:t>metatranscriptomic</a:t>
            </a:r>
            <a:r>
              <a:rPr lang="en-GB" sz="1000" dirty="0"/>
              <a:t> (</a:t>
            </a:r>
            <a:r>
              <a:rPr lang="en-GB" sz="1000" b="1" dirty="0"/>
              <a:t>B</a:t>
            </a:r>
            <a:r>
              <a:rPr lang="en-GB" sz="1000" dirty="0"/>
              <a:t>) abundance of marker genes for 2AEP degradation within the TARA ocean dataset. Data is split between epipelagic (Epi – Red), and mesopelagic (Meso – Blue) waters. Abundance is normalised as a percentage of the median abundance of 10 single copy marker genes within either OM-RGCv2+G (MG) or OM-RGCv2+T (MT). Log-log linear regressions of MG (</a:t>
            </a:r>
            <a:r>
              <a:rPr lang="en-GB" sz="1000" b="1" dirty="0"/>
              <a:t>C</a:t>
            </a:r>
            <a:r>
              <a:rPr lang="en-GB" sz="1000" dirty="0"/>
              <a:t>) and MT (</a:t>
            </a:r>
            <a:r>
              <a:rPr lang="en-GB" sz="1000" b="1" dirty="0"/>
              <a:t>D</a:t>
            </a:r>
            <a:r>
              <a:rPr lang="en-GB" sz="1000" dirty="0"/>
              <a:t>) abundance vs inorganic phosphate concentrations within the TARA ocean dataset (both epipelagic and mesopelagic sites) were performed. R</a:t>
            </a:r>
            <a:r>
              <a:rPr lang="en-GB" sz="1000" baseline="30000" dirty="0"/>
              <a:t>2 </a:t>
            </a:r>
            <a:r>
              <a:rPr lang="en-GB" sz="1000" dirty="0"/>
              <a:t>values are shown. *** = p&lt;0.001, ns =non-significant. Log2 abundance of phosphonate degradation marker genes within metagenome (circles) and </a:t>
            </a:r>
            <a:r>
              <a:rPr lang="en-GB" sz="1000" dirty="0" err="1"/>
              <a:t>metatranscriptome</a:t>
            </a:r>
            <a:r>
              <a:rPr lang="en-GB" sz="1000" dirty="0"/>
              <a:t> (triangles) in Epipelagic (</a:t>
            </a:r>
            <a:r>
              <a:rPr lang="en-GB" sz="1000" b="1" dirty="0"/>
              <a:t>E</a:t>
            </a:r>
            <a:r>
              <a:rPr lang="en-GB" sz="1000" dirty="0"/>
              <a:t>) and Mesopelagic (</a:t>
            </a:r>
            <a:r>
              <a:rPr lang="en-GB" sz="1000" b="1" dirty="0"/>
              <a:t>F</a:t>
            </a:r>
            <a:r>
              <a:rPr lang="en-GB" sz="1000" dirty="0"/>
              <a:t>) waters within various oceanic regions. PhnA (blue), </a:t>
            </a:r>
            <a:r>
              <a:rPr lang="en-GB" sz="1000" dirty="0" err="1"/>
              <a:t>PhnJ</a:t>
            </a:r>
            <a:r>
              <a:rPr lang="en-GB" sz="1000" dirty="0"/>
              <a:t> (green), </a:t>
            </a:r>
            <a:r>
              <a:rPr lang="en-GB" sz="1000" dirty="0" err="1"/>
              <a:t>PhnX</a:t>
            </a:r>
            <a:r>
              <a:rPr lang="en-GB" sz="1000" dirty="0"/>
              <a:t> (red). AO = Arctic Ocean, SO = Southern Ocean, IO = Indian Ocean, SPO = South Pacific Ocean, NPO = North Pacific Ocean,  SAO = South Atlantic Ocean, NAO = North Atlantic Ocean, RS = Red Sea, MS = Mediterranean Sea. </a:t>
            </a:r>
            <a:endParaRPr lang="en-GB" sz="1000" b="1" u="sng" dirty="0"/>
          </a:p>
        </p:txBody>
      </p:sp>
      <p:pic>
        <p:nvPicPr>
          <p:cNvPr id="6" name="Picture 5" descr="Chart, scatter chart&#10;&#10;Description automatically generated">
            <a:extLst>
              <a:ext uri="{FF2B5EF4-FFF2-40B4-BE49-F238E27FC236}">
                <a16:creationId xmlns:a16="http://schemas.microsoft.com/office/drawing/2014/main" id="{E629E37F-3198-4DEF-B66C-1CF0CDCF11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33" y="266692"/>
            <a:ext cx="6217933" cy="7315215"/>
          </a:xfrm>
          <a:prstGeom prst="rect">
            <a:avLst/>
          </a:prstGeom>
        </p:spPr>
      </p:pic>
    </p:spTree>
    <p:extLst>
      <p:ext uri="{BB962C8B-B14F-4D97-AF65-F5344CB8AC3E}">
        <p14:creationId xmlns:p14="http://schemas.microsoft.com/office/powerpoint/2010/main" val="3028908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TotalTime>
  <Words>942</Words>
  <Application>Microsoft Macintosh PowerPoint</Application>
  <PresentationFormat>A4 Paper (210x297 mm)</PresentationFormat>
  <Paragraphs>32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Andrew</dc:creator>
  <cp:lastModifiedBy>Ian Lidbury</cp:lastModifiedBy>
  <cp:revision>87</cp:revision>
  <dcterms:created xsi:type="dcterms:W3CDTF">2020-08-26T12:17:34Z</dcterms:created>
  <dcterms:modified xsi:type="dcterms:W3CDTF">2020-11-24T11:31:36Z</dcterms:modified>
</cp:coreProperties>
</file>