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0" r:id="rId3"/>
    <p:sldId id="259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4" autoAdjust="0"/>
    <p:restoredTop sz="89144" autoAdjust="0"/>
  </p:normalViewPr>
  <p:slideViewPr>
    <p:cSldViewPr>
      <p:cViewPr varScale="1">
        <p:scale>
          <a:sx n="99" d="100"/>
          <a:sy n="99" d="100"/>
        </p:scale>
        <p:origin x="192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&#35542;&#25991;&#22519;&#31558;\HOPS%20R01&#35542;&#25991;\Data\WF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'WFP (Tumor)'!$F$1</c:f>
              <c:strCache>
                <c:ptCount val="1"/>
                <c:pt idx="0">
                  <c:v>Tumor
reduction rate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737-4AB0-A0DB-4F887FDCC32C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7737-4AB0-A0DB-4F887FDCC32C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7737-4AB0-A0DB-4F887FDCC32C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7-7737-4AB0-A0DB-4F887FDCC32C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9-7737-4AB0-A0DB-4F887FDCC32C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B-7737-4AB0-A0DB-4F887FDCC32C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D-7737-4AB0-A0DB-4F887FDCC32C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F-7737-4AB0-A0DB-4F887FDCC32C}"/>
              </c:ext>
            </c:extLst>
          </c:dPt>
          <c:dPt>
            <c:idx val="17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11-7737-4AB0-A0DB-4F887FDCC32C}"/>
              </c:ext>
            </c:extLst>
          </c:dPt>
          <c:dPt>
            <c:idx val="1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3-7737-4AB0-A0DB-4F887FDCC32C}"/>
              </c:ext>
            </c:extLst>
          </c:dPt>
          <c:dPt>
            <c:idx val="1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5-7737-4AB0-A0DB-4F887FDCC32C}"/>
              </c:ext>
            </c:extLst>
          </c:dPt>
          <c:dPt>
            <c:idx val="20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17-7737-4AB0-A0DB-4F887FDCC32C}"/>
              </c:ext>
            </c:extLst>
          </c:dPt>
          <c:dPt>
            <c:idx val="2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19-7737-4AB0-A0DB-4F887FDCC32C}"/>
              </c:ext>
            </c:extLst>
          </c:dPt>
          <c:dPt>
            <c:idx val="22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1B-7737-4AB0-A0DB-4F887FDCC32C}"/>
              </c:ext>
            </c:extLst>
          </c:dPt>
          <c:dPt>
            <c:idx val="23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1D-7737-4AB0-A0DB-4F887FDCC32C}"/>
              </c:ext>
            </c:extLst>
          </c:dPt>
          <c:dPt>
            <c:idx val="2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F-7737-4AB0-A0DB-4F887FDCC32C}"/>
              </c:ext>
            </c:extLst>
          </c:dPt>
          <c:dPt>
            <c:idx val="25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1-7737-4AB0-A0DB-4F887FDCC32C}"/>
              </c:ext>
            </c:extLst>
          </c:dPt>
          <c:dPt>
            <c:idx val="26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3-7737-4AB0-A0DB-4F887FDCC32C}"/>
              </c:ext>
            </c:extLst>
          </c:dPt>
          <c:dPt>
            <c:idx val="27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5-7737-4AB0-A0DB-4F887FDCC32C}"/>
              </c:ext>
            </c:extLst>
          </c:dPt>
          <c:dPt>
            <c:idx val="2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7-7737-4AB0-A0DB-4F887FDCC32C}"/>
              </c:ext>
            </c:extLst>
          </c:dPt>
          <c:dPt>
            <c:idx val="29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9-7737-4AB0-A0DB-4F887FDCC32C}"/>
              </c:ext>
            </c:extLst>
          </c:dPt>
          <c:dPt>
            <c:idx val="30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B-7737-4AB0-A0DB-4F887FDCC32C}"/>
              </c:ext>
            </c:extLst>
          </c:dPt>
          <c:dPt>
            <c:idx val="3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D-7737-4AB0-A0DB-4F887FDCC32C}"/>
              </c:ext>
            </c:extLst>
          </c:dPt>
          <c:dPt>
            <c:idx val="32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F-7737-4AB0-A0DB-4F887FDCC32C}"/>
              </c:ext>
            </c:extLst>
          </c:dPt>
          <c:dPt>
            <c:idx val="33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1-7737-4AB0-A0DB-4F887FDCC32C}"/>
              </c:ext>
            </c:extLst>
          </c:dPt>
          <c:dPt>
            <c:idx val="3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33-7737-4AB0-A0DB-4F887FDCC32C}"/>
              </c:ext>
            </c:extLst>
          </c:dPt>
          <c:dPt>
            <c:idx val="35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5-7737-4AB0-A0DB-4F887FDCC32C}"/>
              </c:ext>
            </c:extLst>
          </c:dPt>
          <c:dPt>
            <c:idx val="36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7-7737-4AB0-A0DB-4F887FDCC32C}"/>
              </c:ext>
            </c:extLst>
          </c:dPt>
          <c:dPt>
            <c:idx val="37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9-7737-4AB0-A0DB-4F887FDCC32C}"/>
              </c:ext>
            </c:extLst>
          </c:dPt>
          <c:dPt>
            <c:idx val="38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B-7737-4AB0-A0DB-4F887FDCC32C}"/>
              </c:ext>
            </c:extLst>
          </c:dPt>
          <c:dPt>
            <c:idx val="39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D-7737-4AB0-A0DB-4F887FDCC32C}"/>
              </c:ext>
            </c:extLst>
          </c:dPt>
          <c:dPt>
            <c:idx val="40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F-7737-4AB0-A0DB-4F887FDCC32C}"/>
              </c:ext>
            </c:extLst>
          </c:dPt>
          <c:dPt>
            <c:idx val="4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41-7737-4AB0-A0DB-4F887FDCC32C}"/>
              </c:ext>
            </c:extLst>
          </c:dPt>
          <c:dPt>
            <c:idx val="42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43-7737-4AB0-A0DB-4F887FDCC32C}"/>
              </c:ext>
            </c:extLst>
          </c:dPt>
          <c:dPt>
            <c:idx val="43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45-7737-4AB0-A0DB-4F887FDCC32C}"/>
              </c:ext>
            </c:extLst>
          </c:dPt>
          <c:dPt>
            <c:idx val="4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47-7737-4AB0-A0DB-4F887FDCC32C}"/>
              </c:ext>
            </c:extLst>
          </c:dPt>
          <c:dPt>
            <c:idx val="45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49-7737-4AB0-A0DB-4F887FDCC32C}"/>
              </c:ext>
            </c:extLst>
          </c:dPt>
          <c:dPt>
            <c:idx val="46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4B-7737-4AB0-A0DB-4F887FDCC32C}"/>
              </c:ext>
            </c:extLst>
          </c:dPt>
          <c:dPt>
            <c:idx val="47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4D-7737-4AB0-A0DB-4F887FDCC32C}"/>
              </c:ext>
            </c:extLst>
          </c:dPt>
          <c:val>
            <c:numRef>
              <c:f>'WFP (Tumor)'!$F$2:$F$49</c:f>
              <c:numCache>
                <c:formatCode>0.00</c:formatCode>
                <c:ptCount val="48"/>
                <c:pt idx="0">
                  <c:v>38.888888888888893</c:v>
                </c:pt>
                <c:pt idx="1">
                  <c:v>31.25</c:v>
                </c:pt>
                <c:pt idx="2">
                  <c:v>25.714285714285722</c:v>
                </c:pt>
                <c:pt idx="3">
                  <c:v>22.727272727272727</c:v>
                </c:pt>
                <c:pt idx="4">
                  <c:v>18.75</c:v>
                </c:pt>
                <c:pt idx="5">
                  <c:v>16.666666666666664</c:v>
                </c:pt>
                <c:pt idx="6">
                  <c:v>7.1428571428571423</c:v>
                </c:pt>
                <c:pt idx="7">
                  <c:v>6.25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-3.225806451612903</c:v>
                </c:pt>
                <c:pt idx="18">
                  <c:v>-4.7619047619047619</c:v>
                </c:pt>
                <c:pt idx="19">
                  <c:v>-5.8823529411764701</c:v>
                </c:pt>
                <c:pt idx="20">
                  <c:v>-6.25</c:v>
                </c:pt>
                <c:pt idx="21">
                  <c:v>-7.1428571428571423</c:v>
                </c:pt>
                <c:pt idx="22">
                  <c:v>-10</c:v>
                </c:pt>
                <c:pt idx="23">
                  <c:v>-10.526315789473683</c:v>
                </c:pt>
                <c:pt idx="24">
                  <c:v>-10.714285714285714</c:v>
                </c:pt>
                <c:pt idx="25">
                  <c:v>-13.333333333333334</c:v>
                </c:pt>
                <c:pt idx="26">
                  <c:v>-13.478260869565222</c:v>
                </c:pt>
                <c:pt idx="27">
                  <c:v>-13.636363636363635</c:v>
                </c:pt>
                <c:pt idx="28">
                  <c:v>-14.814814814814813</c:v>
                </c:pt>
                <c:pt idx="29">
                  <c:v>-16</c:v>
                </c:pt>
                <c:pt idx="30">
                  <c:v>-16.666666666666664</c:v>
                </c:pt>
                <c:pt idx="31">
                  <c:v>-20</c:v>
                </c:pt>
                <c:pt idx="32">
                  <c:v>-20</c:v>
                </c:pt>
                <c:pt idx="33">
                  <c:v>-22.413793103448278</c:v>
                </c:pt>
                <c:pt idx="34">
                  <c:v>-25</c:v>
                </c:pt>
                <c:pt idx="35">
                  <c:v>-25</c:v>
                </c:pt>
                <c:pt idx="36">
                  <c:v>-29.72972972972973</c:v>
                </c:pt>
                <c:pt idx="37">
                  <c:v>-30.434782608695656</c:v>
                </c:pt>
                <c:pt idx="38">
                  <c:v>-31.578947368421051</c:v>
                </c:pt>
                <c:pt idx="39">
                  <c:v>-34.482758620689658</c:v>
                </c:pt>
                <c:pt idx="40">
                  <c:v>-35</c:v>
                </c:pt>
                <c:pt idx="41">
                  <c:v>-38.095238095238095</c:v>
                </c:pt>
                <c:pt idx="42">
                  <c:v>-38.4</c:v>
                </c:pt>
                <c:pt idx="43">
                  <c:v>-38.888888888888893</c:v>
                </c:pt>
                <c:pt idx="44">
                  <c:v>-42.424242424242422</c:v>
                </c:pt>
                <c:pt idx="45">
                  <c:v>-51.724137931034484</c:v>
                </c:pt>
                <c:pt idx="46">
                  <c:v>-53.488372093023251</c:v>
                </c:pt>
                <c:pt idx="47">
                  <c:v>-66.666666666666657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E-7737-4AB0-A0DB-4F887FDCC3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9086848"/>
        <c:axId val="219088384"/>
      </c:barChart>
      <c:catAx>
        <c:axId val="219086848"/>
        <c:scaling>
          <c:orientation val="minMax"/>
        </c:scaling>
        <c:delete val="1"/>
        <c:axPos val="b"/>
        <c:majorTickMark val="out"/>
        <c:minorTickMark val="none"/>
        <c:tickLblPos val="nextTo"/>
        <c:crossAx val="219088384"/>
        <c:crossesAt val="0"/>
        <c:auto val="1"/>
        <c:lblAlgn val="ctr"/>
        <c:lblOffset val="100"/>
        <c:noMultiLvlLbl val="0"/>
      </c:catAx>
      <c:valAx>
        <c:axId val="219088384"/>
        <c:scaling>
          <c:orientation val="minMax"/>
          <c:max val="40"/>
          <c:min val="-7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ja-JP" sz="1400"/>
            </a:pPr>
            <a:endParaRPr lang="ja-JP"/>
          </a:p>
        </c:txPr>
        <c:crossAx val="219086848"/>
        <c:crosses val="autoZero"/>
        <c:crossBetween val="between"/>
        <c:majorUnit val="10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'WFP (CA19.9)'!$J$1</c:f>
              <c:strCache>
                <c:ptCount val="1"/>
                <c:pt idx="0">
                  <c:v>CA19-9
reduction rate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1-3C90-462A-9450-E0E817D3DC82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3C90-462A-9450-E0E817D3DC82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5-3C90-462A-9450-E0E817D3DC82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7-3C90-462A-9450-E0E817D3DC82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3C90-462A-9450-E0E817D3DC82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3C90-462A-9450-E0E817D3DC82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D-3C90-462A-9450-E0E817D3DC82}"/>
              </c:ext>
            </c:extLst>
          </c:dPt>
          <c:dPt>
            <c:idx val="1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F-3C90-462A-9450-E0E817D3DC82}"/>
              </c:ext>
            </c:extLst>
          </c:dPt>
          <c:dPt>
            <c:idx val="1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11-3C90-462A-9450-E0E817D3DC82}"/>
              </c:ext>
            </c:extLst>
          </c:dPt>
          <c:dPt>
            <c:idx val="1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3-3C90-462A-9450-E0E817D3DC82}"/>
              </c:ext>
            </c:extLst>
          </c:dPt>
          <c:dPt>
            <c:idx val="1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5-3C90-462A-9450-E0E817D3DC82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17-3C90-462A-9450-E0E817D3DC82}"/>
              </c:ext>
            </c:extLst>
          </c:dPt>
          <c:dPt>
            <c:idx val="15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19-3C90-462A-9450-E0E817D3DC82}"/>
              </c:ext>
            </c:extLst>
          </c:dPt>
          <c:dPt>
            <c:idx val="16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1B-3C90-462A-9450-E0E817D3DC82}"/>
              </c:ext>
            </c:extLst>
          </c:dPt>
          <c:dPt>
            <c:idx val="1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D-3C90-462A-9450-E0E817D3DC82}"/>
              </c:ext>
            </c:extLst>
          </c:dPt>
          <c:dPt>
            <c:idx val="18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1F-3C90-462A-9450-E0E817D3DC82}"/>
              </c:ext>
            </c:extLst>
          </c:dPt>
          <c:dPt>
            <c:idx val="19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1-3C90-462A-9450-E0E817D3DC82}"/>
              </c:ext>
            </c:extLst>
          </c:dPt>
          <c:dPt>
            <c:idx val="20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3-3C90-462A-9450-E0E817D3DC82}"/>
              </c:ext>
            </c:extLst>
          </c:dPt>
          <c:dPt>
            <c:idx val="2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5-3C90-462A-9450-E0E817D3DC82}"/>
              </c:ext>
            </c:extLst>
          </c:dPt>
          <c:dPt>
            <c:idx val="22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7-3C90-462A-9450-E0E817D3DC82}"/>
              </c:ext>
            </c:extLst>
          </c:dPt>
          <c:dPt>
            <c:idx val="23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9-3C90-462A-9450-E0E817D3DC82}"/>
              </c:ext>
            </c:extLst>
          </c:dPt>
          <c:dPt>
            <c:idx val="24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B-3C90-462A-9450-E0E817D3DC82}"/>
              </c:ext>
            </c:extLst>
          </c:dPt>
          <c:dPt>
            <c:idx val="25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D-3C90-462A-9450-E0E817D3DC82}"/>
              </c:ext>
            </c:extLst>
          </c:dPt>
          <c:dPt>
            <c:idx val="26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2F-3C90-462A-9450-E0E817D3DC82}"/>
              </c:ext>
            </c:extLst>
          </c:dPt>
          <c:dPt>
            <c:idx val="27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1-3C90-462A-9450-E0E817D3DC82}"/>
              </c:ext>
            </c:extLst>
          </c:dPt>
          <c:dPt>
            <c:idx val="28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3-3C90-462A-9450-E0E817D3DC82}"/>
              </c:ext>
            </c:extLst>
          </c:dPt>
          <c:dPt>
            <c:idx val="2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35-3C90-462A-9450-E0E817D3DC82}"/>
              </c:ext>
            </c:extLst>
          </c:dPt>
          <c:dPt>
            <c:idx val="30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7-3C90-462A-9450-E0E817D3DC82}"/>
              </c:ext>
            </c:extLst>
          </c:dPt>
          <c:dPt>
            <c:idx val="3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9-3C90-462A-9450-E0E817D3DC82}"/>
              </c:ext>
            </c:extLst>
          </c:dPt>
          <c:dPt>
            <c:idx val="32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B-3C90-462A-9450-E0E817D3DC82}"/>
              </c:ext>
            </c:extLst>
          </c:dPt>
          <c:dPt>
            <c:idx val="33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3D-3C90-462A-9450-E0E817D3DC82}"/>
              </c:ext>
            </c:extLst>
          </c:dPt>
          <c:dPt>
            <c:idx val="3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3F-3C90-462A-9450-E0E817D3DC82}"/>
              </c:ext>
            </c:extLst>
          </c:dPt>
          <c:dPt>
            <c:idx val="35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41-3C90-462A-9450-E0E817D3DC82}"/>
              </c:ext>
            </c:extLst>
          </c:dPt>
          <c:dPt>
            <c:idx val="36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43-3C90-462A-9450-E0E817D3DC82}"/>
              </c:ext>
            </c:extLst>
          </c:dPt>
          <c:dPt>
            <c:idx val="37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45-3C90-462A-9450-E0E817D3DC82}"/>
              </c:ext>
            </c:extLst>
          </c:dPt>
          <c:dPt>
            <c:idx val="38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47-3C90-462A-9450-E0E817D3DC82}"/>
              </c:ext>
            </c:extLst>
          </c:dPt>
          <c:dPt>
            <c:idx val="39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49-3C90-462A-9450-E0E817D3DC82}"/>
              </c:ext>
            </c:extLst>
          </c:dPt>
          <c:dPt>
            <c:idx val="40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4B-3C90-462A-9450-E0E817D3DC82}"/>
              </c:ext>
            </c:extLst>
          </c:dPt>
          <c:dPt>
            <c:idx val="4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4D-3C90-462A-9450-E0E817D3DC82}"/>
              </c:ext>
            </c:extLst>
          </c:dPt>
          <c:val>
            <c:numRef>
              <c:f>'WFP (CA19.9)'!$J$2:$J$43</c:f>
              <c:numCache>
                <c:formatCode>0.00</c:formatCode>
                <c:ptCount val="42"/>
                <c:pt idx="0">
                  <c:v>44.578313253012034</c:v>
                </c:pt>
                <c:pt idx="1">
                  <c:v>33.33333333333335</c:v>
                </c:pt>
                <c:pt idx="2">
                  <c:v>27.586206896551722</c:v>
                </c:pt>
                <c:pt idx="3">
                  <c:v>22.965116279069765</c:v>
                </c:pt>
                <c:pt idx="4">
                  <c:v>11.111111111111107</c:v>
                </c:pt>
                <c:pt idx="5">
                  <c:v>9.5744680851063837</c:v>
                </c:pt>
                <c:pt idx="6">
                  <c:v>1.9185774450163888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-0.56818181818182623</c:v>
                </c:pt>
                <c:pt idx="11">
                  <c:v>-16.666666666666664</c:v>
                </c:pt>
                <c:pt idx="12">
                  <c:v>-19.999999999999996</c:v>
                </c:pt>
                <c:pt idx="13">
                  <c:v>-22.641509433962277</c:v>
                </c:pt>
                <c:pt idx="14">
                  <c:v>-26.14678899082568</c:v>
                </c:pt>
                <c:pt idx="15">
                  <c:v>-28.571428571428566</c:v>
                </c:pt>
                <c:pt idx="16">
                  <c:v>-29.580573951434879</c:v>
                </c:pt>
                <c:pt idx="17">
                  <c:v>-30.434782608695649</c:v>
                </c:pt>
                <c:pt idx="18">
                  <c:v>-33.333333333333343</c:v>
                </c:pt>
                <c:pt idx="19">
                  <c:v>-36.102003642987249</c:v>
                </c:pt>
                <c:pt idx="20">
                  <c:v>-37.820512820512825</c:v>
                </c:pt>
                <c:pt idx="21">
                  <c:v>-49.180327868852466</c:v>
                </c:pt>
                <c:pt idx="22">
                  <c:v>-50.724637681159422</c:v>
                </c:pt>
                <c:pt idx="23">
                  <c:v>-51.259445843828708</c:v>
                </c:pt>
                <c:pt idx="24">
                  <c:v>-53.578394598649673</c:v>
                </c:pt>
                <c:pt idx="25">
                  <c:v>-56.278026905829591</c:v>
                </c:pt>
                <c:pt idx="26">
                  <c:v>-63.414634146341463</c:v>
                </c:pt>
                <c:pt idx="27">
                  <c:v>-67.058823529411768</c:v>
                </c:pt>
                <c:pt idx="28">
                  <c:v>-69.375</c:v>
                </c:pt>
                <c:pt idx="29">
                  <c:v>-69.473684210526315</c:v>
                </c:pt>
                <c:pt idx="30">
                  <c:v>-73.935264054514477</c:v>
                </c:pt>
                <c:pt idx="31">
                  <c:v>-74.358974358974365</c:v>
                </c:pt>
                <c:pt idx="32">
                  <c:v>-77.753779697624196</c:v>
                </c:pt>
                <c:pt idx="33">
                  <c:v>-80.638297872340431</c:v>
                </c:pt>
                <c:pt idx="34">
                  <c:v>-83.48260349168352</c:v>
                </c:pt>
                <c:pt idx="35">
                  <c:v>-88.043478260869563</c:v>
                </c:pt>
                <c:pt idx="36">
                  <c:v>-88.675213675213683</c:v>
                </c:pt>
                <c:pt idx="37">
                  <c:v>-91.792828685258968</c:v>
                </c:pt>
                <c:pt idx="38">
                  <c:v>-93.062827225130889</c:v>
                </c:pt>
                <c:pt idx="39">
                  <c:v>-96.335131524346423</c:v>
                </c:pt>
                <c:pt idx="40">
                  <c:v>-99.434308044737904</c:v>
                </c:pt>
                <c:pt idx="41">
                  <c:v>-99.481349120263076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E-3C90-462A-9450-E0E817D3D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9188608"/>
        <c:axId val="219190400"/>
      </c:barChart>
      <c:catAx>
        <c:axId val="219188608"/>
        <c:scaling>
          <c:orientation val="minMax"/>
        </c:scaling>
        <c:delete val="1"/>
        <c:axPos val="b"/>
        <c:majorTickMark val="out"/>
        <c:minorTickMark val="none"/>
        <c:tickLblPos val="nextTo"/>
        <c:crossAx val="219190400"/>
        <c:crosses val="autoZero"/>
        <c:auto val="1"/>
        <c:lblAlgn val="ctr"/>
        <c:lblOffset val="100"/>
        <c:noMultiLvlLbl val="0"/>
      </c:catAx>
      <c:valAx>
        <c:axId val="219190400"/>
        <c:scaling>
          <c:orientation val="minMax"/>
          <c:max val="50"/>
          <c:min val="-10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ja-JP" sz="1400"/>
            </a:pPr>
            <a:endParaRPr lang="ja-JP"/>
          </a:p>
        </c:txPr>
        <c:crossAx val="219188608"/>
        <c:crosses val="autoZero"/>
        <c:crossBetween val="between"/>
        <c:majorUnit val="10"/>
      </c:val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0.12281</cdr:x>
      <cdr:y>0.21739</cdr:y>
    </cdr:from>
    <cdr:to>
      <cdr:x>0.96491</cdr:x>
      <cdr:y>0.21739</cdr:y>
    </cdr:to>
    <cdr:cxnSp macro="">
      <cdr:nvCxnSpPr>
        <cdr:cNvPr id="3" name="直線コネクタ 2">
          <a:extLst xmlns:a="http://schemas.openxmlformats.org/drawingml/2006/main">
            <a:ext uri="{FF2B5EF4-FFF2-40B4-BE49-F238E27FC236}">
              <a16:creationId xmlns:a16="http://schemas.microsoft.com/office/drawing/2014/main" id="{909E0EE3-DBAD-4A41-9FC8-04BAE0E94524}"/>
            </a:ext>
          </a:extLst>
        </cdr:cNvPr>
        <cdr:cNvCxnSpPr/>
      </cdr:nvCxnSpPr>
      <cdr:spPr>
        <a:xfrm xmlns:a="http://schemas.openxmlformats.org/drawingml/2006/main">
          <a:off x="504056" y="720080"/>
          <a:ext cx="3456384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0.12281</cdr:x>
      <cdr:y>0.625</cdr:y>
    </cdr:from>
    <cdr:to>
      <cdr:x>0.96491</cdr:x>
      <cdr:y>0.625</cdr:y>
    </cdr:to>
    <cdr:cxnSp macro="">
      <cdr:nvCxnSpPr>
        <cdr:cNvPr id="4" name="直線コネクタ 3">
          <a:extLst xmlns:a="http://schemas.openxmlformats.org/drawingml/2006/main">
            <a:ext uri="{FF2B5EF4-FFF2-40B4-BE49-F238E27FC236}">
              <a16:creationId xmlns:a16="http://schemas.microsoft.com/office/drawing/2014/main" id="{CD2FDFE0-24F4-4120-ADCB-10113FBA1BDB}"/>
            </a:ext>
          </a:extLst>
        </cdr:cNvPr>
        <cdr:cNvCxnSpPr/>
      </cdr:nvCxnSpPr>
      <cdr:spPr>
        <a:xfrm xmlns:a="http://schemas.openxmlformats.org/drawingml/2006/main">
          <a:off x="504056" y="2160240"/>
          <a:ext cx="3456384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164DE-0FEC-4CAC-B6AD-3DA6BE060F95}" type="datetimeFigureOut">
              <a:rPr kumimoji="1" lang="ja-JP" altLang="en-US" smtClean="0"/>
              <a:t>2022/1/23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B57C6-3199-4707-80E7-9A96B705ED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9586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BB57C6-3199-4707-80E7-9A96B705EDB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0038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D6C3-5D0D-4223-8AA4-A36848EC3AB2}" type="datetimeFigureOut">
              <a:rPr kumimoji="1" lang="ja-JP" altLang="en-US" smtClean="0"/>
              <a:t>2022/1/23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503B-B4FD-45BC-84BE-70D6ECF85A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319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D6C3-5D0D-4223-8AA4-A36848EC3AB2}" type="datetimeFigureOut">
              <a:rPr kumimoji="1" lang="ja-JP" altLang="en-US" smtClean="0"/>
              <a:t>2022/1/23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503B-B4FD-45BC-84BE-70D6ECF85A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112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D6C3-5D0D-4223-8AA4-A36848EC3AB2}" type="datetimeFigureOut">
              <a:rPr kumimoji="1" lang="ja-JP" altLang="en-US" smtClean="0"/>
              <a:t>2022/1/23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503B-B4FD-45BC-84BE-70D6ECF85A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3385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D6C3-5D0D-4223-8AA4-A36848EC3AB2}" type="datetimeFigureOut">
              <a:rPr kumimoji="1" lang="ja-JP" altLang="en-US" smtClean="0"/>
              <a:t>2022/1/23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503B-B4FD-45BC-84BE-70D6ECF85A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98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D6C3-5D0D-4223-8AA4-A36848EC3AB2}" type="datetimeFigureOut">
              <a:rPr kumimoji="1" lang="ja-JP" altLang="en-US" smtClean="0"/>
              <a:t>2022/1/23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503B-B4FD-45BC-84BE-70D6ECF85A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51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D6C3-5D0D-4223-8AA4-A36848EC3AB2}" type="datetimeFigureOut">
              <a:rPr kumimoji="1" lang="ja-JP" altLang="en-US" smtClean="0"/>
              <a:t>2022/1/23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503B-B4FD-45BC-84BE-70D6ECF85A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19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D6C3-5D0D-4223-8AA4-A36848EC3AB2}" type="datetimeFigureOut">
              <a:rPr kumimoji="1" lang="ja-JP" altLang="en-US" smtClean="0"/>
              <a:t>2022/1/23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503B-B4FD-45BC-84BE-70D6ECF85A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526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D6C3-5D0D-4223-8AA4-A36848EC3AB2}" type="datetimeFigureOut">
              <a:rPr kumimoji="1" lang="ja-JP" altLang="en-US" smtClean="0"/>
              <a:t>2022/1/23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503B-B4FD-45BC-84BE-70D6ECF85A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6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D6C3-5D0D-4223-8AA4-A36848EC3AB2}" type="datetimeFigureOut">
              <a:rPr kumimoji="1" lang="ja-JP" altLang="en-US" smtClean="0"/>
              <a:t>2022/1/23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503B-B4FD-45BC-84BE-70D6ECF85A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994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D6C3-5D0D-4223-8AA4-A36848EC3AB2}" type="datetimeFigureOut">
              <a:rPr kumimoji="1" lang="ja-JP" altLang="en-US" smtClean="0"/>
              <a:t>2022/1/23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503B-B4FD-45BC-84BE-70D6ECF85A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990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D6C3-5D0D-4223-8AA4-A36848EC3AB2}" type="datetimeFigureOut">
              <a:rPr kumimoji="1" lang="ja-JP" altLang="en-US" smtClean="0"/>
              <a:t>2022/1/23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503B-B4FD-45BC-84BE-70D6ECF85A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991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CD6C3-5D0D-4223-8AA4-A36848EC3AB2}" type="datetimeFigureOut">
              <a:rPr kumimoji="1" lang="ja-JP" altLang="en-US" smtClean="0"/>
              <a:t>2022/1/23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3503B-B4FD-45BC-84BE-70D6ECF85A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2232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正方形/長方形 52"/>
          <p:cNvSpPr/>
          <p:nvPr/>
        </p:nvSpPr>
        <p:spPr>
          <a:xfrm>
            <a:off x="-70284" y="89225"/>
            <a:ext cx="20633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　</a:t>
            </a:r>
            <a:r>
              <a:rPr lang="en-US" altLang="ja-JP" sz="1400" dirty="0">
                <a:latin typeface="Helvetica" panose="020B0604020202020204" pitchFamily="34" charset="0"/>
                <a:cs typeface="Helvetica" panose="020B0604020202020204" pitchFamily="34" charset="0"/>
              </a:rPr>
              <a:t>Supplement Figure e1</a:t>
            </a:r>
            <a:endParaRPr lang="ja-JP" alt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1" name="正方形/長方形 50"/>
          <p:cNvSpPr/>
          <p:nvPr/>
        </p:nvSpPr>
        <p:spPr>
          <a:xfrm rot="16200000">
            <a:off x="-1321914" y="2618067"/>
            <a:ext cx="30963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2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Change from baseline (%) </a:t>
            </a:r>
            <a:endParaRPr lang="ja-JP" altLang="en-US" sz="1200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54" name="グラフ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8680272"/>
              </p:ext>
            </p:extLst>
          </p:nvPr>
        </p:nvGraphicFramePr>
        <p:xfrm>
          <a:off x="539552" y="1268760"/>
          <a:ext cx="410445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5" name="グラフ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413569"/>
              </p:ext>
            </p:extLst>
          </p:nvPr>
        </p:nvGraphicFramePr>
        <p:xfrm>
          <a:off x="4716016" y="1052736"/>
          <a:ext cx="424847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テキスト ボックス 55"/>
          <p:cNvSpPr txBox="1"/>
          <p:nvPr/>
        </p:nvSpPr>
        <p:spPr>
          <a:xfrm>
            <a:off x="1331640" y="578338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(a) Tumor reduction rate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6084168" y="620688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(b) CA19-9 reduction rate</a:t>
            </a:r>
          </a:p>
        </p:txBody>
      </p:sp>
      <p:sp>
        <p:nvSpPr>
          <p:cNvPr id="58" name="角丸四角形 57"/>
          <p:cNvSpPr/>
          <p:nvPr/>
        </p:nvSpPr>
        <p:spPr>
          <a:xfrm>
            <a:off x="1547664" y="4869160"/>
            <a:ext cx="1800200" cy="55631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676A55">
                  <a:lumMod val="75000"/>
                </a:srgbClr>
              </a:solidFill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1979712" y="5137447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Off protocol  </a:t>
            </a: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979712" y="4869160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 protocol</a:t>
            </a:r>
          </a:p>
        </p:txBody>
      </p:sp>
      <p:sp>
        <p:nvSpPr>
          <p:cNvPr id="61" name="正方形/長方形 60"/>
          <p:cNvSpPr/>
          <p:nvPr/>
        </p:nvSpPr>
        <p:spPr>
          <a:xfrm>
            <a:off x="1691680" y="4958593"/>
            <a:ext cx="216024" cy="940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1691680" y="5247205"/>
            <a:ext cx="216024" cy="9407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449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613" y="945357"/>
            <a:ext cx="3803597" cy="2592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48" y="945357"/>
            <a:ext cx="3807004" cy="259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" name="正方形/長方形 87"/>
          <p:cNvSpPr/>
          <p:nvPr/>
        </p:nvSpPr>
        <p:spPr>
          <a:xfrm>
            <a:off x="374524" y="953170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100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374524" y="2600002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0" name="正方形/長方形 89"/>
          <p:cNvSpPr/>
          <p:nvPr/>
        </p:nvSpPr>
        <p:spPr>
          <a:xfrm>
            <a:off x="374524" y="2188294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40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1" name="正方形/長方形 90"/>
          <p:cNvSpPr/>
          <p:nvPr/>
        </p:nvSpPr>
        <p:spPr>
          <a:xfrm>
            <a:off x="374524" y="1364878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80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2" name="正方形/長方形 91"/>
          <p:cNvSpPr/>
          <p:nvPr/>
        </p:nvSpPr>
        <p:spPr>
          <a:xfrm>
            <a:off x="374524" y="1776586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60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3" name="正方形/長方形 92"/>
          <p:cNvSpPr/>
          <p:nvPr/>
        </p:nvSpPr>
        <p:spPr>
          <a:xfrm>
            <a:off x="615739" y="3006096"/>
            <a:ext cx="2431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0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7" name="正方形/長方形 96"/>
          <p:cNvSpPr/>
          <p:nvPr/>
        </p:nvSpPr>
        <p:spPr>
          <a:xfrm>
            <a:off x="2165294" y="3556491"/>
            <a:ext cx="3954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16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8" name="正方形/長方形 97"/>
          <p:cNvSpPr/>
          <p:nvPr/>
        </p:nvSpPr>
        <p:spPr>
          <a:xfrm>
            <a:off x="3433439" y="3556491"/>
            <a:ext cx="3690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12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9" name="正方形/長方形 98"/>
          <p:cNvSpPr/>
          <p:nvPr/>
        </p:nvSpPr>
        <p:spPr>
          <a:xfrm>
            <a:off x="863789" y="3556491"/>
            <a:ext cx="4195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28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0" name="正方形/長方形 99"/>
          <p:cNvSpPr/>
          <p:nvPr/>
        </p:nvSpPr>
        <p:spPr>
          <a:xfrm>
            <a:off x="2165294" y="3927564"/>
            <a:ext cx="4948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Helvetica" pitchFamily="34" charset="0"/>
                <a:cs typeface="Helvetica" pitchFamily="34" charset="0"/>
              </a:rPr>
              <a:t>57.1</a:t>
            </a:r>
            <a:endParaRPr lang="ja-JP" altLang="en-US" sz="12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1" name="正方形/長方形 100"/>
          <p:cNvSpPr/>
          <p:nvPr/>
        </p:nvSpPr>
        <p:spPr>
          <a:xfrm>
            <a:off x="3433439" y="3927564"/>
            <a:ext cx="4968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50.0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2" name="正方形/長方形 101"/>
          <p:cNvSpPr/>
          <p:nvPr/>
        </p:nvSpPr>
        <p:spPr>
          <a:xfrm>
            <a:off x="777084" y="3927564"/>
            <a:ext cx="5069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100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3" name="正方形/長方形 102"/>
          <p:cNvSpPr/>
          <p:nvPr/>
        </p:nvSpPr>
        <p:spPr>
          <a:xfrm>
            <a:off x="2795552" y="3927564"/>
            <a:ext cx="5069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50.0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4" name="正方形/長方形 103"/>
          <p:cNvSpPr/>
          <p:nvPr/>
        </p:nvSpPr>
        <p:spPr>
          <a:xfrm>
            <a:off x="2795552" y="3556491"/>
            <a:ext cx="3954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14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5" name="正方形/長方形 104"/>
          <p:cNvSpPr/>
          <p:nvPr/>
        </p:nvSpPr>
        <p:spPr>
          <a:xfrm>
            <a:off x="1510532" y="3556491"/>
            <a:ext cx="3954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19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6" name="正方形/長方形 105"/>
          <p:cNvSpPr/>
          <p:nvPr/>
        </p:nvSpPr>
        <p:spPr>
          <a:xfrm>
            <a:off x="1510532" y="3927564"/>
            <a:ext cx="5043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67.9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7" name="正方形/長方形 116"/>
          <p:cNvSpPr/>
          <p:nvPr/>
        </p:nvSpPr>
        <p:spPr>
          <a:xfrm>
            <a:off x="107504" y="3545458"/>
            <a:ext cx="9133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No. at risk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0" name="テキスト ボックス 119"/>
          <p:cNvSpPr txBox="1"/>
          <p:nvPr/>
        </p:nvSpPr>
        <p:spPr>
          <a:xfrm rot="16200000">
            <a:off x="-641733" y="1917697"/>
            <a:ext cx="1941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Relapse free survival (%) </a:t>
            </a:r>
            <a:endParaRPr lang="ja-JP" altLang="en-US" sz="1200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1" name="正方形/長方形 120"/>
          <p:cNvSpPr/>
          <p:nvPr/>
        </p:nvSpPr>
        <p:spPr>
          <a:xfrm>
            <a:off x="395536" y="3927564"/>
            <a:ext cx="3209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latin typeface="Helvetica" pitchFamily="34" charset="0"/>
                <a:cs typeface="Helvetica" pitchFamily="34" charset="0"/>
              </a:rPr>
              <a:t>%</a:t>
            </a:r>
            <a:endParaRPr lang="ja-JP" altLang="en-US" sz="1200" dirty="0"/>
          </a:p>
        </p:txBody>
      </p:sp>
      <p:sp>
        <p:nvSpPr>
          <p:cNvPr id="123" name="正方形/長方形 122"/>
          <p:cNvSpPr/>
          <p:nvPr/>
        </p:nvSpPr>
        <p:spPr>
          <a:xfrm>
            <a:off x="1515261" y="3190691"/>
            <a:ext cx="3756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4" name="正方形/長方形 123"/>
          <p:cNvSpPr/>
          <p:nvPr/>
        </p:nvSpPr>
        <p:spPr>
          <a:xfrm>
            <a:off x="2162791" y="3190691"/>
            <a:ext cx="3544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5" name="正方形/長方形 124"/>
          <p:cNvSpPr/>
          <p:nvPr/>
        </p:nvSpPr>
        <p:spPr>
          <a:xfrm>
            <a:off x="2789141" y="3190691"/>
            <a:ext cx="3674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3y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6" name="正方形/長方形 125"/>
          <p:cNvSpPr/>
          <p:nvPr/>
        </p:nvSpPr>
        <p:spPr>
          <a:xfrm>
            <a:off x="3428459" y="3190691"/>
            <a:ext cx="3769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4y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7" name="正方形/長方形 126"/>
          <p:cNvSpPr/>
          <p:nvPr/>
        </p:nvSpPr>
        <p:spPr>
          <a:xfrm>
            <a:off x="929282" y="3190691"/>
            <a:ext cx="2431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0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8" name="正方形/長方形 127"/>
          <p:cNvSpPr/>
          <p:nvPr/>
        </p:nvSpPr>
        <p:spPr>
          <a:xfrm>
            <a:off x="4077275" y="3185418"/>
            <a:ext cx="3769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5y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9" name="正方形/長方形 128"/>
          <p:cNvSpPr/>
          <p:nvPr/>
        </p:nvSpPr>
        <p:spPr>
          <a:xfrm>
            <a:off x="4060866" y="3556491"/>
            <a:ext cx="3651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 8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32" name="正方形/長方形 131"/>
          <p:cNvSpPr/>
          <p:nvPr/>
        </p:nvSpPr>
        <p:spPr>
          <a:xfrm>
            <a:off x="4036880" y="3927564"/>
            <a:ext cx="4968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40.0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6" name="正方形/長方形 85"/>
          <p:cNvSpPr/>
          <p:nvPr/>
        </p:nvSpPr>
        <p:spPr>
          <a:xfrm>
            <a:off x="-70284" y="89225"/>
            <a:ext cx="20633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　</a:t>
            </a:r>
            <a:r>
              <a:rPr lang="en-US" altLang="ja-JP" sz="1400" dirty="0">
                <a:latin typeface="Helvetica" panose="020B0604020202020204" pitchFamily="34" charset="0"/>
                <a:cs typeface="Helvetica" panose="020B0604020202020204" pitchFamily="34" charset="0"/>
              </a:rPr>
              <a:t>Supplement Figure e2</a:t>
            </a:r>
            <a:endParaRPr lang="ja-JP" alt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4" name="正方形/長方形 63"/>
          <p:cNvSpPr/>
          <p:nvPr/>
        </p:nvSpPr>
        <p:spPr>
          <a:xfrm>
            <a:off x="4853326" y="969695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100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5" name="正方形/長方形 64"/>
          <p:cNvSpPr/>
          <p:nvPr/>
        </p:nvSpPr>
        <p:spPr>
          <a:xfrm>
            <a:off x="4853326" y="2616527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6" name="正方形/長方形 65"/>
          <p:cNvSpPr/>
          <p:nvPr/>
        </p:nvSpPr>
        <p:spPr>
          <a:xfrm>
            <a:off x="4853326" y="2204819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40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7" name="正方形/長方形 66"/>
          <p:cNvSpPr/>
          <p:nvPr/>
        </p:nvSpPr>
        <p:spPr>
          <a:xfrm>
            <a:off x="4853326" y="1381403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80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4853326" y="1793111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60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5094541" y="3022621"/>
            <a:ext cx="2431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0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6644096" y="3573016"/>
            <a:ext cx="3954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22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1" name="正方形/長方形 70"/>
          <p:cNvSpPr/>
          <p:nvPr/>
        </p:nvSpPr>
        <p:spPr>
          <a:xfrm>
            <a:off x="7912241" y="3573016"/>
            <a:ext cx="3690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15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2" name="正方形/長方形 71"/>
          <p:cNvSpPr/>
          <p:nvPr/>
        </p:nvSpPr>
        <p:spPr>
          <a:xfrm>
            <a:off x="5342591" y="3573016"/>
            <a:ext cx="4195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28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3" name="正方形/長方形 72"/>
          <p:cNvSpPr/>
          <p:nvPr/>
        </p:nvSpPr>
        <p:spPr>
          <a:xfrm>
            <a:off x="6644096" y="3944089"/>
            <a:ext cx="4948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Helvetica" pitchFamily="34" charset="0"/>
                <a:cs typeface="Helvetica" pitchFamily="34" charset="0"/>
              </a:rPr>
              <a:t>78.6</a:t>
            </a:r>
            <a:endParaRPr lang="ja-JP" altLang="en-US" sz="12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4" name="正方形/長方形 73"/>
          <p:cNvSpPr/>
          <p:nvPr/>
        </p:nvSpPr>
        <p:spPr>
          <a:xfrm>
            <a:off x="7912241" y="3944089"/>
            <a:ext cx="4968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53.6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5" name="正方形/長方形 74"/>
          <p:cNvSpPr/>
          <p:nvPr/>
        </p:nvSpPr>
        <p:spPr>
          <a:xfrm>
            <a:off x="5255886" y="3944089"/>
            <a:ext cx="5069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100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6" name="正方形/長方形 75"/>
          <p:cNvSpPr/>
          <p:nvPr/>
        </p:nvSpPr>
        <p:spPr>
          <a:xfrm>
            <a:off x="7274354" y="3944089"/>
            <a:ext cx="5069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60.7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7" name="正方形/長方形 76"/>
          <p:cNvSpPr/>
          <p:nvPr/>
        </p:nvSpPr>
        <p:spPr>
          <a:xfrm>
            <a:off x="7274354" y="3573016"/>
            <a:ext cx="3954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17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8" name="正方形/長方形 77"/>
          <p:cNvSpPr/>
          <p:nvPr/>
        </p:nvSpPr>
        <p:spPr>
          <a:xfrm>
            <a:off x="5989334" y="3573016"/>
            <a:ext cx="3954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28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9" name="正方形/長方形 78"/>
          <p:cNvSpPr/>
          <p:nvPr/>
        </p:nvSpPr>
        <p:spPr>
          <a:xfrm>
            <a:off x="5989334" y="3944089"/>
            <a:ext cx="5043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100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0" name="正方形/長方形 79"/>
          <p:cNvSpPr/>
          <p:nvPr/>
        </p:nvSpPr>
        <p:spPr>
          <a:xfrm>
            <a:off x="4586306" y="3561983"/>
            <a:ext cx="9133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No. at risk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4874338" y="3944089"/>
            <a:ext cx="3209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latin typeface="Helvetica" pitchFamily="34" charset="0"/>
                <a:cs typeface="Helvetica" pitchFamily="34" charset="0"/>
              </a:rPr>
              <a:t>%</a:t>
            </a:r>
            <a:endParaRPr lang="ja-JP" altLang="en-US" sz="1200" dirty="0"/>
          </a:p>
        </p:txBody>
      </p:sp>
      <p:sp>
        <p:nvSpPr>
          <p:cNvPr id="83" name="正方形/長方形 82"/>
          <p:cNvSpPr/>
          <p:nvPr/>
        </p:nvSpPr>
        <p:spPr>
          <a:xfrm>
            <a:off x="5994063" y="3207216"/>
            <a:ext cx="3756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4" name="正方形/長方形 83"/>
          <p:cNvSpPr/>
          <p:nvPr/>
        </p:nvSpPr>
        <p:spPr>
          <a:xfrm>
            <a:off x="6641593" y="3207216"/>
            <a:ext cx="3544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5" name="正方形/長方形 84"/>
          <p:cNvSpPr/>
          <p:nvPr/>
        </p:nvSpPr>
        <p:spPr>
          <a:xfrm>
            <a:off x="7267943" y="3207216"/>
            <a:ext cx="3674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3y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7" name="正方形/長方形 86"/>
          <p:cNvSpPr/>
          <p:nvPr/>
        </p:nvSpPr>
        <p:spPr>
          <a:xfrm>
            <a:off x="7907261" y="3207216"/>
            <a:ext cx="3769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4y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4" name="正方形/長方形 93"/>
          <p:cNvSpPr/>
          <p:nvPr/>
        </p:nvSpPr>
        <p:spPr>
          <a:xfrm>
            <a:off x="5408084" y="3207216"/>
            <a:ext cx="2431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0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8" name="正方形/長方形 117"/>
          <p:cNvSpPr/>
          <p:nvPr/>
        </p:nvSpPr>
        <p:spPr>
          <a:xfrm>
            <a:off x="8556077" y="3201943"/>
            <a:ext cx="3769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5y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9" name="正方形/長方形 118"/>
          <p:cNvSpPr/>
          <p:nvPr/>
        </p:nvSpPr>
        <p:spPr>
          <a:xfrm>
            <a:off x="8539668" y="3573016"/>
            <a:ext cx="3651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11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38" name="正方形/長方形 137"/>
          <p:cNvSpPr/>
          <p:nvPr/>
        </p:nvSpPr>
        <p:spPr>
          <a:xfrm>
            <a:off x="8539668" y="3944089"/>
            <a:ext cx="4968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49.5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46" name="テキスト ボックス 145"/>
          <p:cNvSpPr txBox="1"/>
          <p:nvPr/>
        </p:nvSpPr>
        <p:spPr>
          <a:xfrm rot="16200000">
            <a:off x="4086328" y="1917697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Overall survival (%) </a:t>
            </a:r>
            <a:endParaRPr lang="ja-JP" altLang="en-US" sz="1200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9" name="テキスト ボックス 148"/>
          <p:cNvSpPr txBox="1"/>
          <p:nvPr/>
        </p:nvSpPr>
        <p:spPr>
          <a:xfrm>
            <a:off x="5947782" y="2546058"/>
            <a:ext cx="2584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Helvetica" panose="020B0604020202020204" pitchFamily="34" charset="0"/>
                <a:cs typeface="Helvetica" panose="020B0604020202020204" pitchFamily="34" charset="0"/>
              </a:rPr>
              <a:t>Median survival time = 55.0 months</a:t>
            </a:r>
          </a:p>
        </p:txBody>
      </p:sp>
      <p:sp>
        <p:nvSpPr>
          <p:cNvPr id="152" name="テキスト ボックス 151"/>
          <p:cNvSpPr txBox="1"/>
          <p:nvPr/>
        </p:nvSpPr>
        <p:spPr>
          <a:xfrm>
            <a:off x="1331640" y="2546058"/>
            <a:ext cx="2584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Helvetica" panose="020B0604020202020204" pitchFamily="34" charset="0"/>
                <a:cs typeface="Helvetica" panose="020B0604020202020204" pitchFamily="34" charset="0"/>
              </a:rPr>
              <a:t>Median survival time = 43.6 months</a:t>
            </a: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1331640" y="2269059"/>
            <a:ext cx="1657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Helvetica" panose="020B0604020202020204" pitchFamily="34" charset="0"/>
                <a:cs typeface="Helvetica" panose="020B0604020202020204" pitchFamily="34" charset="0"/>
              </a:rPr>
              <a:t>2yr RFS = 57.1%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5940152" y="2269059"/>
            <a:ext cx="1657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Helvetica" panose="020B0604020202020204" pitchFamily="34" charset="0"/>
                <a:cs typeface="Helvetica" panose="020B0604020202020204" pitchFamily="34" charset="0"/>
              </a:rPr>
              <a:t>2yr OS = 49.5%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05886BC9-538E-9C42-86E2-89A0917F8506}"/>
              </a:ext>
            </a:extLst>
          </p:cNvPr>
          <p:cNvSpPr txBox="1"/>
          <p:nvPr/>
        </p:nvSpPr>
        <p:spPr>
          <a:xfrm>
            <a:off x="318919" y="514266"/>
            <a:ext cx="5399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Helvetica" panose="020B0604020202020204" pitchFamily="34" charset="0"/>
              </a:rPr>
              <a:t>(a)</a:t>
            </a:r>
            <a:endParaRPr lang="ja-JP" altLang="en-US" sz="1400"/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BA0876-5B35-0149-AAE0-5362F8C87992}"/>
              </a:ext>
            </a:extLst>
          </p:cNvPr>
          <p:cNvSpPr txBox="1"/>
          <p:nvPr/>
        </p:nvSpPr>
        <p:spPr>
          <a:xfrm>
            <a:off x="4752104" y="539388"/>
            <a:ext cx="5399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Helvetica" panose="020B0604020202020204" pitchFamily="34" charset="0"/>
              </a:rPr>
              <a:t>(b)</a:t>
            </a:r>
            <a:endParaRPr lang="ja-JP" altLang="en-US" sz="1400"/>
          </a:p>
        </p:txBody>
      </p:sp>
    </p:spTree>
    <p:extLst>
      <p:ext uri="{BB962C8B-B14F-4D97-AF65-F5344CB8AC3E}">
        <p14:creationId xmlns:p14="http://schemas.microsoft.com/office/powerpoint/2010/main" val="2004323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83" y="467960"/>
            <a:ext cx="3757639" cy="2561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" name="正方形/長方形 87"/>
          <p:cNvSpPr/>
          <p:nvPr/>
        </p:nvSpPr>
        <p:spPr>
          <a:xfrm>
            <a:off x="590548" y="467960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100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590548" y="2114792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0" name="正方形/長方形 89"/>
          <p:cNvSpPr/>
          <p:nvPr/>
        </p:nvSpPr>
        <p:spPr>
          <a:xfrm>
            <a:off x="590548" y="1703084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40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1" name="正方形/長方形 90"/>
          <p:cNvSpPr/>
          <p:nvPr/>
        </p:nvSpPr>
        <p:spPr>
          <a:xfrm>
            <a:off x="590548" y="879668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80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2" name="正方形/長方形 91"/>
          <p:cNvSpPr/>
          <p:nvPr/>
        </p:nvSpPr>
        <p:spPr>
          <a:xfrm>
            <a:off x="590548" y="1291376"/>
            <a:ext cx="4958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60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3" name="正方形/長方形 92"/>
          <p:cNvSpPr/>
          <p:nvPr/>
        </p:nvSpPr>
        <p:spPr>
          <a:xfrm>
            <a:off x="831763" y="2520886"/>
            <a:ext cx="2431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0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4602376" y="1495817"/>
            <a:ext cx="4541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  <a:r>
              <a:rPr lang="en-US" altLang="ja-JP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altLang="ja-JP" sz="1200" dirty="0">
                <a:latin typeface="Helvetica" panose="020B0604020202020204" pitchFamily="34" charset="0"/>
                <a:cs typeface="Helvetica" panose="020B0604020202020204" pitchFamily="34" charset="0"/>
              </a:rPr>
              <a:t>Per-protocol resection (Median survival time = 49.2 months)</a:t>
            </a: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4599909" y="1819853"/>
            <a:ext cx="4364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0099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  <a:r>
              <a:rPr lang="en-US" altLang="ja-JP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altLang="ja-JP" sz="1200" dirty="0">
                <a:latin typeface="Helvetica" panose="020B0604020202020204" pitchFamily="34" charset="0"/>
                <a:cs typeface="Helvetica" panose="020B0604020202020204" pitchFamily="34" charset="0"/>
              </a:rPr>
              <a:t>Off-protocol  resection (Median survival time = 34.9 months)</a:t>
            </a:r>
          </a:p>
        </p:txBody>
      </p:sp>
      <p:sp>
        <p:nvSpPr>
          <p:cNvPr id="97" name="正方形/長方形 96"/>
          <p:cNvSpPr/>
          <p:nvPr/>
        </p:nvSpPr>
        <p:spPr>
          <a:xfrm>
            <a:off x="2381318" y="3071281"/>
            <a:ext cx="3954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25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8" name="正方形/長方形 97"/>
          <p:cNvSpPr/>
          <p:nvPr/>
        </p:nvSpPr>
        <p:spPr>
          <a:xfrm>
            <a:off x="3649463" y="3071281"/>
            <a:ext cx="3690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16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9" name="正方形/長方形 98"/>
          <p:cNvSpPr/>
          <p:nvPr/>
        </p:nvSpPr>
        <p:spPr>
          <a:xfrm>
            <a:off x="1079813" y="3071281"/>
            <a:ext cx="4195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31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0" name="正方形/長方形 99"/>
          <p:cNvSpPr/>
          <p:nvPr/>
        </p:nvSpPr>
        <p:spPr>
          <a:xfrm>
            <a:off x="2381318" y="3442354"/>
            <a:ext cx="4948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Helvetica" pitchFamily="34" charset="0"/>
                <a:cs typeface="Helvetica" pitchFamily="34" charset="0"/>
              </a:rPr>
              <a:t>80.7</a:t>
            </a:r>
            <a:endParaRPr lang="ja-JP" altLang="en-US" sz="12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1" name="正方形/長方形 100"/>
          <p:cNvSpPr/>
          <p:nvPr/>
        </p:nvSpPr>
        <p:spPr>
          <a:xfrm>
            <a:off x="3649463" y="3442354"/>
            <a:ext cx="4968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51.6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2" name="正方形/長方形 101"/>
          <p:cNvSpPr/>
          <p:nvPr/>
        </p:nvSpPr>
        <p:spPr>
          <a:xfrm>
            <a:off x="993108" y="3442354"/>
            <a:ext cx="5069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100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3" name="正方形/長方形 102"/>
          <p:cNvSpPr/>
          <p:nvPr/>
        </p:nvSpPr>
        <p:spPr>
          <a:xfrm>
            <a:off x="3011576" y="3442354"/>
            <a:ext cx="5069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54.8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4" name="正方形/長方形 103"/>
          <p:cNvSpPr/>
          <p:nvPr/>
        </p:nvSpPr>
        <p:spPr>
          <a:xfrm>
            <a:off x="3011576" y="3071281"/>
            <a:ext cx="3954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17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5" name="正方形/長方形 104"/>
          <p:cNvSpPr/>
          <p:nvPr/>
        </p:nvSpPr>
        <p:spPr>
          <a:xfrm>
            <a:off x="1726556" y="3071281"/>
            <a:ext cx="3954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30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6" name="正方形/長方形 105"/>
          <p:cNvSpPr/>
          <p:nvPr/>
        </p:nvSpPr>
        <p:spPr>
          <a:xfrm>
            <a:off x="1726556" y="3442354"/>
            <a:ext cx="5043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96.8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7" name="正方形/長方形 106"/>
          <p:cNvSpPr/>
          <p:nvPr/>
        </p:nvSpPr>
        <p:spPr>
          <a:xfrm>
            <a:off x="2465954" y="3791361"/>
            <a:ext cx="360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8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8" name="正方形/長方形 107"/>
          <p:cNvSpPr/>
          <p:nvPr/>
        </p:nvSpPr>
        <p:spPr>
          <a:xfrm>
            <a:off x="3724984" y="3791361"/>
            <a:ext cx="2405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3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9" name="正方形/長方形 108"/>
          <p:cNvSpPr/>
          <p:nvPr/>
        </p:nvSpPr>
        <p:spPr>
          <a:xfrm>
            <a:off x="1073875" y="3791361"/>
            <a:ext cx="4195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12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0" name="正方形/長方形 109"/>
          <p:cNvSpPr/>
          <p:nvPr/>
        </p:nvSpPr>
        <p:spPr>
          <a:xfrm>
            <a:off x="2381318" y="4140368"/>
            <a:ext cx="5035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Helvetica" pitchFamily="34" charset="0"/>
                <a:cs typeface="Helvetica" pitchFamily="34" charset="0"/>
              </a:rPr>
              <a:t>66.7</a:t>
            </a:r>
            <a:endParaRPr lang="ja-JP" altLang="en-US" sz="12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1" name="正方形/長方形 110"/>
          <p:cNvSpPr/>
          <p:nvPr/>
        </p:nvSpPr>
        <p:spPr>
          <a:xfrm>
            <a:off x="3649463" y="4140368"/>
            <a:ext cx="5052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25.0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2" name="正方形/長方形 111"/>
          <p:cNvSpPr/>
          <p:nvPr/>
        </p:nvSpPr>
        <p:spPr>
          <a:xfrm>
            <a:off x="989414" y="4140368"/>
            <a:ext cx="4444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100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3" name="正方形/長方形 112"/>
          <p:cNvSpPr/>
          <p:nvPr/>
        </p:nvSpPr>
        <p:spPr>
          <a:xfrm>
            <a:off x="3011576" y="4140368"/>
            <a:ext cx="5457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50.0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4" name="正方形/長方形 113"/>
          <p:cNvSpPr/>
          <p:nvPr/>
        </p:nvSpPr>
        <p:spPr>
          <a:xfrm>
            <a:off x="3092500" y="3791361"/>
            <a:ext cx="2232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6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5" name="正方形/長方形 114"/>
          <p:cNvSpPr/>
          <p:nvPr/>
        </p:nvSpPr>
        <p:spPr>
          <a:xfrm>
            <a:off x="1726556" y="3791361"/>
            <a:ext cx="3619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6" name="正方形/長方形 115"/>
          <p:cNvSpPr/>
          <p:nvPr/>
        </p:nvSpPr>
        <p:spPr>
          <a:xfrm>
            <a:off x="1726556" y="4140368"/>
            <a:ext cx="5043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83.3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7" name="正方形/長方形 116"/>
          <p:cNvSpPr/>
          <p:nvPr/>
        </p:nvSpPr>
        <p:spPr>
          <a:xfrm>
            <a:off x="323528" y="3060248"/>
            <a:ext cx="9133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No. at risk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0" name="テキスト ボックス 119"/>
          <p:cNvSpPr txBox="1"/>
          <p:nvPr/>
        </p:nvSpPr>
        <p:spPr>
          <a:xfrm rot="16200000">
            <a:off x="-234153" y="1432487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Overall survival (%) </a:t>
            </a:r>
            <a:endParaRPr lang="ja-JP" altLang="en-US" sz="1200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1" name="正方形/長方形 120"/>
          <p:cNvSpPr/>
          <p:nvPr/>
        </p:nvSpPr>
        <p:spPr>
          <a:xfrm>
            <a:off x="611560" y="3442354"/>
            <a:ext cx="3209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latin typeface="Helvetica" pitchFamily="34" charset="0"/>
                <a:cs typeface="Helvetica" pitchFamily="34" charset="0"/>
              </a:rPr>
              <a:t>%</a:t>
            </a:r>
            <a:endParaRPr lang="ja-JP" altLang="en-US" sz="1200" dirty="0"/>
          </a:p>
        </p:txBody>
      </p:sp>
      <p:sp>
        <p:nvSpPr>
          <p:cNvPr id="122" name="正方形/長方形 121"/>
          <p:cNvSpPr/>
          <p:nvPr/>
        </p:nvSpPr>
        <p:spPr>
          <a:xfrm>
            <a:off x="611560" y="4160113"/>
            <a:ext cx="3209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latin typeface="Helvetica" pitchFamily="34" charset="0"/>
                <a:cs typeface="Helvetica" pitchFamily="34" charset="0"/>
              </a:rPr>
              <a:t>%</a:t>
            </a:r>
            <a:endParaRPr lang="ja-JP" altLang="en-US" sz="1200" dirty="0"/>
          </a:p>
        </p:txBody>
      </p:sp>
      <p:sp>
        <p:nvSpPr>
          <p:cNvPr id="123" name="正方形/長方形 122"/>
          <p:cNvSpPr/>
          <p:nvPr/>
        </p:nvSpPr>
        <p:spPr>
          <a:xfrm>
            <a:off x="1731285" y="2705481"/>
            <a:ext cx="3756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4" name="正方形/長方形 123"/>
          <p:cNvSpPr/>
          <p:nvPr/>
        </p:nvSpPr>
        <p:spPr>
          <a:xfrm>
            <a:off x="2378815" y="2705481"/>
            <a:ext cx="3544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5" name="正方形/長方形 124"/>
          <p:cNvSpPr/>
          <p:nvPr/>
        </p:nvSpPr>
        <p:spPr>
          <a:xfrm>
            <a:off x="3005165" y="2705481"/>
            <a:ext cx="3674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3y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6" name="正方形/長方形 125"/>
          <p:cNvSpPr/>
          <p:nvPr/>
        </p:nvSpPr>
        <p:spPr>
          <a:xfrm>
            <a:off x="3644483" y="2705481"/>
            <a:ext cx="3769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4y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7" name="正方形/長方形 126"/>
          <p:cNvSpPr/>
          <p:nvPr/>
        </p:nvSpPr>
        <p:spPr>
          <a:xfrm>
            <a:off x="1145306" y="2705481"/>
            <a:ext cx="2431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0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8" name="正方形/長方形 127"/>
          <p:cNvSpPr/>
          <p:nvPr/>
        </p:nvSpPr>
        <p:spPr>
          <a:xfrm>
            <a:off x="4293299" y="2700208"/>
            <a:ext cx="3769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5y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9" name="正方形/長方形 128"/>
          <p:cNvSpPr/>
          <p:nvPr/>
        </p:nvSpPr>
        <p:spPr>
          <a:xfrm>
            <a:off x="4276890" y="3071281"/>
            <a:ext cx="3651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30" name="正方形/長方形 129"/>
          <p:cNvSpPr/>
          <p:nvPr/>
        </p:nvSpPr>
        <p:spPr>
          <a:xfrm>
            <a:off x="4345866" y="3791361"/>
            <a:ext cx="2405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31" name="正方形/長方形 130"/>
          <p:cNvSpPr/>
          <p:nvPr/>
        </p:nvSpPr>
        <p:spPr>
          <a:xfrm>
            <a:off x="4276890" y="4142299"/>
            <a:ext cx="5831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16.7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32" name="正方形/長方形 131"/>
          <p:cNvSpPr/>
          <p:nvPr/>
        </p:nvSpPr>
        <p:spPr>
          <a:xfrm>
            <a:off x="4276890" y="3442354"/>
            <a:ext cx="4968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44.0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33" name="正方形/長方形 132"/>
          <p:cNvSpPr/>
          <p:nvPr/>
        </p:nvSpPr>
        <p:spPr>
          <a:xfrm>
            <a:off x="323528" y="3806750"/>
            <a:ext cx="9133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No. at risk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6" name="正方形/長方形 85"/>
          <p:cNvSpPr/>
          <p:nvPr/>
        </p:nvSpPr>
        <p:spPr>
          <a:xfrm>
            <a:off x="-70284" y="89225"/>
            <a:ext cx="20633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　</a:t>
            </a:r>
            <a:r>
              <a:rPr lang="en-US" altLang="ja-JP" sz="1400" dirty="0">
                <a:latin typeface="Helvetica" panose="020B0604020202020204" pitchFamily="34" charset="0"/>
                <a:cs typeface="Helvetica" panose="020B0604020202020204" pitchFamily="34" charset="0"/>
              </a:rPr>
              <a:t>Supplement Figure e3</a:t>
            </a:r>
            <a:endParaRPr lang="ja-JP" alt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4" name="正方形/長方形 133"/>
          <p:cNvSpPr/>
          <p:nvPr/>
        </p:nvSpPr>
        <p:spPr>
          <a:xfrm>
            <a:off x="2465678" y="4583449"/>
            <a:ext cx="2459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2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35" name="正方形/長方形 134"/>
          <p:cNvSpPr/>
          <p:nvPr/>
        </p:nvSpPr>
        <p:spPr>
          <a:xfrm>
            <a:off x="3724984" y="4583449"/>
            <a:ext cx="2405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36" name="正方形/長方形 135"/>
          <p:cNvSpPr/>
          <p:nvPr/>
        </p:nvSpPr>
        <p:spPr>
          <a:xfrm>
            <a:off x="1145306" y="4583449"/>
            <a:ext cx="3481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6</a:t>
            </a:r>
            <a:endParaRPr lang="ja-JP" altLang="en-US" sz="12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37" name="正方形/長方形 136"/>
          <p:cNvSpPr/>
          <p:nvPr/>
        </p:nvSpPr>
        <p:spPr>
          <a:xfrm>
            <a:off x="2381318" y="4932456"/>
            <a:ext cx="5035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Helvetica" pitchFamily="34" charset="0"/>
                <a:cs typeface="Helvetica" pitchFamily="34" charset="0"/>
              </a:rPr>
              <a:t>33.3</a:t>
            </a:r>
            <a:endParaRPr lang="ja-JP" altLang="en-US" sz="12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989414" y="4932456"/>
            <a:ext cx="4444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100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40" name="正方形/長方形 139"/>
          <p:cNvSpPr/>
          <p:nvPr/>
        </p:nvSpPr>
        <p:spPr>
          <a:xfrm>
            <a:off x="3011576" y="4932456"/>
            <a:ext cx="5457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16.7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41" name="正方形/長方形 140"/>
          <p:cNvSpPr/>
          <p:nvPr/>
        </p:nvSpPr>
        <p:spPr>
          <a:xfrm>
            <a:off x="3092500" y="4583449"/>
            <a:ext cx="2232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42" name="正方形/長方形 141"/>
          <p:cNvSpPr/>
          <p:nvPr/>
        </p:nvSpPr>
        <p:spPr>
          <a:xfrm>
            <a:off x="1811226" y="4583449"/>
            <a:ext cx="2472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3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43" name="正方形/長方形 142"/>
          <p:cNvSpPr/>
          <p:nvPr/>
        </p:nvSpPr>
        <p:spPr>
          <a:xfrm>
            <a:off x="1726556" y="4932456"/>
            <a:ext cx="5043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50.0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44" name="正方形/長方形 143"/>
          <p:cNvSpPr/>
          <p:nvPr/>
        </p:nvSpPr>
        <p:spPr>
          <a:xfrm>
            <a:off x="611560" y="4952201"/>
            <a:ext cx="3209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latin typeface="Helvetica" pitchFamily="34" charset="0"/>
                <a:cs typeface="Helvetica" pitchFamily="34" charset="0"/>
              </a:rPr>
              <a:t>%</a:t>
            </a:r>
            <a:endParaRPr lang="ja-JP" altLang="en-US" sz="1200" dirty="0"/>
          </a:p>
        </p:txBody>
      </p:sp>
      <p:sp>
        <p:nvSpPr>
          <p:cNvPr id="145" name="正方形/長方形 144"/>
          <p:cNvSpPr/>
          <p:nvPr/>
        </p:nvSpPr>
        <p:spPr>
          <a:xfrm>
            <a:off x="4345866" y="4583449"/>
            <a:ext cx="2405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47" name="正方形/長方形 146"/>
          <p:cNvSpPr/>
          <p:nvPr/>
        </p:nvSpPr>
        <p:spPr>
          <a:xfrm>
            <a:off x="323528" y="4598838"/>
            <a:ext cx="9133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No. at risk</a:t>
            </a:r>
            <a:endParaRPr lang="ja-JP" altLang="en-US" sz="1100" dirty="0">
              <a:solidFill>
                <a:prstClr val="black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48" name="テキスト ボックス 147"/>
          <p:cNvSpPr txBox="1"/>
          <p:nvPr/>
        </p:nvSpPr>
        <p:spPr>
          <a:xfrm>
            <a:off x="4602376" y="2143889"/>
            <a:ext cx="4218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  <a:r>
              <a:rPr lang="en-US" altLang="ja-JP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altLang="ja-JP" sz="1200" dirty="0">
                <a:latin typeface="Helvetica" panose="020B0604020202020204" pitchFamily="34" charset="0"/>
                <a:cs typeface="Helvetica" panose="020B0604020202020204" pitchFamily="34" charset="0"/>
              </a:rPr>
              <a:t>No resection (Median survival time = 15.6 months)</a:t>
            </a:r>
          </a:p>
        </p:txBody>
      </p:sp>
      <p:sp>
        <p:nvSpPr>
          <p:cNvPr id="150" name="正方形/長方形 149"/>
          <p:cNvSpPr/>
          <p:nvPr/>
        </p:nvSpPr>
        <p:spPr>
          <a:xfrm>
            <a:off x="3648816" y="4941168"/>
            <a:ext cx="5457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16.7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51" name="正方形/長方形 150"/>
          <p:cNvSpPr/>
          <p:nvPr/>
        </p:nvSpPr>
        <p:spPr>
          <a:xfrm>
            <a:off x="4266536" y="4941168"/>
            <a:ext cx="5457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Helvetica" pitchFamily="34" charset="0"/>
                <a:cs typeface="Helvetica" pitchFamily="34" charset="0"/>
              </a:rPr>
              <a:t>16.7</a:t>
            </a:r>
            <a:endParaRPr lang="ja-JP" altLang="en-US" sz="12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124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17461</TotalTime>
  <Words>226</Words>
  <Application>Microsoft Macintosh PowerPoint</Application>
  <PresentationFormat>画面に合わせる (4:3)</PresentationFormat>
  <Paragraphs>127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Arial</vt:lpstr>
      <vt:lpstr>Calibri</vt:lpstr>
      <vt:lpstr>Helvetica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Nakamura T</dc:creator>
  <cp:lastModifiedBy>中村　透</cp:lastModifiedBy>
  <cp:revision>36</cp:revision>
  <dcterms:created xsi:type="dcterms:W3CDTF">2020-05-06T07:18:26Z</dcterms:created>
  <dcterms:modified xsi:type="dcterms:W3CDTF">2022-01-23T13:05:00Z</dcterms:modified>
</cp:coreProperties>
</file>