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tuna Claudia" initials="FC" lastIdx="1" clrIdx="0">
    <p:extLst>
      <p:ext uri="{19B8F6BF-5375-455C-9EA6-DF929625EA0E}">
        <p15:presenceInfo xmlns:p15="http://schemas.microsoft.com/office/powerpoint/2012/main" userId="S-1-5-21-1551380472-522478087-31540385-11171" providerId="AD"/>
      </p:ext>
    </p:extLst>
  </p:cmAuthor>
  <p:cmAuthor id="2" name="Severini Francesco" initials="SF" lastIdx="6" clrIdx="1">
    <p:extLst>
      <p:ext uri="{19B8F6BF-5375-455C-9EA6-DF929625EA0E}">
        <p15:presenceInfo xmlns:p15="http://schemas.microsoft.com/office/powerpoint/2012/main" userId="Severini Francesco" providerId="None"/>
      </p:ext>
    </p:extLst>
  </p:cmAuthor>
  <p:cmAuthor id="3" name="Marco Colono" initials="MC" lastIdx="1" clrIdx="2">
    <p:extLst>
      <p:ext uri="{19B8F6BF-5375-455C-9EA6-DF929625EA0E}">
        <p15:presenceInfo xmlns:p15="http://schemas.microsoft.com/office/powerpoint/2012/main" userId="S::marco.colono@studiocolono.it::c5feb31e-f975-410a-a1b1-d929c7c6eb3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9F7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8A2C2-2717-774F-BD7D-5C7DC6991D35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40B01-86ED-1746-8567-7F3126C97D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0047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4745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272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443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1078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9433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5493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332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85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210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058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8699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A40EF-4899-447D-8B42-D55BF75F3586}" type="datetimeFigureOut">
              <a:rPr lang="it-IT" smtClean="0"/>
              <a:t>23/11/2020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0AF96-3742-4B74-BB0D-11E9282D5D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2271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1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microsoft.com/office/2007/relationships/hdphoto" Target="../media/hdphoto2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tiff"/><Relationship Id="rId15" Type="http://schemas.openxmlformats.org/officeDocument/2006/relationships/image" Target="../media/image13.png"/><Relationship Id="rId10" Type="http://schemas.openxmlformats.org/officeDocument/2006/relationships/image" Target="../media/image8.emf"/><Relationship Id="rId4" Type="http://schemas.openxmlformats.org/officeDocument/2006/relationships/image" Target="../media/image2.tiff"/><Relationship Id="rId9" Type="http://schemas.openxmlformats.org/officeDocument/2006/relationships/image" Target="../media/image7.emf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uppo 75"/>
          <p:cNvGrpSpPr/>
          <p:nvPr/>
        </p:nvGrpSpPr>
        <p:grpSpPr>
          <a:xfrm>
            <a:off x="923365" y="2012526"/>
            <a:ext cx="10452847" cy="3554556"/>
            <a:chOff x="499943" y="1698761"/>
            <a:chExt cx="9908392" cy="3273177"/>
          </a:xfrm>
        </p:grpSpPr>
        <p:grpSp>
          <p:nvGrpSpPr>
            <p:cNvPr id="70" name="Gruppo 69"/>
            <p:cNvGrpSpPr/>
            <p:nvPr/>
          </p:nvGrpSpPr>
          <p:grpSpPr>
            <a:xfrm>
              <a:off x="3553383" y="1698761"/>
              <a:ext cx="6854952" cy="3070952"/>
              <a:chOff x="191618" y="1256183"/>
              <a:chExt cx="8126038" cy="3854188"/>
            </a:xfrm>
          </p:grpSpPr>
          <p:pic>
            <p:nvPicPr>
              <p:cNvPr id="3" name="Immagine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356" b="98553" l="9959" r="89990">
                            <a14:foregroundMark x1="42842" y1="61111" x2="40093" y2="74826"/>
                            <a14:foregroundMark x1="40093" y1="74595" x2="39678" y2="84838"/>
                            <a14:foregroundMark x1="39886" y1="84606" x2="39886" y2="89525"/>
                            <a14:foregroundMark x1="64523" y1="54109" x2="69761" y2="73438"/>
                            <a14:foregroundMark x1="69969" y1="73438" x2="73703" y2="83218"/>
                            <a14:foregroundMark x1="66805" y1="77662" x2="70384" y2="86748"/>
                            <a14:foregroundMark x1="62033" y1="76273" x2="65560" y2="89525"/>
                            <a14:foregroundMark x1="65975" y1="90914" x2="67842" y2="98611"/>
                            <a14:foregroundMark x1="38849" y1="20370" x2="28423" y2="23148"/>
                            <a14:foregroundMark x1="27178" y1="22685" x2="24689" y2="23380"/>
                            <a14:foregroundMark x1="38849" y1="21065" x2="34699" y2="28299"/>
                            <a14:foregroundMark x1="34492" y1="27836" x2="31950" y2="32002"/>
                            <a14:foregroundMark x1="30913" y1="33391" x2="26763" y2="35301"/>
                            <a14:backgroundMark x1="43880" y1="26678" x2="43880" y2="26678"/>
                            <a14:backgroundMark x1="51608" y1="37384" x2="51608" y2="37384"/>
                            <a14:backgroundMark x1="52023" y1="50868" x2="52023" y2="50868"/>
                            <a14:backgroundMark x1="75778" y1="47859" x2="75778" y2="47859"/>
                            <a14:backgroundMark x1="77023" y1="29688" x2="77023" y2="29688"/>
                            <a14:backgroundMark x1="48444" y1="35012" x2="48444" y2="35012"/>
                            <a14:backgroundMark x1="61618" y1="36227" x2="61618" y2="36227"/>
                            <a14:backgroundMark x1="64315" y1="39699" x2="64315" y2="39699"/>
                            <a14:backgroundMark x1="61826" y1="46701" x2="61826" y2="46701"/>
                            <a14:backgroundMark x1="68050" y1="20139" x2="68050" y2="20139"/>
                            <a14:backgroundMark x1="59077" y1="34086" x2="59077" y2="34086"/>
                            <a14:backgroundMark x1="55965" y1="29688" x2="55965" y2="29688"/>
                            <a14:backgroundMark x1="54720" y1="47859" x2="54720" y2="47859"/>
                            <a14:backgroundMark x1="43050" y1="31076" x2="43050" y2="31076"/>
                            <a14:backgroundMark x1="36359" y1="22222" x2="36359" y2="2222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1618" y="2349710"/>
                <a:ext cx="2324894" cy="204122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grpSp>
            <p:nvGrpSpPr>
              <p:cNvPr id="2" name="Gruppo 1">
                <a:extLst>
                  <a:ext uri="{FF2B5EF4-FFF2-40B4-BE49-F238E27FC236}">
                    <a16:creationId xmlns:a16="http://schemas.microsoft.com/office/drawing/2014/main" id="{BE20F64A-F2FA-8F4F-8267-CEC12783D1DF}"/>
                  </a:ext>
                </a:extLst>
              </p:cNvPr>
              <p:cNvGrpSpPr/>
              <p:nvPr/>
            </p:nvGrpSpPr>
            <p:grpSpPr>
              <a:xfrm>
                <a:off x="1931748" y="2155223"/>
                <a:ext cx="6385908" cy="2955148"/>
                <a:chOff x="2756726" y="1698857"/>
                <a:chExt cx="9525684" cy="4529822"/>
              </a:xfrm>
            </p:grpSpPr>
            <p:cxnSp>
              <p:nvCxnSpPr>
                <p:cNvPr id="5" name="Connettore 2 4">
                  <a:extLst>
                    <a:ext uri="{FF2B5EF4-FFF2-40B4-BE49-F238E27FC236}">
                      <a16:creationId xmlns:a16="http://schemas.microsoft.com/office/drawing/2014/main" id="{8E4F24D4-1E7C-9D45-97E1-B4E5F5D3B5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09461" y="1948069"/>
                  <a:ext cx="701077" cy="412170"/>
                </a:xfrm>
                <a:prstGeom prst="straightConnector1">
                  <a:avLst/>
                </a:prstGeom>
                <a:ln w="57150">
                  <a:solidFill>
                    <a:srgbClr val="00B0F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Connettore 2 6">
                  <a:extLst>
                    <a:ext uri="{FF2B5EF4-FFF2-40B4-BE49-F238E27FC236}">
                      <a16:creationId xmlns:a16="http://schemas.microsoft.com/office/drawing/2014/main" id="{5FDB38FB-AAA8-CD4C-9212-289CD11578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56726" y="3289528"/>
                  <a:ext cx="732122" cy="358729"/>
                </a:xfrm>
                <a:prstGeom prst="straightConnector1">
                  <a:avLst/>
                </a:prstGeom>
                <a:ln w="57150">
                  <a:solidFill>
                    <a:srgbClr val="00B0F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CasellaDiTesto 14">
                  <a:extLst>
                    <a:ext uri="{FF2B5EF4-FFF2-40B4-BE49-F238E27FC236}">
                      <a16:creationId xmlns:a16="http://schemas.microsoft.com/office/drawing/2014/main" id="{9C03DFD0-5F46-AC4C-B9F9-FCF2F2F9160D}"/>
                    </a:ext>
                  </a:extLst>
                </p:cNvPr>
                <p:cNvSpPr txBox="1"/>
                <p:nvPr/>
              </p:nvSpPr>
              <p:spPr>
                <a:xfrm>
                  <a:off x="3701380" y="2577497"/>
                  <a:ext cx="1120870" cy="47177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400" dirty="0" smtClean="0">
                      <a:latin typeface="Helvetica" pitchFamily="2" charset="0"/>
                    </a:rPr>
                    <a:t>body</a:t>
                  </a:r>
                  <a:endParaRPr lang="it-IT" sz="1400" dirty="0">
                    <a:latin typeface="Helvetica" pitchFamily="2" charset="0"/>
                  </a:endParaRPr>
                </a:p>
              </p:txBody>
            </p:sp>
            <p:sp>
              <p:nvSpPr>
                <p:cNvPr id="16" name="CasellaDiTesto 15">
                  <a:extLst>
                    <a:ext uri="{FF2B5EF4-FFF2-40B4-BE49-F238E27FC236}">
                      <a16:creationId xmlns:a16="http://schemas.microsoft.com/office/drawing/2014/main" id="{27C8D9AC-3B08-3F4B-82E3-F71BCA8C9909}"/>
                    </a:ext>
                  </a:extLst>
                </p:cNvPr>
                <p:cNvSpPr txBox="1"/>
                <p:nvPr/>
              </p:nvSpPr>
              <p:spPr>
                <a:xfrm>
                  <a:off x="2816016" y="5756901"/>
                  <a:ext cx="2655737" cy="47177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1400" dirty="0" err="1" smtClean="0">
                      <a:latin typeface="Helvetica" pitchFamily="2" charset="0"/>
                    </a:rPr>
                    <a:t>Legs</a:t>
                  </a:r>
                  <a:r>
                    <a:rPr lang="it-IT" sz="1400" dirty="0" smtClean="0">
                      <a:latin typeface="Helvetica" pitchFamily="2" charset="0"/>
                    </a:rPr>
                    <a:t> + </a:t>
                  </a:r>
                  <a:r>
                    <a:rPr lang="it-IT" sz="1400" dirty="0" err="1" smtClean="0">
                      <a:latin typeface="Helvetica" pitchFamily="2" charset="0"/>
                    </a:rPr>
                    <a:t>wings</a:t>
                  </a:r>
                  <a:endParaRPr lang="it-IT" sz="1400" dirty="0">
                    <a:latin typeface="Helvetica" pitchFamily="2" charset="0"/>
                  </a:endParaRPr>
                </a:p>
              </p:txBody>
            </p:sp>
            <p:cxnSp>
              <p:nvCxnSpPr>
                <p:cNvPr id="17" name="Connettore 2 16">
                  <a:extLst>
                    <a:ext uri="{FF2B5EF4-FFF2-40B4-BE49-F238E27FC236}">
                      <a16:creationId xmlns:a16="http://schemas.microsoft.com/office/drawing/2014/main" id="{36317968-C410-1C4E-AA55-7E8AA2A7BC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57033" y="1698857"/>
                  <a:ext cx="1161410" cy="787168"/>
                </a:xfrm>
                <a:prstGeom prst="straightConnector1">
                  <a:avLst/>
                </a:prstGeom>
                <a:ln w="57150">
                  <a:solidFill>
                    <a:srgbClr val="00B0F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ttore 2 18">
                  <a:extLst>
                    <a:ext uri="{FF2B5EF4-FFF2-40B4-BE49-F238E27FC236}">
                      <a16:creationId xmlns:a16="http://schemas.microsoft.com/office/drawing/2014/main" id="{AAF1E46C-94B9-0D44-A39A-5F22BC4A10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71752" y="3771759"/>
                  <a:ext cx="638686" cy="694112"/>
                </a:xfrm>
                <a:prstGeom prst="straightConnector1">
                  <a:avLst/>
                </a:prstGeom>
                <a:ln w="57150">
                  <a:solidFill>
                    <a:srgbClr val="00B0F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CasellaDiTesto 20">
                  <a:extLst>
                    <a:ext uri="{FF2B5EF4-FFF2-40B4-BE49-F238E27FC236}">
                      <a16:creationId xmlns:a16="http://schemas.microsoft.com/office/drawing/2014/main" id="{B78DAEEF-E8FC-674F-A65D-A5A0CE9FD0CF}"/>
                    </a:ext>
                  </a:extLst>
                </p:cNvPr>
                <p:cNvSpPr txBox="1"/>
                <p:nvPr/>
              </p:nvSpPr>
              <p:spPr>
                <a:xfrm>
                  <a:off x="6028870" y="2695155"/>
                  <a:ext cx="1688817" cy="8020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400" dirty="0" smtClean="0">
                      <a:latin typeface="Helvetica" pitchFamily="2" charset="0"/>
                    </a:rPr>
                    <a:t>RNA </a:t>
                  </a:r>
                  <a:r>
                    <a:rPr lang="it-IT" sz="1400" dirty="0" err="1" smtClean="0">
                      <a:latin typeface="Helvetica" pitchFamily="2" charset="0"/>
                    </a:rPr>
                    <a:t>extraction</a:t>
                  </a:r>
                  <a:endParaRPr lang="it-IT" sz="1400" dirty="0">
                    <a:latin typeface="Helvetica" pitchFamily="2" charset="0"/>
                  </a:endParaRPr>
                </a:p>
              </p:txBody>
            </p:sp>
            <p:cxnSp>
              <p:nvCxnSpPr>
                <p:cNvPr id="23" name="Connettore 2 22">
                  <a:extLst>
                    <a:ext uri="{FF2B5EF4-FFF2-40B4-BE49-F238E27FC236}">
                      <a16:creationId xmlns:a16="http://schemas.microsoft.com/office/drawing/2014/main" id="{0B54D0DB-0475-E046-BD23-6E85B71D3E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67969" y="3220809"/>
                  <a:ext cx="1043368" cy="9798"/>
                </a:xfrm>
                <a:prstGeom prst="straightConnector1">
                  <a:avLst/>
                </a:prstGeom>
                <a:ln w="57150">
                  <a:solidFill>
                    <a:srgbClr val="00B0F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9" name="Immagine 28">
                  <a:extLst>
                    <a:ext uri="{FF2B5EF4-FFF2-40B4-BE49-F238E27FC236}">
                      <a16:creationId xmlns:a16="http://schemas.microsoft.com/office/drawing/2014/main" id="{CCF41239-6A46-B04F-9F0E-84DAE9A6F4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924306" y="2154153"/>
                  <a:ext cx="3358104" cy="2085558"/>
                </a:xfrm>
                <a:prstGeom prst="rect">
                  <a:avLst/>
                </a:prstGeom>
              </p:spPr>
            </p:pic>
          </p:grpSp>
          <p:pic>
            <p:nvPicPr>
              <p:cNvPr id="33" name="Immagine 32">
                <a:extLst>
                  <a:ext uri="{FF2B5EF4-FFF2-40B4-BE49-F238E27FC236}">
                    <a16:creationId xmlns:a16="http://schemas.microsoft.com/office/drawing/2014/main" id="{E51555A3-34E8-2D4C-AE76-FA6EF80DC8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" t="67753" r="82628"/>
              <a:stretch/>
            </p:blipFill>
            <p:spPr>
              <a:xfrm>
                <a:off x="640801" y="3381654"/>
                <a:ext cx="443690" cy="502287"/>
              </a:xfrm>
              <a:prstGeom prst="rect">
                <a:avLst/>
              </a:prstGeom>
            </p:spPr>
          </p:pic>
          <p:grpSp>
            <p:nvGrpSpPr>
              <p:cNvPr id="40" name="Gruppo 39"/>
              <p:cNvGrpSpPr/>
              <p:nvPr/>
            </p:nvGrpSpPr>
            <p:grpSpPr>
              <a:xfrm>
                <a:off x="2298252" y="3250490"/>
                <a:ext cx="1617203" cy="1582078"/>
                <a:chOff x="2879745" y="4026030"/>
                <a:chExt cx="1918865" cy="1916266"/>
              </a:xfrm>
            </p:grpSpPr>
            <p:grpSp>
              <p:nvGrpSpPr>
                <p:cNvPr id="37" name="Gruppo 36"/>
                <p:cNvGrpSpPr/>
                <p:nvPr/>
              </p:nvGrpSpPr>
              <p:grpSpPr>
                <a:xfrm>
                  <a:off x="3209144" y="4297705"/>
                  <a:ext cx="1589466" cy="1644591"/>
                  <a:chOff x="1470073" y="5053183"/>
                  <a:chExt cx="1589466" cy="1644591"/>
                </a:xfrm>
              </p:grpSpPr>
              <p:pic>
                <p:nvPicPr>
                  <p:cNvPr id="6" name="Immagine 5"/>
                  <p:cNvPicPr>
                    <a:picLocks noChangeAspect="1"/>
                  </p:cNvPicPr>
                  <p:nvPr/>
                </p:nvPicPr>
                <p:blipFill>
                  <a:blip r:embed="rId6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908125">
                    <a:off x="1667501" y="5294208"/>
                    <a:ext cx="975595" cy="1245760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</p:spPr>
              </p:pic>
              <p:pic>
                <p:nvPicPr>
                  <p:cNvPr id="8" name="Immagine 7"/>
                  <p:cNvPicPr>
                    <a:picLocks noChangeAspect="1"/>
                  </p:cNvPicPr>
                  <p:nvPr/>
                </p:nvPicPr>
                <p:blipFill>
                  <a:blip r:embed="rId7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672154">
                    <a:off x="1262564" y="5454710"/>
                    <a:ext cx="1450001" cy="1034983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292100" dist="139700" dir="2700000" algn="tl" rotWithShape="0">
                      <a:srgbClr val="333333">
                        <a:alpha val="65000"/>
                      </a:srgbClr>
                    </a:outerShdw>
                  </a:effectLst>
                </p:spPr>
              </p:pic>
              <p:grpSp>
                <p:nvGrpSpPr>
                  <p:cNvPr id="36" name="Gruppo 35"/>
                  <p:cNvGrpSpPr/>
                  <p:nvPr/>
                </p:nvGrpSpPr>
                <p:grpSpPr>
                  <a:xfrm>
                    <a:off x="1608341" y="5053183"/>
                    <a:ext cx="1451198" cy="1644591"/>
                    <a:chOff x="1608341" y="5053183"/>
                    <a:chExt cx="1451198" cy="1644591"/>
                  </a:xfrm>
                </p:grpSpPr>
                <p:pic>
                  <p:nvPicPr>
                    <p:cNvPr id="4" name="Immagine 3"/>
                    <p:cNvPicPr>
                      <a:picLocks noChangeAspect="1"/>
                    </p:cNvPicPr>
                    <p:nvPr/>
                  </p:nvPicPr>
                  <p:blipFill>
                    <a:blip r:embed="rId8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tretch>
                      <a:fillRect/>
                    </a:stretch>
                  </p:blipFill>
                  <p:spPr>
                    <a:xfrm>
                      <a:off x="2053487" y="5053183"/>
                      <a:ext cx="765552" cy="1581833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292100" dist="139700" dir="2700000" algn="tl" rotWithShape="0">
                        <a:srgbClr val="333333">
                          <a:alpha val="65000"/>
                        </a:srgbClr>
                      </a:outerShdw>
                    </a:effectLst>
                  </p:spPr>
                </p:pic>
                <p:pic>
                  <p:nvPicPr>
                    <p:cNvPr id="9" name="Immagine 8"/>
                    <p:cNvPicPr>
                      <a:picLocks noChangeAspect="1"/>
                    </p:cNvPicPr>
                    <p:nvPr/>
                  </p:nvPicPr>
                  <p:blipFill>
                    <a:blip r:embed="rId9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tretch>
                      <a:fillRect/>
                    </a:stretch>
                  </p:blipFill>
                  <p:spPr>
                    <a:xfrm rot="10800000">
                      <a:off x="2144565" y="5125099"/>
                      <a:ext cx="491185" cy="875756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292100" dist="139700" dir="2700000" algn="tl" rotWithShape="0">
                        <a:srgbClr val="333333">
                          <a:alpha val="65000"/>
                        </a:srgbClr>
                      </a:outerShdw>
                    </a:effectLst>
                  </p:spPr>
                </p:pic>
                <p:pic>
                  <p:nvPicPr>
                    <p:cNvPr id="34" name="Immagine 33"/>
                    <p:cNvPicPr>
                      <a:picLocks noChangeAspect="1"/>
                    </p:cNvPicPr>
                    <p:nvPr/>
                  </p:nvPicPr>
                  <p:blipFill>
                    <a:blip r:embed="rId10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tretch>
                      <a:fillRect/>
                    </a:stretch>
                  </p:blipFill>
                  <p:spPr>
                    <a:xfrm rot="10800000">
                      <a:off x="1608341" y="5131496"/>
                      <a:ext cx="533162" cy="1277245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292100" dist="139700" dir="2700000" algn="tl" rotWithShape="0">
                        <a:srgbClr val="333333">
                          <a:alpha val="65000"/>
                        </a:srgbClr>
                      </a:outerShdw>
                    </a:effectLst>
                  </p:spPr>
                </p:pic>
                <p:pic>
                  <p:nvPicPr>
                    <p:cNvPr id="35" name="Immagine 34"/>
                    <p:cNvPicPr>
                      <a:picLocks noChangeAspect="1"/>
                    </p:cNvPicPr>
                    <p:nvPr/>
                  </p:nvPicPr>
                  <p:blipFill>
                    <a:blip r:embed="rId11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tretch>
                      <a:fillRect/>
                    </a:stretch>
                  </p:blipFill>
                  <p:spPr>
                    <a:xfrm rot="16481515">
                      <a:off x="1884391" y="5522626"/>
                      <a:ext cx="1535527" cy="814769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292100" dist="139700" dir="2700000" algn="tl" rotWithShape="0">
                        <a:srgbClr val="333333">
                          <a:alpha val="65000"/>
                        </a:srgbClr>
                      </a:outerShdw>
                    </a:effectLst>
                  </p:spPr>
                </p:pic>
              </p:grpSp>
            </p:grpSp>
            <p:pic>
              <p:nvPicPr>
                <p:cNvPr id="38" name="Immagine 37"/>
                <p:cNvPicPr>
                  <a:picLocks noChangeAspect="1"/>
                </p:cNvPicPr>
                <p:nvPr/>
              </p:nvPicPr>
              <p:blipFill>
                <a:blip r:embed="rId1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6072407">
                  <a:off x="2693563" y="4786390"/>
                  <a:ext cx="1122365" cy="481014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39" name="Immagine 38"/>
                <p:cNvPicPr>
                  <a:picLocks noChangeAspect="1"/>
                </p:cNvPicPr>
                <p:nvPr/>
              </p:nvPicPr>
              <p:blipFill>
                <a:blip r:embed="rId1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7876630">
                  <a:off x="2559069" y="4346706"/>
                  <a:ext cx="1122365" cy="481014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pic>
            <p:nvPicPr>
              <p:cNvPr id="41" name="Immagine 40"/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407342" y="1256183"/>
                <a:ext cx="822070" cy="167615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pic>
          <p:nvPicPr>
            <p:cNvPr id="71" name="Picture 8" descr="C:\DATA\LAVORI\Membrane feeding\2013\25-1-2013 (8).JPG">
              <a:extLst>
                <a:ext uri="{FF2B5EF4-FFF2-40B4-BE49-F238E27FC236}">
                  <a16:creationId xmlns:a16="http://schemas.microsoft.com/office/drawing/2014/main" id="{ADCA56B2-2669-6E45-BD88-A25E7335C1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79" r="10406" b="-2"/>
            <a:stretch/>
          </p:blipFill>
          <p:spPr bwMode="auto">
            <a:xfrm>
              <a:off x="499943" y="2030455"/>
              <a:ext cx="2351519" cy="2351520"/>
            </a:xfrm>
            <a:custGeom>
              <a:avLst/>
              <a:gdLst/>
              <a:ahLst/>
              <a:cxnLst/>
              <a:rect l="l" t="t" r="r" b="b"/>
              <a:pathLst>
                <a:path w="4627646" h="4627648">
                  <a:moveTo>
                    <a:pt x="2313823" y="0"/>
                  </a:moveTo>
                  <a:cubicBezTo>
                    <a:pt x="3591712" y="0"/>
                    <a:pt x="4627646" y="1035934"/>
                    <a:pt x="4627646" y="2313824"/>
                  </a:cubicBezTo>
                  <a:cubicBezTo>
                    <a:pt x="4627646" y="3591714"/>
                    <a:pt x="3591712" y="4627648"/>
                    <a:pt x="2313823" y="4627648"/>
                  </a:cubicBezTo>
                  <a:cubicBezTo>
                    <a:pt x="1035934" y="4627648"/>
                    <a:pt x="0" y="3591714"/>
                    <a:pt x="0" y="2313824"/>
                  </a:cubicBezTo>
                  <a:cubicBezTo>
                    <a:pt x="0" y="1035934"/>
                    <a:pt x="1035934" y="0"/>
                    <a:pt x="2313823" y="0"/>
                  </a:cubicBezTo>
                  <a:close/>
                </a:path>
              </a:pathLst>
            </a:cu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CasellaDiTesto 71"/>
            <p:cNvSpPr txBox="1"/>
            <p:nvPr/>
          </p:nvSpPr>
          <p:spPr>
            <a:xfrm>
              <a:off x="826761" y="3623833"/>
              <a:ext cx="18025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 smtClean="0"/>
                <a:t>Infectious</a:t>
              </a:r>
              <a:r>
                <a:rPr lang="it-IT" dirty="0" smtClean="0"/>
                <a:t> </a:t>
              </a:r>
              <a:r>
                <a:rPr lang="it-IT" dirty="0" err="1" smtClean="0"/>
                <a:t>blood</a:t>
              </a:r>
              <a:endParaRPr lang="it-IT" dirty="0"/>
            </a:p>
          </p:txBody>
        </p:sp>
        <p:cxnSp>
          <p:nvCxnSpPr>
            <p:cNvPr id="73" name="Connettore 2 72">
              <a:extLst>
                <a:ext uri="{FF2B5EF4-FFF2-40B4-BE49-F238E27FC236}">
                  <a16:creationId xmlns:a16="http://schemas.microsoft.com/office/drawing/2014/main" id="{0B54D0DB-0475-E046-BD23-6E85B71D3E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8817" y="3129075"/>
              <a:ext cx="699461" cy="6392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" descr="Gli inibitori di proteasi sono efficaci contro il coronavirus SARS ...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426" y="3888927"/>
              <a:ext cx="1640927" cy="10830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" descr="Gli inibitori di proteasi sono efficaci contro il coronavirus SARS ...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1678" y="2824273"/>
              <a:ext cx="703767" cy="46448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7" name="Rettangolo 76"/>
          <p:cNvSpPr/>
          <p:nvPr/>
        </p:nvSpPr>
        <p:spPr>
          <a:xfrm>
            <a:off x="1195932" y="309854"/>
            <a:ext cx="9475694" cy="111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600"/>
              </a:spcAf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common European mosquitoes </a:t>
            </a:r>
            <a:r>
              <a:rPr lang="en-US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Culex</a:t>
            </a:r>
            <a:r>
              <a:rPr lang="en-GB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pipiens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Aedes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albopictus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are unable to transmit SARS-CoV-2, after a natural-mimicking challenge with infected blood</a:t>
            </a:r>
            <a:endParaRPr lang="it-IT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30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Colono</dc:creator>
  <cp:lastModifiedBy>Fortuna Claudia</cp:lastModifiedBy>
  <cp:revision>13</cp:revision>
  <dcterms:created xsi:type="dcterms:W3CDTF">2020-07-07T06:53:36Z</dcterms:created>
  <dcterms:modified xsi:type="dcterms:W3CDTF">2020-11-23T06:58:52Z</dcterms:modified>
</cp:coreProperties>
</file>