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6" r:id="rId3"/>
    <p:sldId id="257" r:id="rId4"/>
    <p:sldId id="258" r:id="rId5"/>
    <p:sldId id="259" r:id="rId6"/>
    <p:sldId id="260" r:id="rId7"/>
    <p:sldId id="261" r:id="rId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8" d="100"/>
          <a:sy n="108" d="100"/>
        </p:scale>
        <p:origin x="-1692"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2020/12/10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2020/12/10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2020/12/10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2020/12/10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2020/12/10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2020/12/10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2020/12/10</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928662" y="642918"/>
          <a:ext cx="7143800" cy="2571768"/>
        </p:xfrm>
        <a:graphic>
          <a:graphicData uri="http://schemas.openxmlformats.org/drawingml/2006/table">
            <a:tbl>
              <a:tblPr/>
              <a:tblGrid>
                <a:gridCol w="7143800"/>
              </a:tblGrid>
              <a:tr h="2571768">
                <a:tc>
                  <a:txBody>
                    <a:bodyPr/>
                    <a:lstStyle/>
                    <a:p>
                      <a:pPr algn="just">
                        <a:lnSpc>
                          <a:spcPts val="2100"/>
                        </a:lnSpc>
                        <a:spcBef>
                          <a:spcPts val="460"/>
                        </a:spcBef>
                        <a:spcAft>
                          <a:spcPts val="0"/>
                        </a:spcAft>
                      </a:pPr>
                      <a:r>
                        <a:rPr lang="en-US" altLang="zh-CN" sz="1800" b="1" dirty="0" smtClean="0">
                          <a:latin typeface="Helvetica"/>
                          <a:ea typeface="+mn-ea"/>
                          <a:cs typeface="Times New Roman"/>
                        </a:rPr>
                        <a:t>Supplementary File of</a:t>
                      </a:r>
                      <a:r>
                        <a:rPr lang="zh-CN" altLang="en-US" sz="1800" b="1" dirty="0" smtClean="0">
                          <a:latin typeface="Helvetica"/>
                          <a:ea typeface="宋体"/>
                          <a:cs typeface="Times New Roman"/>
                        </a:rPr>
                        <a:t>“</a:t>
                      </a:r>
                      <a:r>
                        <a:rPr lang="en-GB" sz="1800" b="1" dirty="0" smtClean="0">
                          <a:latin typeface="Helvetica"/>
                          <a:ea typeface="宋体"/>
                          <a:cs typeface="Times New Roman"/>
                        </a:rPr>
                        <a:t>Significance </a:t>
                      </a:r>
                      <a:r>
                        <a:rPr lang="en-GB" sz="1800" b="1" dirty="0">
                          <a:latin typeface="Helvetica"/>
                          <a:ea typeface="宋体"/>
                          <a:cs typeface="Times New Roman"/>
                        </a:rPr>
                        <a:t>of </a:t>
                      </a:r>
                      <a:r>
                        <a:rPr lang="en-GB" sz="1800" b="1" i="1" dirty="0">
                          <a:latin typeface="Helvetica"/>
                          <a:ea typeface="宋体"/>
                          <a:cs typeface="Times New Roman"/>
                        </a:rPr>
                        <a:t>KDM6A</a:t>
                      </a:r>
                      <a:r>
                        <a:rPr lang="en-GB" sz="1800" b="1" dirty="0">
                          <a:latin typeface="Helvetica"/>
                          <a:ea typeface="宋体"/>
                          <a:cs typeface="Times New Roman"/>
                        </a:rPr>
                        <a:t>Mutation in Bladder Cancer Immune </a:t>
                      </a:r>
                      <a:r>
                        <a:rPr lang="en-GB" sz="1800" b="1" dirty="0" smtClean="0">
                          <a:latin typeface="Helvetica"/>
                          <a:ea typeface="宋体"/>
                          <a:cs typeface="Times New Roman"/>
                        </a:rPr>
                        <a:t>Escape</a:t>
                      </a:r>
                      <a:r>
                        <a:rPr lang="zh-CN" altLang="en-US" sz="1800" b="1" dirty="0" smtClean="0">
                          <a:latin typeface="Helvetica"/>
                          <a:ea typeface="宋体"/>
                          <a:cs typeface="Times New Roman"/>
                        </a:rPr>
                        <a:t>”</a:t>
                      </a:r>
                      <a:endParaRPr lang="zh-CN" sz="1800" b="1" dirty="0">
                        <a:latin typeface="Helvetica"/>
                        <a:ea typeface="宋体"/>
                        <a:cs typeface="Times New Roman"/>
                      </a:endParaRPr>
                    </a:p>
                    <a:p>
                      <a:pPr algn="just">
                        <a:lnSpc>
                          <a:spcPts val="1500"/>
                        </a:lnSpc>
                        <a:spcBef>
                          <a:spcPts val="500"/>
                        </a:spcBef>
                        <a:spcAft>
                          <a:spcPts val="0"/>
                        </a:spcAft>
                      </a:pPr>
                      <a:r>
                        <a:rPr lang="en-GB" sz="1200" dirty="0" err="1">
                          <a:latin typeface="Helvetica-Light"/>
                          <a:ea typeface="宋体"/>
                          <a:cs typeface="Times New Roman"/>
                        </a:rPr>
                        <a:t>Xingxing</a:t>
                      </a:r>
                      <a:r>
                        <a:rPr lang="en-GB" sz="1200" dirty="0">
                          <a:latin typeface="Helvetica-Light"/>
                          <a:ea typeface="宋体"/>
                          <a:cs typeface="Times New Roman"/>
                        </a:rPr>
                        <a:t> Chen, </a:t>
                      </a:r>
                      <a:r>
                        <a:rPr lang="en-GB" sz="1200" dirty="0" err="1">
                          <a:latin typeface="Helvetica-Light"/>
                          <a:ea typeface="宋体"/>
                          <a:cs typeface="Times New Roman"/>
                        </a:rPr>
                        <a:t>Xuehua</a:t>
                      </a:r>
                      <a:r>
                        <a:rPr lang="en-GB" sz="1200" dirty="0">
                          <a:latin typeface="Helvetica-Light"/>
                          <a:ea typeface="宋体"/>
                          <a:cs typeface="Times New Roman"/>
                        </a:rPr>
                        <a:t> Lin, </a:t>
                      </a:r>
                      <a:r>
                        <a:rPr lang="en-GB" sz="1200" dirty="0" err="1">
                          <a:latin typeface="Helvetica-Light"/>
                          <a:ea typeface="宋体"/>
                          <a:cs typeface="Times New Roman"/>
                        </a:rPr>
                        <a:t>Guofu</a:t>
                      </a:r>
                      <a:r>
                        <a:rPr lang="en-GB" sz="1200" dirty="0">
                          <a:latin typeface="Helvetica-Light"/>
                          <a:ea typeface="宋体"/>
                          <a:cs typeface="Times New Roman"/>
                        </a:rPr>
                        <a:t> Pang, </a:t>
                      </a:r>
                      <a:r>
                        <a:rPr lang="en-GB" sz="1200" dirty="0" err="1">
                          <a:latin typeface="Helvetica-Light"/>
                          <a:ea typeface="宋体"/>
                          <a:cs typeface="Times New Roman"/>
                        </a:rPr>
                        <a:t>Jian</a:t>
                      </a:r>
                      <a:r>
                        <a:rPr lang="en-GB" sz="1200" dirty="0">
                          <a:latin typeface="Helvetica-Light"/>
                          <a:ea typeface="宋体"/>
                          <a:cs typeface="Times New Roman"/>
                        </a:rPr>
                        <a:t> </a:t>
                      </a:r>
                      <a:r>
                        <a:rPr lang="en-GB" sz="1200" dirty="0" err="1">
                          <a:latin typeface="Helvetica-Light"/>
                          <a:ea typeface="宋体"/>
                          <a:cs typeface="Times New Roman"/>
                        </a:rPr>
                        <a:t>Deng,QunXie</a:t>
                      </a:r>
                      <a:r>
                        <a:rPr lang="en-GB" sz="1200" dirty="0">
                          <a:latin typeface="Helvetica-Light"/>
                          <a:ea typeface="宋体"/>
                          <a:cs typeface="Times New Roman"/>
                        </a:rPr>
                        <a:t> and </a:t>
                      </a:r>
                      <a:r>
                        <a:rPr lang="en-GB" sz="1200" dirty="0" err="1">
                          <a:latin typeface="Helvetica-Light"/>
                          <a:ea typeface="宋体"/>
                          <a:cs typeface="Times New Roman"/>
                        </a:rPr>
                        <a:t>Zhengrong</a:t>
                      </a:r>
                      <a:r>
                        <a:rPr lang="en-GB" sz="1200" dirty="0">
                          <a:latin typeface="Helvetica-Light"/>
                          <a:ea typeface="宋体"/>
                          <a:cs typeface="Times New Roman"/>
                        </a:rPr>
                        <a:t> Zhang*</a:t>
                      </a:r>
                      <a:endParaRPr lang="zh-CN" sz="1200" dirty="0">
                        <a:latin typeface="Helvetica-Light"/>
                        <a:ea typeface="宋体"/>
                        <a:cs typeface="Times New Roman"/>
                      </a:endParaRPr>
                    </a:p>
                    <a:p>
                      <a:pPr algn="just">
                        <a:lnSpc>
                          <a:spcPts val="1200"/>
                        </a:lnSpc>
                        <a:spcBef>
                          <a:spcPts val="500"/>
                        </a:spcBef>
                        <a:spcAft>
                          <a:spcPts val="260"/>
                        </a:spcAft>
                      </a:pPr>
                      <a:r>
                        <a:rPr lang="en-GB" sz="900" dirty="0">
                          <a:latin typeface="Helvetica-Light"/>
                          <a:ea typeface="宋体"/>
                          <a:cs typeface="Times New Roman"/>
                        </a:rPr>
                        <a:t>Department of Urology, </a:t>
                      </a:r>
                      <a:r>
                        <a:rPr lang="en-GB" sz="900" dirty="0" err="1">
                          <a:latin typeface="Helvetica-Light"/>
                          <a:ea typeface="宋体"/>
                          <a:cs typeface="Times New Roman"/>
                        </a:rPr>
                        <a:t>Zhuhai</a:t>
                      </a:r>
                      <a:r>
                        <a:rPr lang="en-GB" sz="900" dirty="0">
                          <a:latin typeface="Helvetica-Light"/>
                          <a:ea typeface="宋体"/>
                          <a:cs typeface="Times New Roman"/>
                        </a:rPr>
                        <a:t> People’s Hospital, </a:t>
                      </a:r>
                      <a:r>
                        <a:rPr lang="en-GB" sz="900" dirty="0" err="1">
                          <a:latin typeface="Helvetica-Light"/>
                          <a:ea typeface="宋体"/>
                          <a:cs typeface="Times New Roman"/>
                        </a:rPr>
                        <a:t>Zhuhai</a:t>
                      </a:r>
                      <a:r>
                        <a:rPr lang="en-GB" sz="900" dirty="0">
                          <a:latin typeface="Helvetica-Light"/>
                          <a:ea typeface="宋体"/>
                          <a:cs typeface="Times New Roman"/>
                        </a:rPr>
                        <a:t> Hospital affiliated with Jinan University, </a:t>
                      </a:r>
                      <a:r>
                        <a:rPr lang="en-GB" sz="900" dirty="0" err="1">
                          <a:latin typeface="Helvetica-Light"/>
                          <a:ea typeface="宋体"/>
                          <a:cs typeface="Times New Roman"/>
                        </a:rPr>
                        <a:t>Zhuhai</a:t>
                      </a:r>
                      <a:r>
                        <a:rPr lang="en-GB" sz="900" dirty="0">
                          <a:latin typeface="Helvetica-Light"/>
                          <a:ea typeface="宋体"/>
                          <a:cs typeface="Times New Roman"/>
                        </a:rPr>
                        <a:t>, P.R. China.</a:t>
                      </a:r>
                      <a:endParaRPr lang="zh-CN" sz="900" dirty="0">
                        <a:latin typeface="Helvetica-Light"/>
                        <a:ea typeface="宋体"/>
                        <a:cs typeface="Times New Roman"/>
                      </a:endParaRPr>
                    </a:p>
                    <a:p>
                      <a:pPr algn="just">
                        <a:lnSpc>
                          <a:spcPts val="1100"/>
                        </a:lnSpc>
                        <a:spcAft>
                          <a:spcPts val="0"/>
                        </a:spcAft>
                      </a:pPr>
                      <a:r>
                        <a:rPr lang="en-GB" sz="900" dirty="0">
                          <a:latin typeface="Helvetica"/>
                          <a:ea typeface="宋体"/>
                          <a:cs typeface="Times New Roman"/>
                        </a:rPr>
                        <a:t>*</a:t>
                      </a:r>
                      <a:r>
                        <a:rPr lang="en-GB" sz="900" dirty="0" err="1">
                          <a:solidFill>
                            <a:srgbClr val="000000"/>
                          </a:solidFill>
                          <a:latin typeface="Helvetica"/>
                          <a:ea typeface="宋体"/>
                          <a:cs typeface="Times New Roman"/>
                        </a:rPr>
                        <a:t>Adress</a:t>
                      </a:r>
                      <a:r>
                        <a:rPr lang="en-GB" sz="900" dirty="0">
                          <a:solidFill>
                            <a:srgbClr val="000000"/>
                          </a:solidFill>
                          <a:latin typeface="Helvetica"/>
                          <a:ea typeface="宋体"/>
                          <a:cs typeface="Times New Roman"/>
                        </a:rPr>
                        <a:t>: Department of Urology, </a:t>
                      </a:r>
                      <a:r>
                        <a:rPr lang="en-GB" sz="900" dirty="0" err="1">
                          <a:solidFill>
                            <a:srgbClr val="000000"/>
                          </a:solidFill>
                          <a:latin typeface="Helvetica"/>
                          <a:ea typeface="宋体"/>
                          <a:cs typeface="Times New Roman"/>
                        </a:rPr>
                        <a:t>Zhuhai</a:t>
                      </a:r>
                      <a:r>
                        <a:rPr lang="en-GB" sz="900" dirty="0">
                          <a:solidFill>
                            <a:srgbClr val="000000"/>
                          </a:solidFill>
                          <a:latin typeface="Helvetica"/>
                          <a:ea typeface="宋体"/>
                          <a:cs typeface="Times New Roman"/>
                        </a:rPr>
                        <a:t> People’s </a:t>
                      </a:r>
                      <a:r>
                        <a:rPr lang="en-GB" sz="900" dirty="0" err="1">
                          <a:solidFill>
                            <a:srgbClr val="000000"/>
                          </a:solidFill>
                          <a:latin typeface="Helvetica"/>
                          <a:ea typeface="宋体"/>
                          <a:cs typeface="Times New Roman"/>
                        </a:rPr>
                        <a:t>Hospital,Kangning</a:t>
                      </a:r>
                      <a:r>
                        <a:rPr lang="en-GB" sz="900" dirty="0">
                          <a:solidFill>
                            <a:srgbClr val="000000"/>
                          </a:solidFill>
                          <a:latin typeface="Helvetica"/>
                          <a:ea typeface="宋体"/>
                          <a:cs typeface="Times New Roman"/>
                        </a:rPr>
                        <a:t> Road No.79, in </a:t>
                      </a:r>
                      <a:r>
                        <a:rPr lang="en-GB" sz="900" dirty="0" err="1">
                          <a:solidFill>
                            <a:srgbClr val="000000"/>
                          </a:solidFill>
                          <a:latin typeface="Helvetica"/>
                          <a:ea typeface="宋体"/>
                          <a:cs typeface="Times New Roman"/>
                        </a:rPr>
                        <a:t>Zhuhai</a:t>
                      </a:r>
                      <a:r>
                        <a:rPr lang="en-GB" sz="900" dirty="0">
                          <a:solidFill>
                            <a:srgbClr val="000000"/>
                          </a:solidFill>
                          <a:latin typeface="Helvetica"/>
                          <a:ea typeface="宋体"/>
                          <a:cs typeface="Times New Roman"/>
                        </a:rPr>
                        <a:t> city, </a:t>
                      </a:r>
                      <a:r>
                        <a:rPr lang="en-GB" sz="900" dirty="0" err="1">
                          <a:solidFill>
                            <a:srgbClr val="000000"/>
                          </a:solidFill>
                          <a:latin typeface="Helvetica"/>
                          <a:ea typeface="宋体"/>
                          <a:cs typeface="Times New Roman"/>
                        </a:rPr>
                        <a:t>Guang</a:t>
                      </a:r>
                      <a:r>
                        <a:rPr lang="en-GB" sz="900" dirty="0">
                          <a:solidFill>
                            <a:srgbClr val="000000"/>
                          </a:solidFill>
                          <a:latin typeface="Helvetica"/>
                          <a:ea typeface="宋体"/>
                          <a:cs typeface="Times New Roman"/>
                        </a:rPr>
                        <a:t> Dong Province, P.R. China</a:t>
                      </a:r>
                      <a:r>
                        <a:rPr lang="en-GB" sz="900" dirty="0">
                          <a:solidFill>
                            <a:srgbClr val="FF0000"/>
                          </a:solidFill>
                          <a:latin typeface="Helvetica"/>
                          <a:ea typeface="宋体"/>
                          <a:cs typeface="Times New Roman"/>
                        </a:rPr>
                        <a:t>.</a:t>
                      </a:r>
                      <a:endParaRPr lang="zh-CN" sz="900" dirty="0">
                        <a:latin typeface="Helvetica"/>
                        <a:ea typeface="宋体"/>
                        <a:cs typeface="Times New Roman"/>
                      </a:endParaRPr>
                    </a:p>
                    <a:p>
                      <a:pPr algn="just">
                        <a:lnSpc>
                          <a:spcPts val="1100"/>
                        </a:lnSpc>
                        <a:spcAft>
                          <a:spcPts val="0"/>
                        </a:spcAft>
                      </a:pPr>
                      <a:r>
                        <a:rPr lang="en-GB" sz="900" b="1" dirty="0">
                          <a:latin typeface="AdvPS2AA1"/>
                          <a:ea typeface="宋体"/>
                          <a:cs typeface="AdvPS2AA1"/>
                        </a:rPr>
                        <a:t>Correspondence:</a:t>
                      </a:r>
                      <a:r>
                        <a:rPr lang="en-GB" sz="900" dirty="0">
                          <a:latin typeface="Helvetica"/>
                          <a:ea typeface="宋体"/>
                          <a:cs typeface="Times New Roman"/>
                        </a:rPr>
                        <a:t>76240500@qq.com</a:t>
                      </a:r>
                      <a:endParaRPr lang="zh-CN" sz="900" dirty="0">
                        <a:latin typeface="Helvetica"/>
                        <a:ea typeface="宋体"/>
                        <a:cs typeface="Times New Roman"/>
                      </a:endParaRPr>
                    </a:p>
                  </a:txBody>
                  <a:tcPr marL="114300" marR="114300" marT="0" marB="0">
                    <a:lnL>
                      <a:noFill/>
                    </a:lnL>
                    <a:lnR>
                      <a:noFill/>
                    </a:lnR>
                    <a:lnT>
                      <a:noFill/>
                    </a:lnT>
                    <a:lnB>
                      <a:noFill/>
                    </a:lnB>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4282" y="1785926"/>
            <a:ext cx="8784976" cy="4430702"/>
            <a:chOff x="251520" y="1086530"/>
            <a:chExt cx="8402216" cy="4070662"/>
          </a:xfrm>
        </p:grpSpPr>
        <p:pic>
          <p:nvPicPr>
            <p:cNvPr id="1026" name="Picture 2" descr="E:\tcga2\KMD6a\交集图\2a.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520" y="4688941"/>
              <a:ext cx="7632848" cy="468251"/>
            </a:xfrm>
            <a:prstGeom prst="rect">
              <a:avLst/>
            </a:prstGeom>
            <a:noFill/>
            <a:extLst>
              <a:ext uri="{909E8E84-426E-40DD-AFC4-6F175D3DCCD1}">
                <a14:hiddenFill xmlns:a14="http://schemas.microsoft.com/office/drawing/2010/main" xmlns="">
                  <a:solidFill>
                    <a:srgbClr val="FFFFFF"/>
                  </a:solidFill>
                </a14:hiddenFill>
              </a:ext>
            </a:extLst>
          </p:spPr>
        </p:pic>
        <p:pic>
          <p:nvPicPr>
            <p:cNvPr id="1029" name="Picture 5" descr="E:\tcga2\KMD6a\交集图\1a.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23528" y="1086530"/>
              <a:ext cx="8330208" cy="3494598"/>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8" name="TextBox 7"/>
          <p:cNvSpPr txBox="1"/>
          <p:nvPr/>
        </p:nvSpPr>
        <p:spPr>
          <a:xfrm>
            <a:off x="115422" y="1564936"/>
            <a:ext cx="348296" cy="441979"/>
          </a:xfrm>
          <a:prstGeom prst="rect">
            <a:avLst/>
          </a:prstGeom>
          <a:noFill/>
        </p:spPr>
        <p:txBody>
          <a:bodyPr wrap="none" rtlCol="0">
            <a:spAutoFit/>
          </a:bodyPr>
          <a:lstStyle/>
          <a:p>
            <a:r>
              <a:rPr lang="en-US" altLang="zh-CN" sz="2800" b="1" dirty="0" smtClean="0">
                <a:solidFill>
                  <a:prstClr val="black"/>
                </a:solidFill>
              </a:rPr>
              <a:t>A</a:t>
            </a:r>
            <a:endParaRPr lang="zh-CN" altLang="en-US" sz="2800" b="1" dirty="0">
              <a:solidFill>
                <a:prstClr val="black"/>
              </a:solidFill>
            </a:endParaRPr>
          </a:p>
        </p:txBody>
      </p:sp>
    </p:spTree>
    <p:extLst>
      <p:ext uri="{BB962C8B-B14F-4D97-AF65-F5344CB8AC3E}">
        <p14:creationId xmlns:p14="http://schemas.microsoft.com/office/powerpoint/2010/main" xmlns="" val="2468005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E:\tcga2\KMD6a\突变特征图2\Fig.2a.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9512" y="476672"/>
            <a:ext cx="8964386" cy="46805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TextBox 8"/>
          <p:cNvSpPr txBox="1"/>
          <p:nvPr/>
        </p:nvSpPr>
        <p:spPr>
          <a:xfrm>
            <a:off x="224916" y="450660"/>
            <a:ext cx="386644" cy="523220"/>
          </a:xfrm>
          <a:prstGeom prst="rect">
            <a:avLst/>
          </a:prstGeom>
          <a:noFill/>
        </p:spPr>
        <p:txBody>
          <a:bodyPr wrap="none" rtlCol="0">
            <a:spAutoFit/>
          </a:bodyPr>
          <a:lstStyle/>
          <a:p>
            <a:r>
              <a:rPr lang="en-US" altLang="zh-CN" sz="2800" b="1" dirty="0" smtClean="0">
                <a:solidFill>
                  <a:prstClr val="black"/>
                </a:solidFill>
              </a:rPr>
              <a:t>B</a:t>
            </a:r>
            <a:endParaRPr lang="zh-CN" altLang="en-US" sz="2800" b="1" dirty="0">
              <a:solidFill>
                <a:prstClr val="black"/>
              </a:solidFill>
            </a:endParaRPr>
          </a:p>
        </p:txBody>
      </p:sp>
    </p:spTree>
    <p:extLst>
      <p:ext uri="{BB962C8B-B14F-4D97-AF65-F5344CB8AC3E}">
        <p14:creationId xmlns:p14="http://schemas.microsoft.com/office/powerpoint/2010/main" xmlns="" val="4630882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979712" y="1988840"/>
            <a:ext cx="4627563" cy="2584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1403648" y="1916832"/>
            <a:ext cx="375424" cy="523220"/>
          </a:xfrm>
          <a:prstGeom prst="rect">
            <a:avLst/>
          </a:prstGeom>
          <a:noFill/>
        </p:spPr>
        <p:txBody>
          <a:bodyPr wrap="none" rtlCol="0">
            <a:spAutoFit/>
          </a:bodyPr>
          <a:lstStyle/>
          <a:p>
            <a:r>
              <a:rPr lang="en-US" altLang="zh-CN" sz="2800" b="1" dirty="0" smtClean="0">
                <a:solidFill>
                  <a:prstClr val="black"/>
                </a:solidFill>
              </a:rPr>
              <a:t>C</a:t>
            </a:r>
            <a:endParaRPr lang="zh-CN" altLang="en-US" sz="2800" b="1" dirty="0">
              <a:solidFill>
                <a:prstClr val="black"/>
              </a:solidFill>
            </a:endParaRPr>
          </a:p>
        </p:txBody>
      </p:sp>
      <p:sp>
        <p:nvSpPr>
          <p:cNvPr id="2" name="TextBox 1"/>
          <p:cNvSpPr txBox="1"/>
          <p:nvPr/>
        </p:nvSpPr>
        <p:spPr>
          <a:xfrm>
            <a:off x="323529" y="4653136"/>
            <a:ext cx="8712968" cy="1477328"/>
          </a:xfrm>
          <a:prstGeom prst="rect">
            <a:avLst/>
          </a:prstGeom>
          <a:noFill/>
        </p:spPr>
        <p:txBody>
          <a:bodyPr wrap="square" rtlCol="0">
            <a:spAutoFit/>
          </a:bodyPr>
          <a:lstStyle/>
          <a:p>
            <a:pPr algn="just"/>
            <a:r>
              <a:rPr lang="en-US" altLang="zh-CN" dirty="0" smtClean="0">
                <a:solidFill>
                  <a:prstClr val="black"/>
                </a:solidFill>
                <a:latin typeface="微软雅黑" pitchFamily="34" charset="-122"/>
                <a:ea typeface="微软雅黑" pitchFamily="34" charset="-122"/>
              </a:rPr>
              <a:t>Sup. 1.</a:t>
            </a:r>
            <a:r>
              <a:rPr lang="en-US" altLang="zh-CN" b="1" dirty="0" smtClean="0">
                <a:solidFill>
                  <a:prstClr val="black"/>
                </a:solidFill>
                <a:latin typeface="微软雅黑" pitchFamily="34" charset="-122"/>
                <a:ea typeface="微软雅黑" pitchFamily="34" charset="-122"/>
              </a:rPr>
              <a:t> </a:t>
            </a:r>
            <a:r>
              <a:rPr lang="en-US" altLang="zh-CN" dirty="0" smtClean="0">
                <a:solidFill>
                  <a:prstClr val="black"/>
                </a:solidFill>
                <a:latin typeface="微软雅黑" pitchFamily="34" charset="-122"/>
                <a:ea typeface="微软雅黑" pitchFamily="34" charset="-122"/>
              </a:rPr>
              <a:t>Landscapes </a:t>
            </a:r>
            <a:r>
              <a:rPr lang="en-US" altLang="zh-CN" dirty="0">
                <a:solidFill>
                  <a:prstClr val="black"/>
                </a:solidFill>
                <a:latin typeface="微软雅黑" pitchFamily="34" charset="-122"/>
                <a:ea typeface="微软雅黑" pitchFamily="34" charset="-122"/>
              </a:rPr>
              <a:t>of frequently mutated genes in BC. (A) (B) Waterfall plot displayed the frequently mutated genes in BC from TCGA cohort and ICGC cohort. The left panel displayed the genes ordered by their mutation frequencies. The upper panel showed mutation types. (C) Venn diagram of frequently mutated genes covered by both TCGA and ICGC cohorts.</a:t>
            </a:r>
            <a:endParaRPr lang="zh-CN" altLang="en-US" dirty="0">
              <a:solidFill>
                <a:prstClr val="black"/>
              </a:solidFill>
              <a:latin typeface="微软雅黑" pitchFamily="34" charset="-122"/>
              <a:ea typeface="微软雅黑" pitchFamily="34" charset="-122"/>
            </a:endParaRPr>
          </a:p>
        </p:txBody>
      </p:sp>
    </p:spTree>
    <p:extLst>
      <p:ext uri="{BB962C8B-B14F-4D97-AF65-F5344CB8AC3E}">
        <p14:creationId xmlns:p14="http://schemas.microsoft.com/office/powerpoint/2010/main" xmlns="" val="31518822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56616" y="116632"/>
            <a:ext cx="8890660" cy="2064830"/>
            <a:chOff x="1820" y="2636912"/>
            <a:chExt cx="8890660" cy="2064830"/>
          </a:xfrm>
        </p:grpSpPr>
        <p:grpSp>
          <p:nvGrpSpPr>
            <p:cNvPr id="6" name="组合 5"/>
            <p:cNvGrpSpPr/>
            <p:nvPr/>
          </p:nvGrpSpPr>
          <p:grpSpPr>
            <a:xfrm>
              <a:off x="1820" y="2636912"/>
              <a:ext cx="8890660" cy="1800200"/>
              <a:chOff x="-12661" y="2636912"/>
              <a:chExt cx="10278730" cy="2131100"/>
            </a:xfrm>
          </p:grpSpPr>
          <p:grpSp>
            <p:nvGrpSpPr>
              <p:cNvPr id="4" name="组合 3"/>
              <p:cNvGrpSpPr/>
              <p:nvPr/>
            </p:nvGrpSpPr>
            <p:grpSpPr>
              <a:xfrm>
                <a:off x="390013" y="2636912"/>
                <a:ext cx="9876056" cy="2131100"/>
                <a:chOff x="17400" y="3285529"/>
                <a:chExt cx="10050161" cy="1356153"/>
              </a:xfrm>
            </p:grpSpPr>
            <p:pic>
              <p:nvPicPr>
                <p:cNvPr id="1026" name="Picture 2" descr="E:\tcga2\KMD6a\突变特征图2\Fig1a.png"/>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45" t="68742" r="52626" b="-1514"/>
                <a:stretch/>
              </p:blipFill>
              <p:spPr bwMode="auto">
                <a:xfrm>
                  <a:off x="17400" y="4358663"/>
                  <a:ext cx="10037851" cy="283019"/>
                </a:xfrm>
                <a:prstGeom prst="rect">
                  <a:avLst/>
                </a:prstGeom>
                <a:noFill/>
                <a:extLst>
                  <a:ext uri="{909E8E84-426E-40DD-AFC4-6F175D3DCCD1}">
                    <a14:hiddenFill xmlns:a14="http://schemas.microsoft.com/office/drawing/2010/main" xmlns="">
                      <a:solidFill>
                        <a:srgbClr val="FFFFFF"/>
                      </a:solidFill>
                    </a14:hiddenFill>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7" r="52678" b="50000"/>
                <a:stretch/>
              </p:blipFill>
              <p:spPr bwMode="auto">
                <a:xfrm>
                  <a:off x="26572" y="3285529"/>
                  <a:ext cx="10040989" cy="4325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88271" t="5413" r="1" b="57548"/>
                <a:stretch/>
              </p:blipFill>
              <p:spPr bwMode="auto">
                <a:xfrm>
                  <a:off x="1475655" y="4005064"/>
                  <a:ext cx="2488063" cy="3204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4"/>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47773" t="3872" r="11729" b="56724"/>
                <a:stretch/>
              </p:blipFill>
              <p:spPr bwMode="auto">
                <a:xfrm>
                  <a:off x="1475655" y="3665272"/>
                  <a:ext cx="8591905" cy="339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5" name="TextBox 4"/>
              <p:cNvSpPr txBox="1"/>
              <p:nvPr/>
            </p:nvSpPr>
            <p:spPr>
              <a:xfrm>
                <a:off x="-12661" y="2636912"/>
                <a:ext cx="402674" cy="523220"/>
              </a:xfrm>
              <a:prstGeom prst="rect">
                <a:avLst/>
              </a:prstGeom>
              <a:noFill/>
            </p:spPr>
            <p:txBody>
              <a:bodyPr wrap="none" rtlCol="0">
                <a:spAutoFit/>
              </a:bodyPr>
              <a:lstStyle/>
              <a:p>
                <a:r>
                  <a:rPr lang="en-US" altLang="zh-CN" sz="2800" b="1" dirty="0" smtClean="0">
                    <a:solidFill>
                      <a:prstClr val="black"/>
                    </a:solidFill>
                  </a:rPr>
                  <a:t>A</a:t>
                </a:r>
                <a:endParaRPr lang="zh-CN" altLang="en-US" sz="2800" b="1" dirty="0">
                  <a:solidFill>
                    <a:prstClr val="black"/>
                  </a:solidFill>
                </a:endParaRPr>
              </a:p>
            </p:txBody>
          </p:sp>
        </p:grpSp>
        <p:sp>
          <p:nvSpPr>
            <p:cNvPr id="8" name="TextBox 7"/>
            <p:cNvSpPr txBox="1"/>
            <p:nvPr/>
          </p:nvSpPr>
          <p:spPr>
            <a:xfrm>
              <a:off x="2646986" y="4393962"/>
              <a:ext cx="540533" cy="307777"/>
            </a:xfrm>
            <a:prstGeom prst="rect">
              <a:avLst/>
            </a:prstGeom>
            <a:noFill/>
          </p:spPr>
          <p:txBody>
            <a:bodyPr wrap="none" rtlCol="0">
              <a:spAutoFit/>
            </a:bodyPr>
            <a:lstStyle/>
            <a:p>
              <a:r>
                <a:rPr lang="en-US" altLang="zh-CN" sz="1400" dirty="0" smtClean="0">
                  <a:solidFill>
                    <a:prstClr val="black"/>
                  </a:solidFill>
                </a:rPr>
                <a:t>4.9%</a:t>
              </a:r>
              <a:endParaRPr lang="zh-CN" altLang="en-US" sz="1400" dirty="0">
                <a:solidFill>
                  <a:prstClr val="black"/>
                </a:solidFill>
              </a:endParaRPr>
            </a:p>
          </p:txBody>
        </p:sp>
        <p:sp>
          <p:nvSpPr>
            <p:cNvPr id="16" name="TextBox 15"/>
            <p:cNvSpPr txBox="1"/>
            <p:nvPr/>
          </p:nvSpPr>
          <p:spPr>
            <a:xfrm>
              <a:off x="5436096" y="4393965"/>
              <a:ext cx="631904" cy="307777"/>
            </a:xfrm>
            <a:prstGeom prst="rect">
              <a:avLst/>
            </a:prstGeom>
            <a:noFill/>
          </p:spPr>
          <p:txBody>
            <a:bodyPr wrap="none" rtlCol="0">
              <a:spAutoFit/>
            </a:bodyPr>
            <a:lstStyle/>
            <a:p>
              <a:r>
                <a:rPr lang="en-US" altLang="zh-CN" sz="1400" dirty="0" smtClean="0">
                  <a:solidFill>
                    <a:prstClr val="black"/>
                  </a:solidFill>
                </a:rPr>
                <a:t>21.1%</a:t>
              </a:r>
              <a:endParaRPr lang="zh-CN" altLang="en-US" sz="1400" dirty="0">
                <a:solidFill>
                  <a:prstClr val="black"/>
                </a:solidFill>
              </a:endParaRPr>
            </a:p>
          </p:txBody>
        </p:sp>
        <p:sp>
          <p:nvSpPr>
            <p:cNvPr id="17" name="TextBox 16"/>
            <p:cNvSpPr txBox="1"/>
            <p:nvPr/>
          </p:nvSpPr>
          <p:spPr>
            <a:xfrm>
              <a:off x="7797787" y="4393963"/>
              <a:ext cx="495649" cy="307777"/>
            </a:xfrm>
            <a:prstGeom prst="rect">
              <a:avLst/>
            </a:prstGeom>
            <a:noFill/>
          </p:spPr>
          <p:txBody>
            <a:bodyPr wrap="none" rtlCol="0">
              <a:spAutoFit/>
            </a:bodyPr>
            <a:lstStyle/>
            <a:p>
              <a:r>
                <a:rPr lang="en-US" altLang="zh-CN" sz="1400" dirty="0" smtClean="0">
                  <a:solidFill>
                    <a:prstClr val="black"/>
                  </a:solidFill>
                </a:rPr>
                <a:t>74%</a:t>
              </a:r>
              <a:endParaRPr lang="zh-CN" altLang="en-US" sz="1400" dirty="0">
                <a:solidFill>
                  <a:prstClr val="black"/>
                </a:solidFill>
              </a:endParaRPr>
            </a:p>
          </p:txBody>
        </p:sp>
      </p:grpSp>
      <p:pic>
        <p:nvPicPr>
          <p:cNvPr id="3074"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07504" y="2181459"/>
            <a:ext cx="8785225" cy="1957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TextBox 14"/>
          <p:cNvSpPr txBox="1"/>
          <p:nvPr/>
        </p:nvSpPr>
        <p:spPr>
          <a:xfrm>
            <a:off x="124941" y="4653136"/>
            <a:ext cx="8767788" cy="923330"/>
          </a:xfrm>
          <a:prstGeom prst="rect">
            <a:avLst/>
          </a:prstGeom>
          <a:noFill/>
        </p:spPr>
        <p:txBody>
          <a:bodyPr wrap="square" rtlCol="0">
            <a:spAutoFit/>
          </a:bodyPr>
          <a:lstStyle>
            <a:defPPr>
              <a:defRPr lang="zh-CN"/>
            </a:defPPr>
            <a:lvl1pPr algn="just">
              <a:defRPr>
                <a:latin typeface="微软雅黑" pitchFamily="34" charset="-122"/>
                <a:ea typeface="微软雅黑" pitchFamily="34" charset="-122"/>
              </a:defRPr>
            </a:lvl1pPr>
          </a:lstStyle>
          <a:p>
            <a:r>
              <a:rPr lang="en-US" altLang="zh-CN" dirty="0" smtClean="0">
                <a:solidFill>
                  <a:prstClr val="black"/>
                </a:solidFill>
              </a:rPr>
              <a:t>Sup.</a:t>
            </a:r>
            <a:r>
              <a:rPr lang="en-GB" altLang="zh-CN" dirty="0" smtClean="0">
                <a:solidFill>
                  <a:prstClr val="black"/>
                </a:solidFill>
              </a:rPr>
              <a:t>2. </a:t>
            </a:r>
            <a:r>
              <a:rPr lang="en-GB" altLang="zh-CN" dirty="0">
                <a:solidFill>
                  <a:prstClr val="black"/>
                </a:solidFill>
              </a:rPr>
              <a:t>Mutation frequency and types of KDM6A in BC from TCGA database. (A) Mutation frequency of </a:t>
            </a:r>
            <a:r>
              <a:rPr lang="en-GB" altLang="zh-CN" i="1" dirty="0">
                <a:solidFill>
                  <a:prstClr val="black"/>
                </a:solidFill>
              </a:rPr>
              <a:t>KDM6A</a:t>
            </a:r>
            <a:r>
              <a:rPr lang="en-GB" altLang="zh-CN" dirty="0">
                <a:solidFill>
                  <a:prstClr val="black"/>
                </a:solidFill>
              </a:rPr>
              <a:t> in BC. (B) </a:t>
            </a:r>
            <a:r>
              <a:rPr lang="en-GB" altLang="zh-CN" i="1" dirty="0">
                <a:solidFill>
                  <a:prstClr val="black"/>
                </a:solidFill>
              </a:rPr>
              <a:t>KDM6A</a:t>
            </a:r>
            <a:r>
              <a:rPr lang="en-GB" altLang="zh-CN" dirty="0">
                <a:solidFill>
                  <a:prstClr val="black"/>
                </a:solidFill>
              </a:rPr>
              <a:t> protein mutation diagram showed the mutation types of KDM6A in BC.</a:t>
            </a:r>
            <a:endParaRPr lang="zh-CN" altLang="zh-CN" dirty="0">
              <a:solidFill>
                <a:prstClr val="black"/>
              </a:solidFill>
            </a:endParaRPr>
          </a:p>
        </p:txBody>
      </p:sp>
    </p:spTree>
    <p:extLst>
      <p:ext uri="{BB962C8B-B14F-4D97-AF65-F5344CB8AC3E}">
        <p14:creationId xmlns:p14="http://schemas.microsoft.com/office/powerpoint/2010/main" xmlns="" val="1213136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67544" y="4941168"/>
            <a:ext cx="8424936" cy="1477328"/>
          </a:xfrm>
          <a:prstGeom prst="rect">
            <a:avLst/>
          </a:prstGeom>
          <a:noFill/>
        </p:spPr>
        <p:txBody>
          <a:bodyPr wrap="square" rtlCol="0">
            <a:spAutoFit/>
          </a:bodyPr>
          <a:lstStyle/>
          <a:p>
            <a:pPr algn="just"/>
            <a:r>
              <a:rPr lang="en-US" altLang="zh-CN" dirty="0">
                <a:solidFill>
                  <a:prstClr val="black"/>
                </a:solidFill>
              </a:rPr>
              <a:t>Sup. </a:t>
            </a:r>
            <a:r>
              <a:rPr lang="en-US" altLang="zh-CN" dirty="0" smtClean="0">
                <a:solidFill>
                  <a:prstClr val="black"/>
                </a:solidFill>
              </a:rPr>
              <a:t>3 </a:t>
            </a:r>
            <a:r>
              <a:rPr lang="en-GB" altLang="zh-CN" dirty="0">
                <a:solidFill>
                  <a:prstClr val="black"/>
                </a:solidFill>
              </a:rPr>
              <a:t>Summary of the mutation information with statistical calculations. (A, B, C) </a:t>
            </a:r>
            <a:r>
              <a:rPr lang="en-GB" altLang="zh-CN" dirty="0" err="1">
                <a:solidFill>
                  <a:prstClr val="black"/>
                </a:solidFill>
              </a:rPr>
              <a:t>Classifcation</a:t>
            </a:r>
            <a:r>
              <a:rPr lang="en-GB" altLang="zh-CN" dirty="0">
                <a:solidFill>
                  <a:prstClr val="black"/>
                </a:solidFill>
              </a:rPr>
              <a:t> of mutation types according to different categories, in which missense mutation accounts for the most fraction, SNP was more common than insertion or deletion, and C&gt;T was the most common SNV; (D,E) </a:t>
            </a:r>
            <a:r>
              <a:rPr lang="en-GB" altLang="zh-CN" dirty="0" err="1">
                <a:solidFill>
                  <a:prstClr val="black"/>
                </a:solidFill>
              </a:rPr>
              <a:t>tumor</a:t>
            </a:r>
            <a:r>
              <a:rPr lang="en-GB" altLang="zh-CN" dirty="0">
                <a:solidFill>
                  <a:prstClr val="black"/>
                </a:solidFill>
              </a:rPr>
              <a:t> mutation burden in </a:t>
            </a:r>
            <a:r>
              <a:rPr lang="en-GB" altLang="zh-CN" dirty="0" err="1">
                <a:solidFill>
                  <a:prstClr val="black"/>
                </a:solidFill>
              </a:rPr>
              <a:t>specifc</a:t>
            </a:r>
            <a:r>
              <a:rPr lang="en-GB" altLang="zh-CN" dirty="0">
                <a:solidFill>
                  <a:prstClr val="black"/>
                </a:solidFill>
              </a:rPr>
              <a:t> samples. SNP, single nucleotide polymorphism; SNV, single nucleotide variants</a:t>
            </a:r>
            <a:endParaRPr lang="zh-CN" altLang="en-US" dirty="0">
              <a:solidFill>
                <a:prstClr val="black"/>
              </a:solidFill>
            </a:endParaRPr>
          </a:p>
        </p:txBody>
      </p:sp>
      <p:pic>
        <p:nvPicPr>
          <p:cNvPr id="1027" name="Picture 3" descr="E:\tcga2\KMD6a\突变-最终图2\突变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89764" y="-1946"/>
            <a:ext cx="5010428" cy="5010428"/>
          </a:xfrm>
          <a:prstGeom prst="rect">
            <a:avLst/>
          </a:prstGeom>
          <a:noFill/>
          <a:extLst>
            <a:ext uri="{909E8E84-426E-40DD-AFC4-6F175D3DCCD1}">
              <a14:hiddenFill xmlns:a14="http://schemas.microsoft.com/office/drawing/2010/main" xmlns="">
                <a:solidFill>
                  <a:srgbClr val="FFFFFF"/>
                </a:solidFill>
              </a14:hiddenFill>
            </a:ext>
          </a:extLst>
        </p:spPr>
      </p:pic>
      <p:sp>
        <p:nvSpPr>
          <p:cNvPr id="17" name="TextBox 16"/>
          <p:cNvSpPr txBox="1"/>
          <p:nvPr/>
        </p:nvSpPr>
        <p:spPr>
          <a:xfrm>
            <a:off x="1115616" y="0"/>
            <a:ext cx="348296" cy="441979"/>
          </a:xfrm>
          <a:prstGeom prst="rect">
            <a:avLst/>
          </a:prstGeom>
          <a:noFill/>
        </p:spPr>
        <p:txBody>
          <a:bodyPr wrap="none" rtlCol="0">
            <a:spAutoFit/>
          </a:bodyPr>
          <a:lstStyle/>
          <a:p>
            <a:r>
              <a:rPr lang="en-US" altLang="zh-CN" sz="2800" b="1" dirty="0" smtClean="0">
                <a:solidFill>
                  <a:prstClr val="black"/>
                </a:solidFill>
              </a:rPr>
              <a:t>A</a:t>
            </a:r>
            <a:endParaRPr lang="zh-CN" altLang="en-US" sz="2800" b="1" dirty="0">
              <a:solidFill>
                <a:prstClr val="black"/>
              </a:solidFill>
            </a:endParaRPr>
          </a:p>
        </p:txBody>
      </p:sp>
      <p:sp>
        <p:nvSpPr>
          <p:cNvPr id="18" name="TextBox 17"/>
          <p:cNvSpPr txBox="1"/>
          <p:nvPr/>
        </p:nvSpPr>
        <p:spPr>
          <a:xfrm>
            <a:off x="3393268" y="44624"/>
            <a:ext cx="386644" cy="523220"/>
          </a:xfrm>
          <a:prstGeom prst="rect">
            <a:avLst/>
          </a:prstGeom>
          <a:noFill/>
        </p:spPr>
        <p:txBody>
          <a:bodyPr wrap="none" rtlCol="0">
            <a:spAutoFit/>
          </a:bodyPr>
          <a:lstStyle/>
          <a:p>
            <a:r>
              <a:rPr lang="en-US" altLang="zh-CN" sz="2800" b="1" dirty="0">
                <a:solidFill>
                  <a:prstClr val="black"/>
                </a:solidFill>
              </a:rPr>
              <a:t>B</a:t>
            </a:r>
            <a:endParaRPr lang="zh-CN" altLang="en-US" sz="2800" b="1" dirty="0">
              <a:solidFill>
                <a:prstClr val="black"/>
              </a:solidFill>
            </a:endParaRPr>
          </a:p>
        </p:txBody>
      </p:sp>
      <p:sp>
        <p:nvSpPr>
          <p:cNvPr id="19" name="TextBox 18"/>
          <p:cNvSpPr txBox="1"/>
          <p:nvPr/>
        </p:nvSpPr>
        <p:spPr>
          <a:xfrm>
            <a:off x="1084419" y="2503268"/>
            <a:ext cx="410690" cy="523220"/>
          </a:xfrm>
          <a:prstGeom prst="rect">
            <a:avLst/>
          </a:prstGeom>
          <a:noFill/>
        </p:spPr>
        <p:txBody>
          <a:bodyPr wrap="none" rtlCol="0">
            <a:spAutoFit/>
          </a:bodyPr>
          <a:lstStyle/>
          <a:p>
            <a:r>
              <a:rPr lang="en-US" altLang="zh-CN" sz="2800" b="1" dirty="0" smtClean="0">
                <a:solidFill>
                  <a:prstClr val="black"/>
                </a:solidFill>
              </a:rPr>
              <a:t>D</a:t>
            </a:r>
            <a:endParaRPr lang="zh-CN" altLang="en-US" sz="2800" b="1" dirty="0">
              <a:solidFill>
                <a:prstClr val="black"/>
              </a:solidFill>
            </a:endParaRPr>
          </a:p>
        </p:txBody>
      </p:sp>
      <p:sp>
        <p:nvSpPr>
          <p:cNvPr id="20" name="TextBox 19"/>
          <p:cNvSpPr txBox="1"/>
          <p:nvPr/>
        </p:nvSpPr>
        <p:spPr>
          <a:xfrm>
            <a:off x="3301083" y="2503268"/>
            <a:ext cx="359394" cy="523220"/>
          </a:xfrm>
          <a:prstGeom prst="rect">
            <a:avLst/>
          </a:prstGeom>
          <a:noFill/>
        </p:spPr>
        <p:txBody>
          <a:bodyPr wrap="none" rtlCol="0">
            <a:spAutoFit/>
          </a:bodyPr>
          <a:lstStyle/>
          <a:p>
            <a:r>
              <a:rPr lang="en-US" altLang="zh-CN" sz="2800" b="1" dirty="0" smtClean="0">
                <a:solidFill>
                  <a:prstClr val="black"/>
                </a:solidFill>
              </a:rPr>
              <a:t>E</a:t>
            </a:r>
            <a:endParaRPr lang="zh-CN" altLang="en-US" sz="2800" b="1" dirty="0">
              <a:solidFill>
                <a:prstClr val="black"/>
              </a:solidFill>
            </a:endParaRPr>
          </a:p>
        </p:txBody>
      </p:sp>
      <p:sp>
        <p:nvSpPr>
          <p:cNvPr id="21" name="TextBox 20"/>
          <p:cNvSpPr txBox="1"/>
          <p:nvPr/>
        </p:nvSpPr>
        <p:spPr>
          <a:xfrm>
            <a:off x="4844648" y="44624"/>
            <a:ext cx="375424" cy="523220"/>
          </a:xfrm>
          <a:prstGeom prst="rect">
            <a:avLst/>
          </a:prstGeom>
          <a:noFill/>
        </p:spPr>
        <p:txBody>
          <a:bodyPr wrap="none" rtlCol="0">
            <a:spAutoFit/>
          </a:bodyPr>
          <a:lstStyle/>
          <a:p>
            <a:r>
              <a:rPr lang="en-US" altLang="zh-CN" sz="2800" b="1" dirty="0" smtClean="0">
                <a:solidFill>
                  <a:prstClr val="black"/>
                </a:solidFill>
              </a:rPr>
              <a:t>C</a:t>
            </a:r>
            <a:endParaRPr lang="zh-CN" altLang="en-US" sz="2800" b="1" dirty="0">
              <a:solidFill>
                <a:prstClr val="black"/>
              </a:solidFill>
            </a:endParaRPr>
          </a:p>
        </p:txBody>
      </p:sp>
    </p:spTree>
    <p:extLst>
      <p:ext uri="{BB962C8B-B14F-4D97-AF65-F5344CB8AC3E}">
        <p14:creationId xmlns:p14="http://schemas.microsoft.com/office/powerpoint/2010/main" xmlns="" val="3999380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xmlns="" val="2523394470"/>
              </p:ext>
            </p:extLst>
          </p:nvPr>
        </p:nvGraphicFramePr>
        <p:xfrm>
          <a:off x="683568" y="22109"/>
          <a:ext cx="7416824" cy="6696752"/>
        </p:xfrm>
        <a:graphic>
          <a:graphicData uri="http://schemas.openxmlformats.org/drawingml/2006/table">
            <a:tbl>
              <a:tblPr/>
              <a:tblGrid>
                <a:gridCol w="1802603"/>
                <a:gridCol w="1059547"/>
                <a:gridCol w="853141"/>
                <a:gridCol w="2449342"/>
                <a:gridCol w="1252191"/>
              </a:tblGrid>
              <a:tr h="534095">
                <a:tc gridSpan="5">
                  <a:txBody>
                    <a:bodyPr/>
                    <a:lstStyle/>
                    <a:p>
                      <a:pPr algn="ctr" fontAlgn="ctr"/>
                      <a:r>
                        <a:rPr lang="en-US" sz="800" b="1" i="0" u="none" strike="noStrike" dirty="0" smtClean="0">
                          <a:solidFill>
                            <a:srgbClr val="000000"/>
                          </a:solidFill>
                          <a:effectLst/>
                          <a:latin typeface="宋体"/>
                        </a:rPr>
                        <a:t>Sup. 4 Clinical </a:t>
                      </a:r>
                      <a:r>
                        <a:rPr lang="en-US" sz="800" b="1" i="0" u="none" strike="noStrike" dirty="0">
                          <a:solidFill>
                            <a:srgbClr val="000000"/>
                          </a:solidFill>
                          <a:effectLst/>
                          <a:latin typeface="宋体"/>
                        </a:rPr>
                        <a:t>Characteristics of BC Patients and KDM6A status in TCGA</a:t>
                      </a:r>
                    </a:p>
                  </a:txBody>
                  <a:tcPr marL="4628" marR="4628" marT="4628"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191727">
                <a:tc rowSpan="2">
                  <a:txBody>
                    <a:bodyPr/>
                    <a:lstStyle/>
                    <a:p>
                      <a:pPr algn="ctr" fontAlgn="ctr"/>
                      <a:r>
                        <a:rPr lang="en-US" sz="800" b="0" i="0" u="none" strike="noStrike">
                          <a:solidFill>
                            <a:srgbClr val="000000"/>
                          </a:solidFill>
                          <a:effectLst/>
                          <a:latin typeface="Arial"/>
                        </a:rPr>
                        <a:t>characteristics</a:t>
                      </a:r>
                    </a:p>
                  </a:txBody>
                  <a:tcPr marL="4628" marR="4628" marT="462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en-US" sz="800" b="0" i="0" u="none" strike="noStrike" dirty="0">
                          <a:solidFill>
                            <a:srgbClr val="000000"/>
                          </a:solidFill>
                          <a:effectLst/>
                          <a:latin typeface="Arial"/>
                        </a:rPr>
                        <a:t>KDM6A status</a:t>
                      </a:r>
                    </a:p>
                  </a:txBody>
                  <a:tcPr marL="4628" marR="4628" marT="4628"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zh-CN" altLang="en-US"/>
                    </a:p>
                  </a:txBody>
                  <a:tcPr/>
                </a:tc>
                <a:tc rowSpan="2">
                  <a:txBody>
                    <a:bodyPr/>
                    <a:lstStyle/>
                    <a:p>
                      <a:pPr algn="ctr" fontAlgn="ctr"/>
                      <a:r>
                        <a:rPr lang="en-US" sz="800" b="0" i="0" u="none" strike="noStrike">
                          <a:solidFill>
                            <a:srgbClr val="000000"/>
                          </a:solidFill>
                          <a:effectLst/>
                          <a:latin typeface="Arial"/>
                        </a:rPr>
                        <a:t>Statistical parameters</a:t>
                      </a:r>
                    </a:p>
                  </a:txBody>
                  <a:tcPr marL="4628" marR="4628" marT="462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US" sz="800" b="0" i="0" u="none" strike="noStrike">
                          <a:solidFill>
                            <a:srgbClr val="000000"/>
                          </a:solidFill>
                          <a:effectLst/>
                          <a:latin typeface="Arial"/>
                        </a:rPr>
                        <a:t>P value</a:t>
                      </a:r>
                    </a:p>
                  </a:txBody>
                  <a:tcPr marL="4628" marR="4628" marT="462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573">
                <a:tc vMerge="1">
                  <a:txBody>
                    <a:bodyPr/>
                    <a:lstStyle/>
                    <a:p>
                      <a:endParaRPr lang="zh-CN" altLang="en-US"/>
                    </a:p>
                  </a:txBody>
                  <a:tcPr/>
                </a:tc>
                <a:tc>
                  <a:txBody>
                    <a:bodyPr/>
                    <a:lstStyle/>
                    <a:p>
                      <a:pPr algn="ctr" fontAlgn="ctr"/>
                      <a:r>
                        <a:rPr lang="en-US" sz="800" b="0" i="0" u="none" strike="noStrike" dirty="0">
                          <a:solidFill>
                            <a:srgbClr val="000000"/>
                          </a:solidFill>
                          <a:effectLst/>
                          <a:latin typeface="Arial"/>
                        </a:rPr>
                        <a:t>Wild type</a:t>
                      </a:r>
                    </a:p>
                  </a:txBody>
                  <a:tcPr marL="4628" marR="4628" marT="462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Mutated</a:t>
                      </a:r>
                    </a:p>
                  </a:txBody>
                  <a:tcPr marL="4628" marR="4628" marT="4628"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r>
              <a:tr h="191727">
                <a:tc>
                  <a:txBody>
                    <a:bodyPr/>
                    <a:lstStyle/>
                    <a:p>
                      <a:pPr algn="ctr" fontAlgn="ctr"/>
                      <a:r>
                        <a:rPr lang="en-US" sz="800" b="0" i="0" u="none" strike="noStrike">
                          <a:solidFill>
                            <a:srgbClr val="000000"/>
                          </a:solidFill>
                          <a:effectLst/>
                          <a:latin typeface="Arial"/>
                        </a:rPr>
                        <a:t>Mean Age,years</a:t>
                      </a:r>
                    </a:p>
                  </a:txBody>
                  <a:tcPr marL="4628" marR="4628" marT="462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altLang="zh-CN" sz="800" b="0" i="0" u="none" strike="noStrike">
                          <a:solidFill>
                            <a:srgbClr val="000000"/>
                          </a:solidFill>
                          <a:effectLst/>
                          <a:latin typeface="Arial"/>
                        </a:rPr>
                        <a:t>68.2</a:t>
                      </a:r>
                    </a:p>
                  </a:txBody>
                  <a:tcPr marL="4628" marR="4628" marT="462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altLang="zh-CN" sz="800" b="0" i="0" u="none" strike="noStrike">
                          <a:solidFill>
                            <a:srgbClr val="000000"/>
                          </a:solidFill>
                          <a:effectLst/>
                          <a:latin typeface="Arial"/>
                        </a:rPr>
                        <a:t>67.8</a:t>
                      </a:r>
                    </a:p>
                  </a:txBody>
                  <a:tcPr marL="4628" marR="4628" marT="462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800" b="0" i="0" u="none" strike="noStrike">
                          <a:solidFill>
                            <a:srgbClr val="000000"/>
                          </a:solidFill>
                          <a:effectLst/>
                          <a:latin typeface="Arial"/>
                        </a:rPr>
                        <a:t>t=0.3364</a:t>
                      </a:r>
                    </a:p>
                  </a:txBody>
                  <a:tcPr marL="4628" marR="4628" marT="462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altLang="zh-CN" sz="800" b="0" i="0" u="none" strike="noStrike">
                          <a:solidFill>
                            <a:srgbClr val="000000"/>
                          </a:solidFill>
                          <a:effectLst/>
                          <a:latin typeface="Arial"/>
                        </a:rPr>
                        <a:t>0.37</a:t>
                      </a:r>
                    </a:p>
                  </a:txBody>
                  <a:tcPr marL="4628" marR="4628" marT="4628" marB="0" anchor="ctr">
                    <a:lnL>
                      <a:noFill/>
                    </a:lnL>
                    <a:lnR>
                      <a:noFill/>
                    </a:lnR>
                    <a:lnT w="12700" cap="flat" cmpd="sng" algn="ctr">
                      <a:solidFill>
                        <a:srgbClr val="000000"/>
                      </a:solidFill>
                      <a:prstDash val="solid"/>
                      <a:round/>
                      <a:headEnd type="none" w="med" len="med"/>
                      <a:tailEnd type="none" w="med" len="med"/>
                    </a:lnT>
                    <a:lnB>
                      <a:noFill/>
                    </a:lnB>
                  </a:tcPr>
                </a:tc>
              </a:tr>
              <a:tr h="191727">
                <a:tc>
                  <a:txBody>
                    <a:bodyPr/>
                    <a:lstStyle/>
                    <a:p>
                      <a:pPr algn="ctr" fontAlgn="ctr"/>
                      <a:r>
                        <a:rPr lang="en-US" sz="800" b="0" i="0" u="none" strike="noStrike">
                          <a:solidFill>
                            <a:srgbClr val="000000"/>
                          </a:solidFill>
                          <a:effectLst/>
                          <a:latin typeface="Arial"/>
                        </a:rPr>
                        <a:t>Range</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34-90</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42-87</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r>
              <a:tr h="225965">
                <a:tc>
                  <a:txBody>
                    <a:bodyPr/>
                    <a:lstStyle/>
                    <a:p>
                      <a:pPr algn="ctr" fontAlgn="ctr"/>
                      <a:r>
                        <a:rPr lang="en-US" sz="800" b="0" i="0" u="none" strike="noStrike">
                          <a:solidFill>
                            <a:srgbClr val="000000"/>
                          </a:solidFill>
                          <a:effectLst/>
                          <a:latin typeface="Arial"/>
                        </a:rPr>
                        <a:t>Gender</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dirty="0">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l-GR" sz="800" b="0" i="0" u="none" strike="noStrike">
                          <a:solidFill>
                            <a:srgbClr val="000000"/>
                          </a:solidFill>
                          <a:effectLst/>
                          <a:latin typeface="宋体"/>
                        </a:rPr>
                        <a:t>χ</a:t>
                      </a:r>
                      <a:r>
                        <a:rPr lang="el-GR" sz="800" b="0" i="0" u="none" strike="noStrike" baseline="30000">
                          <a:solidFill>
                            <a:srgbClr val="000000"/>
                          </a:solidFill>
                          <a:effectLst/>
                          <a:latin typeface="Arial"/>
                        </a:rPr>
                        <a:t>2</a:t>
                      </a:r>
                      <a:r>
                        <a:rPr lang="el-GR" sz="800" b="0" i="0" u="none" strike="noStrike">
                          <a:solidFill>
                            <a:srgbClr val="000000"/>
                          </a:solidFill>
                          <a:effectLst/>
                          <a:latin typeface="Arial"/>
                        </a:rPr>
                        <a:t>=0.0002</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a:t>
                      </a: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Female</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80</a:t>
                      </a:r>
                    </a:p>
                  </a:txBody>
                  <a:tcPr marL="4628" marR="4628" marT="4628" marB="0" anchor="ctr">
                    <a:lnL>
                      <a:noFill/>
                    </a:lnL>
                    <a:lnR>
                      <a:noFill/>
                    </a:lnR>
                    <a:lnT>
                      <a:noFill/>
                    </a:lnT>
                    <a:lnB>
                      <a:noFill/>
                    </a:lnB>
                  </a:tcPr>
                </a:tc>
                <a:tc>
                  <a:txBody>
                    <a:bodyPr/>
                    <a:lstStyle/>
                    <a:p>
                      <a:pPr algn="ctr" fontAlgn="ctr"/>
                      <a:r>
                        <a:rPr lang="en-US" altLang="zh-CN" sz="800" b="0" i="0" u="none" strike="noStrike" dirty="0">
                          <a:solidFill>
                            <a:srgbClr val="000000"/>
                          </a:solidFill>
                          <a:effectLst/>
                          <a:latin typeface="Arial"/>
                        </a:rPr>
                        <a:t>28</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Male</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225</a:t>
                      </a:r>
                    </a:p>
                  </a:txBody>
                  <a:tcPr marL="4628" marR="4628" marT="4628" marB="0" anchor="ctr">
                    <a:lnL>
                      <a:noFill/>
                    </a:lnL>
                    <a:lnR>
                      <a:noFill/>
                    </a:lnR>
                    <a:lnT>
                      <a:noFill/>
                    </a:lnT>
                    <a:lnB>
                      <a:noFill/>
                    </a:lnB>
                  </a:tcPr>
                </a:tc>
                <a:tc>
                  <a:txBody>
                    <a:bodyPr/>
                    <a:lstStyle/>
                    <a:p>
                      <a:pPr algn="ctr" fontAlgn="ctr"/>
                      <a:r>
                        <a:rPr lang="en-US" altLang="zh-CN" sz="800" b="0" i="0" u="none" strike="noStrike" dirty="0">
                          <a:solidFill>
                            <a:srgbClr val="000000"/>
                          </a:solidFill>
                          <a:effectLst/>
                          <a:latin typeface="Arial"/>
                        </a:rPr>
                        <a:t>79</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225965">
                <a:tc>
                  <a:txBody>
                    <a:bodyPr/>
                    <a:lstStyle/>
                    <a:p>
                      <a:pPr algn="ctr" fontAlgn="ctr"/>
                      <a:r>
                        <a:rPr lang="en-US" sz="800" b="0" i="0" u="none" strike="noStrike" dirty="0">
                          <a:solidFill>
                            <a:srgbClr val="000000"/>
                          </a:solidFill>
                          <a:effectLst/>
                          <a:latin typeface="Arial"/>
                        </a:rPr>
                        <a:t>Tumor T stage</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l-GR" sz="800" b="0" i="0" u="none" strike="noStrike">
                          <a:solidFill>
                            <a:srgbClr val="000000"/>
                          </a:solidFill>
                          <a:effectLst/>
                          <a:latin typeface="宋体"/>
                        </a:rPr>
                        <a:t>χ</a:t>
                      </a:r>
                      <a:r>
                        <a:rPr lang="el-GR" sz="800" b="0" i="0" u="none" strike="noStrike" baseline="30000">
                          <a:solidFill>
                            <a:srgbClr val="000000"/>
                          </a:solidFill>
                          <a:effectLst/>
                          <a:latin typeface="Arial"/>
                        </a:rPr>
                        <a:t>2</a:t>
                      </a:r>
                      <a:r>
                        <a:rPr lang="el-GR" sz="800" b="0" i="0" u="none" strike="noStrike">
                          <a:solidFill>
                            <a:srgbClr val="000000"/>
                          </a:solidFill>
                          <a:effectLst/>
                          <a:latin typeface="Arial"/>
                        </a:rPr>
                        <a:t>=2.5384</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0.575</a:t>
                      </a: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T1</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3</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0</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T2</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84</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37</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dirty="0">
                          <a:solidFill>
                            <a:srgbClr val="000000"/>
                          </a:solidFill>
                          <a:effectLst/>
                          <a:latin typeface="Arial"/>
                        </a:rPr>
                        <a:t>T3</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146</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49</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T4</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45</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14</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225965">
                <a:tc>
                  <a:txBody>
                    <a:bodyPr/>
                    <a:lstStyle/>
                    <a:p>
                      <a:pPr algn="ctr" fontAlgn="ctr"/>
                      <a:r>
                        <a:rPr lang="en-US" sz="800" b="0" i="0" u="none" strike="noStrike">
                          <a:solidFill>
                            <a:srgbClr val="000000"/>
                          </a:solidFill>
                          <a:effectLst/>
                          <a:latin typeface="Arial"/>
                        </a:rPr>
                        <a:t>N stage</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l-GR" sz="800" b="0" i="0" u="none" strike="noStrike">
                          <a:solidFill>
                            <a:srgbClr val="000000"/>
                          </a:solidFill>
                          <a:effectLst/>
                          <a:latin typeface="宋体"/>
                        </a:rPr>
                        <a:t>χ</a:t>
                      </a:r>
                      <a:r>
                        <a:rPr lang="el-GR" sz="800" b="0" i="0" u="none" strike="noStrike" baseline="30000">
                          <a:solidFill>
                            <a:srgbClr val="000000"/>
                          </a:solidFill>
                          <a:effectLst/>
                          <a:latin typeface="Arial"/>
                        </a:rPr>
                        <a:t>2</a:t>
                      </a:r>
                      <a:r>
                        <a:rPr lang="el-GR" sz="800" b="0" i="0" u="none" strike="noStrike">
                          <a:solidFill>
                            <a:srgbClr val="000000"/>
                          </a:solidFill>
                          <a:effectLst/>
                          <a:latin typeface="Arial"/>
                        </a:rPr>
                        <a:t>=0.9390</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0.919</a:t>
                      </a: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N0</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84</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57</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N1</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23</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12</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N2</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35</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23</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N3</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4</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4</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Nx</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13</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10</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r>
              <a:tr h="225965">
                <a:tc>
                  <a:txBody>
                    <a:bodyPr/>
                    <a:lstStyle/>
                    <a:p>
                      <a:pPr algn="ctr" fontAlgn="ctr"/>
                      <a:r>
                        <a:rPr lang="en-US" sz="800" b="0" i="0" u="none" strike="noStrike">
                          <a:solidFill>
                            <a:srgbClr val="000000"/>
                          </a:solidFill>
                          <a:effectLst/>
                          <a:latin typeface="Arial"/>
                        </a:rPr>
                        <a:t>M stage</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l-GR" sz="800" b="0" i="0" u="none" strike="noStrike">
                          <a:solidFill>
                            <a:srgbClr val="000000"/>
                          </a:solidFill>
                          <a:effectLst/>
                          <a:latin typeface="宋体"/>
                        </a:rPr>
                        <a:t>χ</a:t>
                      </a:r>
                      <a:r>
                        <a:rPr lang="el-GR" sz="800" b="0" i="0" u="none" strike="noStrike" baseline="30000">
                          <a:solidFill>
                            <a:srgbClr val="000000"/>
                          </a:solidFill>
                          <a:effectLst/>
                          <a:latin typeface="Arial"/>
                        </a:rPr>
                        <a:t>2</a:t>
                      </a:r>
                      <a:r>
                        <a:rPr lang="el-GR" sz="800" b="0" i="0" u="none" strike="noStrike">
                          <a:solidFill>
                            <a:srgbClr val="000000"/>
                          </a:solidFill>
                          <a:effectLst/>
                          <a:latin typeface="Arial"/>
                        </a:rPr>
                        <a:t>=7.2262</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0.027</a:t>
                      </a: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M0</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134</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62</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M1</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7</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4</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Mx</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161</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41</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r>
              <a:tr h="225965">
                <a:tc>
                  <a:txBody>
                    <a:bodyPr/>
                    <a:lstStyle/>
                    <a:p>
                      <a:pPr algn="ctr" fontAlgn="ctr"/>
                      <a:r>
                        <a:rPr lang="en-US" sz="800" b="0" i="0" u="none" strike="noStrike">
                          <a:solidFill>
                            <a:srgbClr val="000000"/>
                          </a:solidFill>
                          <a:effectLst/>
                          <a:latin typeface="Arial"/>
                        </a:rPr>
                        <a:t>AJCC stage</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l-GR" sz="800" b="0" i="0" u="none" strike="noStrike">
                          <a:solidFill>
                            <a:srgbClr val="000000"/>
                          </a:solidFill>
                          <a:effectLst/>
                          <a:latin typeface="宋体"/>
                        </a:rPr>
                        <a:t>χ</a:t>
                      </a:r>
                      <a:r>
                        <a:rPr lang="el-GR" sz="800" b="0" i="0" u="none" strike="noStrike" baseline="30000">
                          <a:solidFill>
                            <a:srgbClr val="000000"/>
                          </a:solidFill>
                          <a:effectLst/>
                          <a:latin typeface="Arial"/>
                        </a:rPr>
                        <a:t>2</a:t>
                      </a:r>
                      <a:r>
                        <a:rPr lang="el-GR" sz="800" b="0" i="0" u="none" strike="noStrike">
                          <a:solidFill>
                            <a:srgbClr val="000000"/>
                          </a:solidFill>
                          <a:effectLst/>
                          <a:latin typeface="Arial"/>
                        </a:rPr>
                        <a:t>=3.1840</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0.364</a:t>
                      </a: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Stage</a:t>
                      </a:r>
                      <a:r>
                        <a:rPr lang="en-US" sz="800" b="0" i="0" u="none" strike="noStrike">
                          <a:solidFill>
                            <a:srgbClr val="000000"/>
                          </a:solidFill>
                          <a:effectLst/>
                          <a:latin typeface="宋体"/>
                        </a:rPr>
                        <a:t>Ⅰ</a:t>
                      </a:r>
                      <a:endParaRPr 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2</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0</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Stage</a:t>
                      </a:r>
                      <a:r>
                        <a:rPr lang="en-US" sz="800" b="0" i="0" u="none" strike="noStrike">
                          <a:solidFill>
                            <a:srgbClr val="000000"/>
                          </a:solidFill>
                          <a:effectLst/>
                          <a:latin typeface="宋体"/>
                        </a:rPr>
                        <a:t>Ⅱ</a:t>
                      </a:r>
                      <a:endParaRPr 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95</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37</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Stage</a:t>
                      </a:r>
                      <a:r>
                        <a:rPr lang="en-US" sz="800" b="0" i="0" u="none" strike="noStrike">
                          <a:solidFill>
                            <a:srgbClr val="000000"/>
                          </a:solidFill>
                          <a:effectLst/>
                          <a:latin typeface="宋体"/>
                        </a:rPr>
                        <a:t>Ⅲ</a:t>
                      </a:r>
                      <a:endParaRPr 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110</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31</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Stage</a:t>
                      </a:r>
                      <a:r>
                        <a:rPr lang="en-US" sz="800" b="0" i="0" u="none" strike="noStrike">
                          <a:solidFill>
                            <a:srgbClr val="000000"/>
                          </a:solidFill>
                          <a:effectLst/>
                          <a:latin typeface="宋体"/>
                        </a:rPr>
                        <a:t>Ⅳ</a:t>
                      </a:r>
                      <a:endParaRPr 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96</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41</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r>
              <a:tr h="225965">
                <a:tc>
                  <a:txBody>
                    <a:bodyPr/>
                    <a:lstStyle/>
                    <a:p>
                      <a:pPr algn="ctr" fontAlgn="ctr"/>
                      <a:r>
                        <a:rPr lang="en-US" sz="800" b="0" i="0" u="none" strike="noStrike">
                          <a:solidFill>
                            <a:srgbClr val="000000"/>
                          </a:solidFill>
                          <a:effectLst/>
                          <a:latin typeface="Arial"/>
                        </a:rPr>
                        <a:t>Histologic grade</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l-GR" sz="800" b="0" i="0" u="none" strike="noStrike">
                          <a:solidFill>
                            <a:srgbClr val="000000"/>
                          </a:solidFill>
                          <a:effectLst/>
                          <a:latin typeface="宋体"/>
                        </a:rPr>
                        <a:t>χ</a:t>
                      </a:r>
                      <a:r>
                        <a:rPr lang="el-GR" sz="800" b="0" i="0" u="none" strike="noStrike" baseline="30000">
                          <a:solidFill>
                            <a:srgbClr val="000000"/>
                          </a:solidFill>
                          <a:effectLst/>
                          <a:latin typeface="Arial"/>
                        </a:rPr>
                        <a:t>2</a:t>
                      </a:r>
                      <a:r>
                        <a:rPr lang="el-GR" sz="800" b="0" i="0" u="none" strike="noStrike">
                          <a:solidFill>
                            <a:srgbClr val="000000"/>
                          </a:solidFill>
                          <a:effectLst/>
                          <a:latin typeface="Arial"/>
                        </a:rPr>
                        <a:t>=0.5894</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0.449</a:t>
                      </a: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High</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288</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100</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8573">
                <a:tc>
                  <a:txBody>
                    <a:bodyPr/>
                    <a:lstStyle/>
                    <a:p>
                      <a:pPr algn="ctr" fontAlgn="ctr"/>
                      <a:r>
                        <a:rPr lang="en-US" sz="800" b="0" i="0" u="none" strike="noStrike">
                          <a:solidFill>
                            <a:srgbClr val="000000"/>
                          </a:solidFill>
                          <a:effectLst/>
                          <a:latin typeface="Arial"/>
                        </a:rPr>
                        <a:t>Low</a:t>
                      </a:r>
                    </a:p>
                  </a:txBody>
                  <a:tcPr marL="4628" marR="4628" marT="462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altLang="zh-CN" sz="800" b="0" i="0" u="none" strike="noStrike">
                          <a:solidFill>
                            <a:srgbClr val="000000"/>
                          </a:solidFill>
                          <a:effectLst/>
                          <a:latin typeface="Arial"/>
                        </a:rPr>
                        <a:t>14</a:t>
                      </a:r>
                    </a:p>
                  </a:txBody>
                  <a:tcPr marL="4628" marR="4628" marT="462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altLang="zh-CN" sz="800" b="0" i="0" u="none" strike="noStrike">
                          <a:solidFill>
                            <a:srgbClr val="000000"/>
                          </a:solidFill>
                          <a:effectLst/>
                          <a:latin typeface="Arial"/>
                        </a:rPr>
                        <a:t>7</a:t>
                      </a:r>
                    </a:p>
                  </a:txBody>
                  <a:tcPr marL="4628" marR="4628" marT="462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zh-CN" altLang="en-US" sz="800" b="0" i="0" u="none" strike="noStrike">
                          <a:solidFill>
                            <a:srgbClr val="000000"/>
                          </a:solidFill>
                          <a:effectLst/>
                          <a:latin typeface="宋体"/>
                        </a:rPr>
                        <a:t>　</a:t>
                      </a:r>
                    </a:p>
                  </a:txBody>
                  <a:tcPr marL="4628" marR="4628" marT="462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zh-CN" altLang="en-US" sz="800" b="0" i="0" u="none" strike="noStrike">
                          <a:solidFill>
                            <a:srgbClr val="000000"/>
                          </a:solidFill>
                          <a:effectLst/>
                          <a:latin typeface="宋体"/>
                        </a:rPr>
                        <a:t>　</a:t>
                      </a:r>
                    </a:p>
                  </a:txBody>
                  <a:tcPr marL="4628" marR="4628" marT="4628" marB="0" anchor="ctr">
                    <a:lnL>
                      <a:noFill/>
                    </a:lnL>
                    <a:lnR>
                      <a:noFill/>
                    </a:lnR>
                    <a:lnT>
                      <a:noFill/>
                    </a:lnT>
                    <a:lnB w="12700" cap="flat" cmpd="sng" algn="ctr">
                      <a:solidFill>
                        <a:srgbClr val="000000"/>
                      </a:solidFill>
                      <a:prstDash val="solid"/>
                      <a:round/>
                      <a:headEnd type="none" w="med" len="med"/>
                      <a:tailEnd type="none" w="med" len="med"/>
                    </a:lnB>
                  </a:tcPr>
                </a:tc>
              </a:tr>
              <a:tr h="191727">
                <a:tc gridSpan="5">
                  <a:txBody>
                    <a:bodyPr/>
                    <a:lstStyle/>
                    <a:p>
                      <a:pPr algn="l" fontAlgn="ctr"/>
                      <a:r>
                        <a:rPr lang="en-US" sz="600" b="0" i="0" u="none" strike="noStrike" dirty="0">
                          <a:solidFill>
                            <a:srgbClr val="000000"/>
                          </a:solidFill>
                          <a:effectLst/>
                          <a:latin typeface="Arial"/>
                        </a:rPr>
                        <a:t>P &lt; 0.05 was considered statistically significant. Chi-square test was used.</a:t>
                      </a:r>
                    </a:p>
                  </a:txBody>
                  <a:tcPr marL="4628" marR="4628" marT="4628"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bl>
          </a:graphicData>
        </a:graphic>
      </p:graphicFrame>
    </p:spTree>
    <p:extLst>
      <p:ext uri="{BB962C8B-B14F-4D97-AF65-F5344CB8AC3E}">
        <p14:creationId xmlns:p14="http://schemas.microsoft.com/office/powerpoint/2010/main" xmlns="" val="167198785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406</Words>
  <Application>Microsoft Office PowerPoint</Application>
  <PresentationFormat>全屏显示(4:3)</PresentationFormat>
  <Paragraphs>116</Paragraphs>
  <Slides>7</Slides>
  <Notes>0</Notes>
  <HiddenSlides>0</HiddenSlides>
  <MMClips>0</MMClips>
  <ScaleCrop>false</ScaleCrop>
  <HeadingPairs>
    <vt:vector size="4" baseType="variant">
      <vt:variant>
        <vt:lpstr>主题</vt:lpstr>
      </vt:variant>
      <vt:variant>
        <vt:i4>1</vt:i4>
      </vt:variant>
      <vt:variant>
        <vt:lpstr>幻灯片标题</vt:lpstr>
      </vt:variant>
      <vt:variant>
        <vt:i4>7</vt:i4>
      </vt:variant>
    </vt:vector>
  </HeadingPairs>
  <TitlesOfParts>
    <vt:vector size="8" baseType="lpstr">
      <vt:lpstr>Office 主题</vt:lpstr>
      <vt:lpstr>幻灯片 1</vt:lpstr>
      <vt:lpstr>幻灯片 2</vt:lpstr>
      <vt:lpstr>幻灯片 3</vt:lpstr>
      <vt:lpstr>幻灯片 4</vt:lpstr>
      <vt:lpstr>幻灯片 5</vt:lpstr>
      <vt:lpstr>幻灯片 6</vt:lpstr>
      <vt:lpstr>幻灯片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chenxingxing</dc:creator>
  <cp:lastModifiedBy>iCura</cp:lastModifiedBy>
  <cp:revision>5</cp:revision>
  <dcterms:created xsi:type="dcterms:W3CDTF">2020-08-12T08:57:59Z</dcterms:created>
  <dcterms:modified xsi:type="dcterms:W3CDTF">2020-12-10T03:23:13Z</dcterms:modified>
</cp:coreProperties>
</file>