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61" r:id="rId2"/>
    <p:sldId id="279" r:id="rId3"/>
    <p:sldId id="275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300" r:id="rId18"/>
    <p:sldId id="301" r:id="rId19"/>
    <p:sldId id="294" r:id="rId20"/>
    <p:sldId id="302" r:id="rId21"/>
    <p:sldId id="295" r:id="rId22"/>
    <p:sldId id="303" r:id="rId23"/>
    <p:sldId id="296" r:id="rId24"/>
    <p:sldId id="304" r:id="rId25"/>
    <p:sldId id="305" r:id="rId26"/>
    <p:sldId id="297" r:id="rId27"/>
    <p:sldId id="298" r:id="rId28"/>
    <p:sldId id="306" r:id="rId29"/>
    <p:sldId id="308" r:id="rId30"/>
    <p:sldId id="299" r:id="rId31"/>
    <p:sldId id="271" r:id="rId3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5" autoAdjust="0"/>
    <p:restoredTop sz="97861"/>
  </p:normalViewPr>
  <p:slideViewPr>
    <p:cSldViewPr snapToGrid="0">
      <p:cViewPr>
        <p:scale>
          <a:sx n="264" d="100"/>
          <a:sy n="264" d="100"/>
        </p:scale>
        <p:origin x="22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C8A46-CED6-D748-B764-6F1001D677A5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6AFB1-9414-8C47-A766-46D5F2F01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63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35BF3-3BE5-ACCB-817E-F742B030A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B4E79-785E-E3B7-FE88-7C57D0547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E7A2C-4593-CE0B-E48F-1034BDB4A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6BAB0-E120-BEA2-9A6F-F69E03A78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83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C236-C3C8-392D-5386-DC673C1C8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12683-B0AE-87C3-75C4-3C036204C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9C3E3F-31D6-124C-E0EF-517900DE5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36306-2720-1FAA-96F4-AEBE2E048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0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B1010-A00B-1197-767A-9A6BCDBB8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5B46E3-1025-D09F-8DEA-C85859BE0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26144E-AD64-3C29-FE2D-5A7CA2DD7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3A9CD-0E7C-C7E2-951E-8549648C3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FF0D0-D95E-9D90-209A-C81D40723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0D321-398C-1256-6BB1-4241BD568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DDFBC-A84F-81D8-5506-417170DEC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BB314-AE3D-A56C-49E3-EE5697B09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3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0A9DE-7A41-9BB1-3E6B-4B4F2E841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78070-B896-503F-7227-733FDF115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F41E4-50D9-6A28-3AC9-EF7926D0A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6463F-D822-5A8A-1868-3400623168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51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1EBEA-2F50-BB36-EB4C-BBD9CF268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2869F-DBC3-001C-4EB4-55AFB4DD8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8780B4-E3B3-15F8-41BF-DE87360C0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22AAB-AE5A-DA8C-2CE2-E390AC612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11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9907-EB5B-2502-FF53-9E893B822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6489A-AE7A-EC80-A142-5F820AB9B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6370BA-87AB-BD0D-A53D-5C7A51A0E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D66F8-C1B6-1159-451D-762B27C7D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11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1ECFB-EEC6-44D9-B131-94D7EF81D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19B7F5-72CA-4B32-A2F3-C18E41810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C6C0E-2822-B107-7BB6-BFC0C5402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4C59C-5FF3-7938-F082-247FF6045C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9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D025-35D6-EEDD-E60C-4745B0D9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AE6DD-4F52-3ED8-E18F-5BA0F3F42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55F4C-B7F0-1CB1-5836-E11DCCD84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51699-039F-1AA2-8A6C-59242A3A0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99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FDE49-1DCF-38A9-0C56-CA47342F0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339C18-0260-FE32-24E6-4482B6E30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7F84E-28A2-6CF8-78A4-E47761B3E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D1FE7-DABD-8670-82B2-2F61C961C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9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DC573-EF57-D639-5BB9-F58468B0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9370F-A446-64C0-96D9-4ABC373E2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AA411-A6AC-81E1-B6D3-9294AE6ED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4BE89-4FF1-4613-5AA2-87C538FE9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5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172D-5CF2-2FA2-84D0-9D26A0985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9C312-CD23-8D43-38D7-1AB598417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2C32C-90AF-CBF1-4493-64BA79F0E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61C85-8AD4-4C8E-338A-C9A9E5557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0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80751-75B2-CB0D-8D90-0F2E6157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687D83-E8E4-9E8D-77AD-F8E10CA21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86C91-A1AB-FC2B-2A98-FDC3DC90A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63FB8-3E8C-ABBD-7060-4D023F874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48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6A92C-1801-833B-6B4D-A5AE246B4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6549F3-82DD-3CFA-50D3-206243127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7052A-61DD-8548-3B99-BBEB2AFFD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28C5D-2437-64FC-3EC3-234A6CB28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6AFB1-9414-8C47-A766-46D5F2F013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31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9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2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98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1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5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5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6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8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2C3C0-465C-474A-BAAF-9B82BD31B81B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746E7-8A83-40EC-94F2-F9A33787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B69DA52-02CB-FA16-066E-0FFEF51686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6858000" cy="56453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6025A-832A-F00B-8B65-10E10F7306A6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55DE4-3399-614D-E0AF-5689C8649FB5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AE29C0-10BC-A9C7-A7B1-EFDF11138CE9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5C4EC3-4642-781A-296A-D4B1CE1F7988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6D2BCE-FA4D-E548-1EB7-5BA6F2D1A72F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NEURO-27.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213826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E04C0-645F-9B45-ED7F-95A1C392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78900B8-E11D-CCEB-742C-C18D51E1B1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8" cy="56453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00F055-E070-69C1-A242-B20C1B3C1BAD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02ACB-E94F-95D3-4B9D-0AFD3310A93B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008C2-10C5-3BF2-F1B6-7D80EF19EF97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FB143-76B4-875E-1140-A7865E0BF182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7A0D2A-B69F-5169-80DF-60191B01C970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2: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NEURO-58.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49620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9B7EA-1F7C-0E02-6B4A-B69B26BF9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3A20407-5AA4-90F8-D329-62A5B845B4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3" y="0"/>
            <a:ext cx="6511513" cy="24492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9775FA-E028-1A2C-78C5-4E675C4F6773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568DE3-AE65-E0A9-115B-379EDE92E44D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C434FF-21E5-A30A-DBC0-355BA095B91E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3: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NEURO-69.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3866205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7F335-DF1D-2503-A86D-44FA7BA20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6D62704-537A-8976-78DC-BD8C861831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4" y="0"/>
            <a:ext cx="6511511" cy="24492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F1BDFC-2AF8-F9D4-592E-786EABBDB8C3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3EB70-CBB3-1425-FF1F-5F30F22D353D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9D90B7-F18E-92D8-E35A-322FB972A9B2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4: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NEURO-84.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274335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EC7A9-A9CC-A4D4-F4DA-965A4419F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EC27344-577B-63A3-524E-BCBAC7B35A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8" cy="5645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2AF9A3-EE27-E294-7E64-9B558224AA72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BBF75B-EF47-6FBB-EF02-65E6D64A99E5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711A18-F5A0-64E9-E14D-2D245E9EB426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A74AF5-2445-07E8-67BE-2175B9C444C8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EE0145-280E-E68A-B5B3-90E14EE1B1E3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5: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NEURO-91.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2888317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9176C-912A-9BF7-794E-A1BBADF34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652F9A0-28F2-ADEA-12BC-1F95EFE0CD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7" cy="5645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9E37DD-DBE6-014B-5DC2-98E54E66375A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4DC367-71DC-3649-C287-A35ECEC7E425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3E57CA-0A2C-B281-0B1D-954E55C72C30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A351E-8526-B3F5-E718-B688B382BF19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F559E2-3DC0-A58F-B575-70D804B6B03D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6: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NEURO-96.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092168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0CB9-2AA4-80B3-D4DC-E48CDFB07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A1647D8-CE98-3C5F-F6B2-80BB1FC4F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7" cy="56453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3320B8-28A9-4FE8-DA0C-5D6AEFFFB965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DB1363-5C15-53BA-214E-74E687ACF882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5B8017-4783-D562-CA47-91405729610C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BCDCDC-48F5-0CC6-8986-7BB279BF1C72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82F9F6-B8BC-C8E9-9B56-F079BC72F3E4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7: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NEURO-99.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190371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4E4E6-86DE-92F6-C0A6-A51B3E2F5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CDD7AD9-F2C0-869B-5064-5CCBF887A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6" cy="56453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9A44F8-15B1-8F78-4FBA-8098BE3DB453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90DD0-4CB0-912D-E57A-5186B8735B65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5FCE4E-4EC1-F853-AA1E-98D9FCD52F55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917AB-2AB0-6F6E-C773-5B1710BFD357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2711EF-E122-EADD-5216-B3A96D5A6DA0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8: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NEURO-101.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219710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3B60F-A3CE-6EFC-967A-BB535396C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F0E049A-8A21-5CBB-C239-3DC72770BF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4" y="0"/>
            <a:ext cx="6511511" cy="24492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ED1346-DEBF-AC3E-C868-95E6054D2598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57CEB2-0754-D7FE-06F3-1F892D1ECC83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68F9E-D6E9-CE1C-DF72-CAA8525AF781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9: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NEURO-103.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210532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646F-9CF1-6793-A5EF-C33ACFE97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7DBBF2-22E9-7A10-CF6A-552AC68818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6" cy="56453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D1E2A1-81BF-D66B-ECD0-2DC0A20E090B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BFE73-4840-E377-74B6-D4D3D19B0FAA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C2CA7C-FFD1-59E7-E241-F543DD6D5706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087030-96CC-56AE-448B-E6275A8353AB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D3330-7F28-4DBA-4A59-7834EB86C4A9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10: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NEURO-115.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424459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35500-A18E-9B90-824F-DF2CB9859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A44EA2E-9849-B58D-3274-0762782DED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5" cy="56453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9ADF78-8CB8-6DD4-0628-9B5BC57B3E67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C19252-CC48-63D2-57F1-25B98E07FCDE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8E4CB-6D2E-2AA8-7654-6DD7091DF6A8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317A35-F608-CBD9-C1C3-9B2AC11FF0AF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E12298-CE7D-8952-4F43-8C1F159D8E77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11: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NEURO-123.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16170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1D2E4-57E4-A4EE-9836-4307258CC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80C6446E-C7F6-0709-A581-92CDAB702A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5" y="0"/>
            <a:ext cx="6511508" cy="24492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C53233-61B0-E0C2-44CC-47FD3409AD4F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DFB2CC-BC16-A72C-938A-42B63DCFA30E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EB4CFE-6FB9-2F5E-2CA4-9C3DFD2B2EB9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12: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NEURO-154.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186262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DD00B-7F9F-78E7-095A-3A40718D6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DE55E50-1689-5D85-A98C-970FCDE2CB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5" cy="5645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266FCB-A2BB-B0B7-8298-A250D853860A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05DDC-3734-744B-D3D7-2321A497A037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36A86-24E2-D38A-9232-6C60BD22D6E6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F7AE85-F090-1EEC-F96F-E5DD79417326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527CA6-88C7-10A2-4FEE-237169BCB51E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13: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NEURO-183.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45961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0E3F-B121-7643-B730-9228D4A1A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63FCFEB-5DEE-FE89-6389-44B46AD67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5" y="0"/>
            <a:ext cx="6511508" cy="24492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1CF0D1-59A7-CE7E-78CD-9B065F18A4B4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95249E-6F19-C943-9D85-D7164025FFE7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59952B-1A70-5C03-D3CF-AF2E4E256F8D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14: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NEURO-199.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Fig. 14A: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Fig. 14B: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3014613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A1994-78D8-71D7-AD95-10249A63D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A398A30-CB1F-3B6B-1F86-A5E378D12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3246" y="0"/>
            <a:ext cx="6511505" cy="24492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26C3AE-F462-E4D4-15D4-A4B6C30FC304}"/>
              </a:ext>
            </a:extLst>
          </p:cNvPr>
          <p:cNvSpPr txBox="1"/>
          <p:nvPr/>
        </p:nvSpPr>
        <p:spPr>
          <a:xfrm>
            <a:off x="0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E77B6E-B1D6-70FD-644D-29147634C41E}"/>
              </a:ext>
            </a:extLst>
          </p:cNvPr>
          <p:cNvSpPr txBox="1"/>
          <p:nvPr/>
        </p:nvSpPr>
        <p:spPr>
          <a:xfrm>
            <a:off x="3282043" y="239840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7810FD-2AAC-779A-9410-2AAB5359013F}"/>
              </a:ext>
            </a:extLst>
          </p:cNvPr>
          <p:cNvSpPr txBox="1"/>
          <p:nvPr/>
        </p:nvSpPr>
        <p:spPr>
          <a:xfrm>
            <a:off x="-1" y="2449285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15: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 and EPICv2 platforms for sample NEURO-201.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</a:p>
        </p:txBody>
      </p:sp>
    </p:spTree>
    <p:extLst>
      <p:ext uri="{BB962C8B-B14F-4D97-AF65-F5344CB8AC3E}">
        <p14:creationId xmlns:p14="http://schemas.microsoft.com/office/powerpoint/2010/main" val="1899988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3559-DBA3-AC5B-0F26-C3C9F6B84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2D5279C-2B70-13B7-C7A9-1AFBCFA4F0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6857994" cy="5645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BFEAE1-7EFC-ABC6-D07E-F2A44D56ACCC}"/>
              </a:ext>
            </a:extLst>
          </p:cNvPr>
          <p:cNvSpPr txBox="1"/>
          <p:nvPr/>
        </p:nvSpPr>
        <p:spPr>
          <a:xfrm>
            <a:off x="-2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0A8D2A-9EB5-D2BC-FB7B-95C8E21495B3}"/>
              </a:ext>
            </a:extLst>
          </p:cNvPr>
          <p:cNvSpPr txBox="1"/>
          <p:nvPr/>
        </p:nvSpPr>
        <p:spPr>
          <a:xfrm>
            <a:off x="3282043" y="404732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DD1CEB-5C07-4D70-DA42-9B9392E6A549}"/>
              </a:ext>
            </a:extLst>
          </p:cNvPr>
          <p:cNvSpPr txBox="1"/>
          <p:nvPr/>
        </p:nvSpPr>
        <p:spPr>
          <a:xfrm>
            <a:off x="-1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03D2F4-7321-D74D-8AA5-B6BBA5994B8E}"/>
              </a:ext>
            </a:extLst>
          </p:cNvPr>
          <p:cNvSpPr txBox="1"/>
          <p:nvPr/>
        </p:nvSpPr>
        <p:spPr>
          <a:xfrm>
            <a:off x="3282042" y="2973938"/>
            <a:ext cx="44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A6277F-76C6-89FD-DDCB-C72D844B65F2}"/>
              </a:ext>
            </a:extLst>
          </p:cNvPr>
          <p:cNvSpPr txBox="1"/>
          <p:nvPr/>
        </p:nvSpPr>
        <p:spPr>
          <a:xfrm>
            <a:off x="-1" y="5711512"/>
            <a:ext cx="685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16: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Comparison of DNA methylation measurements generated using 5-base, ONT, and EPICv2 platforms for sample NEURO-202.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A: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5-base sequencing and EPICv2 arrays.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B: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5-base sequencing versus EPICv2 arrays, presenting the difference between paired methylation measurements as a function of their mean value. 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C: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Density-based correlation plot comparing CpG-level methylation values obtained from ONT and EPICv2 platforms. </a:t>
            </a: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Panel D: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Bland–Altman plot for ONT sequencing versus EPICv2 arrays, presenting the difference between paired methylation measurements as a function of their mean value. Color intensity indicates the local density of paired CpG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6163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542E6-F805-1C5A-C70F-899875F69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BF7A01F-7095-1263-EF1D-8C94016D06AA}"/>
              </a:ext>
            </a:extLst>
          </p:cNvPr>
          <p:cNvSpPr txBox="1"/>
          <p:nvPr/>
        </p:nvSpPr>
        <p:spPr>
          <a:xfrm>
            <a:off x="0" y="4572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17.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Genome-wide copy-number variation (CNV) profiles for sample NEURO-58 generated using 5-base (upper panel) and ONT (lower panel) platforms. The x-axis represents genomic position ordered by chromosome (chr1–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2E1AC5-4CA2-D41D-5659-D6F03DC7B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543E34-BE38-CDAF-6720-6897BC22B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81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209B-7AA5-877B-F74F-0B59A61E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2A04D34-C1E9-6886-DFED-359AEC9AA596}"/>
              </a:ext>
            </a:extLst>
          </p:cNvPr>
          <p:cNvSpPr txBox="1"/>
          <p:nvPr/>
        </p:nvSpPr>
        <p:spPr>
          <a:xfrm>
            <a:off x="0" y="2286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18.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Genome-wide copy-number variation (CNV) profile for sample NEURO-69 generated using 5-base platform. The x-axis represents genomic position ordered by chromosome (chr1–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9ECBAE-51B7-6501-93AD-08CCB4C2C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16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B081D-6ADE-E936-AC84-DB3159DC3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39F827F5-1A2D-A085-2DF5-D1B66301D84F}"/>
              </a:ext>
            </a:extLst>
          </p:cNvPr>
          <p:cNvSpPr txBox="1"/>
          <p:nvPr/>
        </p:nvSpPr>
        <p:spPr>
          <a:xfrm>
            <a:off x="0" y="2286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19.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Genome-wide copy-number variation (CNV) profile for sample NEURO-84 generated using 5-base platform. The x-axis represents genomic position ordered by chromosome (chr1–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7997D7-9FA3-B56F-A5EB-62627EF0A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79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B7150-6093-B962-0853-34C196A66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8C6B71CB-BD94-D4F4-C5E9-6E57B05B2E9E}"/>
              </a:ext>
            </a:extLst>
          </p:cNvPr>
          <p:cNvSpPr txBox="1"/>
          <p:nvPr/>
        </p:nvSpPr>
        <p:spPr>
          <a:xfrm>
            <a:off x="0" y="469139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20.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Genome-wide copy-number variation (CNV) profiles for sample NEURO-91 generated using 5-base (upper panel) and ONT (lower panel) platforms. The x-axis represents genomic position ordered by chromosome (chr1–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1DD955-0B53-E847-E9B3-2190FD54B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6858000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E7B460-8BCE-FAC1-42E2-C4F799E40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5144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02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20942-8D6E-A294-D415-F1B516519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89C35DA8-FFE5-3CA3-50CE-297C550C7DB4}"/>
              </a:ext>
            </a:extLst>
          </p:cNvPr>
          <p:cNvSpPr txBox="1"/>
          <p:nvPr/>
        </p:nvSpPr>
        <p:spPr>
          <a:xfrm>
            <a:off x="0" y="4575629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Supplementary Figure 21.</a:t>
            </a:r>
            <a:r>
              <a:rPr lang="en-US" sz="1400" dirty="0"/>
              <a:t>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Genome-wide copy-number variation (CNV) profiles for sample NEURO-96 generated using 5-base (upper panel) and ONT (lower panel) platforms. The x-axis represents genomic position ordered by chromosome (chr1–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), and the y-axis represents the log2-normalized ratio used for CNV assessment. Positive and negative deviations from zero indicate relative copy-number gains and losses, respectively.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B12CE-B49D-B584-44B6-517389219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A51DFD-AAF3-4E13-D6E2-896F80B37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14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969BA-AC76-DEE7-C0CC-DE0EF0A65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F4A53707-2F76-8968-FAB8-7CCBD61A8628}"/>
              </a:ext>
            </a:extLst>
          </p:cNvPr>
          <p:cNvSpPr txBox="1"/>
          <p:nvPr/>
        </p:nvSpPr>
        <p:spPr>
          <a:xfrm>
            <a:off x="0" y="4572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Supplementary Figure 22.</a:t>
            </a:r>
            <a:r>
              <a:rPr lang="en-US" sz="1400" dirty="0"/>
              <a:t> Genome-wide copy-number variation (CNV) profiles for sample NEURO-99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496427-6A5E-7908-DDC9-8196B17F1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30FCA8-2BC2-D29F-FC70-6635C2FF8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41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78B97-7BB3-3000-F730-056307A2D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7CA89300-0232-2E8D-3BD1-D3C89812FC2F}"/>
              </a:ext>
            </a:extLst>
          </p:cNvPr>
          <p:cNvSpPr txBox="1"/>
          <p:nvPr/>
        </p:nvSpPr>
        <p:spPr>
          <a:xfrm>
            <a:off x="0" y="4572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Supplementary Figure 23.</a:t>
            </a:r>
            <a:r>
              <a:rPr lang="en-US" sz="1400" dirty="0"/>
              <a:t> Genome-wide copy-number variation (CNV) profiles for sample NEURO-101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6C679C-438A-BE74-9DE7-507B8B068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25377C-FBFA-C84F-B37F-CC12A5643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11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7954C-0602-35E2-6A32-8E71B64D8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A4A5C682-3503-075B-24EF-04496CDE1595}"/>
              </a:ext>
            </a:extLst>
          </p:cNvPr>
          <p:cNvSpPr txBox="1"/>
          <p:nvPr/>
        </p:nvSpPr>
        <p:spPr>
          <a:xfrm>
            <a:off x="0" y="2286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Supplementary Figure 24.</a:t>
            </a:r>
            <a:r>
              <a:rPr lang="en-US" sz="1400" dirty="0"/>
              <a:t> Genome-wide copy-number variation (CNV) profile for sample NEURO-103 generated using 5-base platform.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41B7BB-6B2A-4F8C-511D-6A1BC7335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88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954C2-261E-E9CB-7BE1-C414B9E42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EDA3B9F6-CD7D-3CDA-5C37-EE74F5B6EDA3}"/>
              </a:ext>
            </a:extLst>
          </p:cNvPr>
          <p:cNvSpPr txBox="1"/>
          <p:nvPr/>
        </p:nvSpPr>
        <p:spPr>
          <a:xfrm>
            <a:off x="0" y="4572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25: </a:t>
            </a:r>
            <a:r>
              <a:rPr lang="en-US" sz="1400" dirty="0"/>
              <a:t>Genome-wide copy-number variation (CNV) profiles for sample NEURO-115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AA1EA-2488-03EA-C233-F887FFB43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6324CC-CBAE-FCDD-042A-C65B2A6DD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04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DBF68-12D2-E85F-5EF7-FF195EDF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C176EFF-A34B-97FC-5A35-DD4DDAB01AC9}"/>
              </a:ext>
            </a:extLst>
          </p:cNvPr>
          <p:cNvSpPr txBox="1"/>
          <p:nvPr/>
        </p:nvSpPr>
        <p:spPr>
          <a:xfrm>
            <a:off x="0" y="461466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26: </a:t>
            </a:r>
            <a:r>
              <a:rPr lang="en-US" sz="1400" dirty="0"/>
              <a:t>Genome-wide copy-number variation (CNV) profiles for sample NEURO-123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4872D3-5C11-C91E-D4A9-E8033DF47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4"/>
            <a:ext cx="6858000" cy="2286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3B348F-4593-7584-983D-A4FF4DFB5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432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30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41B33-ECDF-B4AD-04CC-5EA3C0FDF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E99BCDEC-7D6A-0110-0E95-C10E403072FA}"/>
              </a:ext>
            </a:extLst>
          </p:cNvPr>
          <p:cNvSpPr txBox="1"/>
          <p:nvPr/>
        </p:nvSpPr>
        <p:spPr>
          <a:xfrm>
            <a:off x="0" y="2286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27: </a:t>
            </a:r>
            <a:r>
              <a:rPr lang="en-US" sz="1400" dirty="0"/>
              <a:t>Genome-wide copy-number variation (CNV) profile for sample NEURO-154 generated using 5-base platform.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9EF9B-DC51-C81D-7DA3-5D9D6A927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59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1E52-13AF-6932-8BF6-9469B105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0ECF17-A3DB-2096-3632-CE9B4489F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520C5D-81E4-C426-27DE-F988736FE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858000" cy="228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E8CFEF-F2FB-2DB4-BECC-41764DD06237}"/>
              </a:ext>
            </a:extLst>
          </p:cNvPr>
          <p:cNvSpPr txBox="1"/>
          <p:nvPr/>
        </p:nvSpPr>
        <p:spPr>
          <a:xfrm>
            <a:off x="0" y="461466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28: </a:t>
            </a:r>
            <a:r>
              <a:rPr lang="en-US" sz="1400" dirty="0"/>
              <a:t>Genome-wide copy-number variation (CNV) profiles for sample NEURO-183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46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2B4E0-8060-6743-CD2D-2787F41B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5EBA6-4592-45D5-A141-CF2EBC52D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F5C795-265C-D5B0-1CD1-1E72F97F3003}"/>
              </a:ext>
            </a:extLst>
          </p:cNvPr>
          <p:cNvSpPr txBox="1"/>
          <p:nvPr/>
        </p:nvSpPr>
        <p:spPr>
          <a:xfrm>
            <a:off x="0" y="2286000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29: </a:t>
            </a:r>
            <a:r>
              <a:rPr lang="en-US" sz="1400" dirty="0"/>
              <a:t>Genome-wide copy-number variation (CNV) profile for sample NEURO-201 generated using 5-base platform.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807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9EE1D-AD15-B48C-C9DB-8A5EDD675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7D5FB902-C1A5-8C39-37C6-B581887CAADB}"/>
              </a:ext>
            </a:extLst>
          </p:cNvPr>
          <p:cNvSpPr txBox="1"/>
          <p:nvPr/>
        </p:nvSpPr>
        <p:spPr>
          <a:xfrm>
            <a:off x="0" y="4552188"/>
            <a:ext cx="685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Arial" panose="020B0604020202020204" pitchFamily="34" charset="0"/>
              </a:rPr>
              <a:t>Supplementary Figure 30: </a:t>
            </a:r>
            <a:r>
              <a:rPr lang="en-US" sz="1400" dirty="0"/>
              <a:t>Genome-wide copy-number variation (CNV) profiles for sample NEURO-202 generated using 5-base (upper panel) and ONT (lower panel) platforms. The x-axis represents genomic position ordered by chromosome (chr1–</a:t>
            </a:r>
            <a:r>
              <a:rPr lang="en-US" sz="1400" dirty="0" err="1"/>
              <a:t>chrY</a:t>
            </a:r>
            <a:r>
              <a:rPr lang="en-US" sz="1400" dirty="0"/>
              <a:t>), and the y-axis represents the log2-normalized ratio used for CNV assessment. Positive and negative deviations from zero indicate relative copy-number gains and losses, respectively.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5ED6CF-831E-387C-689D-3FF2791D4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FE5987-4BC3-3A26-7233-C1CC990A5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6188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31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A351C1-7E97-029A-55D5-1F63314AF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3041" y="0"/>
            <a:ext cx="6836479" cy="6364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77BD85-72C2-B22F-6959-42D436C9A7F2}"/>
              </a:ext>
            </a:extLst>
          </p:cNvPr>
          <p:cNvSpPr txBox="1"/>
          <p:nvPr/>
        </p:nvSpPr>
        <p:spPr>
          <a:xfrm>
            <a:off x="0" y="5956739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Supplementary Figure 31: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 Figure displays 14 tracks representing DNA methylation levels assessed using 5-base for 14 samples classified as GBMs, within 23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kbp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window centered around 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MGMT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promoter. 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Sample NEURO-99 for which intermediate DNA methylation within </a:t>
            </a:r>
            <a:r>
              <a:rPr lang="en-US" alt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MGMT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promoter has been observed is marked with red color.</a:t>
            </a:r>
          </a:p>
        </p:txBody>
      </p:sp>
    </p:spTree>
    <p:extLst>
      <p:ext uri="{BB962C8B-B14F-4D97-AF65-F5344CB8AC3E}">
        <p14:creationId xmlns:p14="http://schemas.microsoft.com/office/powerpoint/2010/main" val="2187608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5446</TotalTime>
  <Words>2690</Words>
  <Application>Microsoft Macintosh PowerPoint</Application>
  <PresentationFormat>A4 Paper (210x297 mm)</PresentationFormat>
  <Paragraphs>97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Bińkowski Jan</dc:creator>
  <cp:lastModifiedBy>Bińkowski Jan</cp:lastModifiedBy>
  <cp:revision>98</cp:revision>
  <dcterms:created xsi:type="dcterms:W3CDTF">2026-04-05T16:33:55Z</dcterms:created>
  <dcterms:modified xsi:type="dcterms:W3CDTF">2026-09-06T19:48:40Z</dcterms:modified>
</cp:coreProperties>
</file>