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</p:sldIdLst>
  <p:sldSz cx="8279765" cy="10079990"/>
  <p:notesSz cx="9144000" cy="6858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00" userDrawn="1">
          <p15:clr>
            <a:srgbClr val="A4A3A4"/>
          </p15:clr>
        </p15:guide>
        <p15:guide id="2" pos="27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300"/>
        <p:guide pos="277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4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14215" y="1344199"/>
            <a:ext cx="6655536" cy="3778579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35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14215" y="5233915"/>
            <a:ext cx="6655536" cy="216448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175" spc="200"/>
            </a:lvl1pPr>
            <a:lvl2pPr marL="414020" indent="0" algn="ctr">
              <a:buNone/>
              <a:defRPr sz="1810"/>
            </a:lvl2pPr>
            <a:lvl3pPr marL="828040" indent="0" algn="ctr">
              <a:buNone/>
              <a:defRPr sz="1630"/>
            </a:lvl3pPr>
            <a:lvl4pPr marL="1242060" indent="0" algn="ctr">
              <a:buNone/>
              <a:defRPr sz="1450"/>
            </a:lvl4pPr>
            <a:lvl5pPr marL="1656080" indent="0" algn="ctr">
              <a:buNone/>
              <a:defRPr sz="1450"/>
            </a:lvl5pPr>
            <a:lvl6pPr marL="2070100" indent="0" algn="ctr">
              <a:buNone/>
              <a:defRPr sz="1450"/>
            </a:lvl6pPr>
            <a:lvl7pPr marL="2484120" indent="0" algn="ctr">
              <a:buNone/>
              <a:defRPr sz="1450"/>
            </a:lvl7pPr>
            <a:lvl8pPr marL="2898140" indent="0" algn="ctr">
              <a:buNone/>
              <a:defRPr sz="1450"/>
            </a:lvl8pPr>
            <a:lvl9pPr marL="3312160" indent="0" algn="ctr">
              <a:buNone/>
              <a:defRPr sz="145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13221" y="894369"/>
            <a:ext cx="7450188" cy="103725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13221" y="2190941"/>
            <a:ext cx="7450188" cy="699619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352134" y="5657285"/>
            <a:ext cx="5276505" cy="112722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98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352134" y="6784507"/>
            <a:ext cx="5276505" cy="127540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3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1402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2pPr>
            <a:lvl3pPr marL="82804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3pPr>
            <a:lvl4pPr marL="124206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4pPr>
            <a:lvl5pPr marL="165608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5pPr>
            <a:lvl6pPr marL="207010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6pPr>
            <a:lvl7pPr marL="248412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7pPr>
            <a:lvl8pPr marL="289814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8pPr>
            <a:lvl9pPr marL="3312160" indent="0">
              <a:buNone/>
              <a:defRPr sz="14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13221" y="894369"/>
            <a:ext cx="7450188" cy="103725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13221" y="2206818"/>
            <a:ext cx="3516040" cy="6980316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354707" y="2206818"/>
            <a:ext cx="3516040" cy="6980316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13221" y="894369"/>
            <a:ext cx="7450188" cy="103725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13221" y="2100975"/>
            <a:ext cx="3628514" cy="5609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1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14020" indent="0">
              <a:buNone/>
              <a:defRPr sz="1810" b="1"/>
            </a:lvl2pPr>
            <a:lvl3pPr marL="828040" indent="0">
              <a:buNone/>
              <a:defRPr sz="1630" b="1"/>
            </a:lvl3pPr>
            <a:lvl4pPr marL="1242060" indent="0">
              <a:buNone/>
              <a:defRPr sz="1450" b="1"/>
            </a:lvl4pPr>
            <a:lvl5pPr marL="1656080" indent="0">
              <a:buNone/>
              <a:defRPr sz="1450" b="1"/>
            </a:lvl5pPr>
            <a:lvl6pPr marL="2070100" indent="0">
              <a:buNone/>
              <a:defRPr sz="1450" b="1"/>
            </a:lvl6pPr>
            <a:lvl7pPr marL="2484120" indent="0">
              <a:buNone/>
              <a:defRPr sz="1450" b="1"/>
            </a:lvl7pPr>
            <a:lvl8pPr marL="2898140" indent="0">
              <a:buNone/>
              <a:defRPr sz="1450" b="1"/>
            </a:lvl8pPr>
            <a:lvl9pPr marL="3312160" indent="0">
              <a:buNone/>
              <a:defRPr sz="145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13221" y="2725447"/>
            <a:ext cx="3628514" cy="646168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235269" y="2089993"/>
            <a:ext cx="3628514" cy="5609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1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14020" indent="0">
              <a:buNone/>
              <a:defRPr sz="1810" b="1"/>
            </a:lvl2pPr>
            <a:lvl3pPr marL="828040" indent="0">
              <a:buNone/>
              <a:defRPr sz="1630" b="1"/>
            </a:lvl3pPr>
            <a:lvl4pPr marL="1242060" indent="0">
              <a:buNone/>
              <a:defRPr sz="1450" b="1"/>
            </a:lvl4pPr>
            <a:lvl5pPr marL="1656080" indent="0">
              <a:buNone/>
              <a:defRPr sz="1450" b="1"/>
            </a:lvl5pPr>
            <a:lvl6pPr marL="2070100" indent="0">
              <a:buNone/>
              <a:defRPr sz="1450" b="1"/>
            </a:lvl6pPr>
            <a:lvl7pPr marL="2484120" indent="0">
              <a:buNone/>
              <a:defRPr sz="1450" b="1"/>
            </a:lvl7pPr>
            <a:lvl8pPr marL="2898140" indent="0">
              <a:buNone/>
              <a:defRPr sz="1450" b="1"/>
            </a:lvl8pPr>
            <a:lvl9pPr marL="3312160" indent="0">
              <a:buNone/>
              <a:defRPr sz="145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235269" y="2725447"/>
            <a:ext cx="3628514" cy="646168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13221" y="894369"/>
            <a:ext cx="7450188" cy="1037258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13221" y="2286199"/>
            <a:ext cx="3554263" cy="677392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45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313138" y="2286199"/>
            <a:ext cx="3550272" cy="677392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45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6951390" y="1344199"/>
            <a:ext cx="709076" cy="7393102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53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21054" y="1344199"/>
            <a:ext cx="6227645" cy="7393102"/>
          </a:xfrm>
        </p:spPr>
        <p:txBody>
          <a:bodyPr vert="eaVert" lIns="46800" tIns="46800" rIns="46800" bIns="46800"/>
          <a:lstStyle>
            <a:lvl1pPr marL="207010" indent="-207010">
              <a:spcAft>
                <a:spcPts val="1000"/>
              </a:spcAft>
              <a:defRPr spc="300"/>
            </a:lvl1pPr>
            <a:lvl2pPr marL="621030" indent="-207010">
              <a:defRPr spc="300"/>
            </a:lvl2pPr>
            <a:lvl3pPr marL="1035050" indent="-207010">
              <a:defRPr spc="300"/>
            </a:lvl3pPr>
            <a:lvl4pPr marL="1449070" indent="-207010">
              <a:defRPr spc="300"/>
            </a:lvl4pPr>
            <a:lvl5pPr marL="1863090" indent="-20701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13221" y="1137807"/>
            <a:ext cx="7452636" cy="805990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14215" y="3651567"/>
            <a:ext cx="6655536" cy="149767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543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14215" y="5233915"/>
            <a:ext cx="6655536" cy="693269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17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13221" y="894369"/>
            <a:ext cx="7450188" cy="1037258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13221" y="2190941"/>
            <a:ext cx="7450188" cy="6996192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15666" y="9282392"/>
            <a:ext cx="1833817" cy="465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795552" y="9282392"/>
            <a:ext cx="2689598" cy="465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029592" y="9282392"/>
            <a:ext cx="1833817" cy="465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828040" rtl="0" eaLnBrk="1" fontAlgn="auto" latinLnBrk="0" hangingPunct="1">
        <a:lnSpc>
          <a:spcPct val="100000"/>
        </a:lnSpc>
        <a:spcBef>
          <a:spcPct val="0"/>
        </a:spcBef>
        <a:buNone/>
        <a:defRPr sz="326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07010" indent="-207010" algn="l" defTabSz="82804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63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21030" indent="-207010" algn="l" defTabSz="82804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457325" algn="l"/>
          <a:tab pos="1457325" algn="l"/>
          <a:tab pos="1457325" algn="l"/>
          <a:tab pos="1457325" algn="l"/>
        </a:tabLst>
        <a:defRPr sz="14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035050" indent="-207010" algn="l" defTabSz="82804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4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449070" indent="-207010" algn="l" defTabSz="82804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2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863090" indent="-207010" algn="l" defTabSz="82804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2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277110" indent="-207010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691130" indent="-207010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3105150" indent="-207010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519170" indent="-207010" algn="l" defTabSz="828040" rtl="0" eaLnBrk="1" latinLnBrk="0" hangingPunct="1">
        <a:lnSpc>
          <a:spcPct val="90000"/>
        </a:lnSpc>
        <a:spcBef>
          <a:spcPct val="91000"/>
        </a:spcBef>
        <a:buFont typeface="Arial" panose="020B0604020202020204" pitchFamily="34" charset="0"/>
        <a:buChar char="•"/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1pPr>
      <a:lvl2pPr marL="41402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2pPr>
      <a:lvl3pPr marL="82804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3pPr>
      <a:lvl4pPr marL="124206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4pPr>
      <a:lvl5pPr marL="165608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5pPr>
      <a:lvl6pPr marL="207010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6pPr>
      <a:lvl7pPr marL="248412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7pPr>
      <a:lvl8pPr marL="289814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8pPr>
      <a:lvl9pPr marL="3312160" algn="l" defTabSz="828040" rtl="0" eaLnBrk="1" latinLnBrk="0" hangingPunct="1">
        <a:defRPr sz="16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63.xml"/><Relationship Id="rId3" Type="http://schemas.openxmlformats.org/officeDocument/2006/relationships/image" Target="../media/image3.png"/><Relationship Id="rId29" Type="http://schemas.openxmlformats.org/officeDocument/2006/relationships/image" Target="../media/image29.png"/><Relationship Id="rId28" Type="http://schemas.openxmlformats.org/officeDocument/2006/relationships/image" Target="../media/image28.png"/><Relationship Id="rId27" Type="http://schemas.openxmlformats.org/officeDocument/2006/relationships/image" Target="../media/image27.png"/><Relationship Id="rId26" Type="http://schemas.openxmlformats.org/officeDocument/2006/relationships/image" Target="../media/image26.png"/><Relationship Id="rId25" Type="http://schemas.openxmlformats.org/officeDocument/2006/relationships/image" Target="../media/image25.png"/><Relationship Id="rId24" Type="http://schemas.openxmlformats.org/officeDocument/2006/relationships/image" Target="../media/image24.png"/><Relationship Id="rId23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" name="图片 80" descr="06.Venn_plo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0545" y="3102610"/>
            <a:ext cx="1360170" cy="1360170"/>
          </a:xfrm>
          <a:prstGeom prst="rect">
            <a:avLst/>
          </a:prstGeom>
        </p:spPr>
      </p:pic>
      <p:pic>
        <p:nvPicPr>
          <p:cNvPr id="56" name="图片 55" descr="01.Venn_pl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270" y="1106805"/>
            <a:ext cx="1499870" cy="1499870"/>
          </a:xfrm>
          <a:prstGeom prst="rect">
            <a:avLst/>
          </a:prstGeom>
        </p:spPr>
      </p:pic>
      <p:pic>
        <p:nvPicPr>
          <p:cNvPr id="20" name="图片 19" descr="DEGs1_heatmap_CH_contro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310" y="1067435"/>
            <a:ext cx="1367155" cy="13671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4929" y="961786"/>
            <a:ext cx="7445586" cy="1644697"/>
          </a:xfrm>
          <a:prstGeom prst="rect">
            <a:avLst/>
          </a:prstGeom>
          <a:noFill/>
          <a:ln w="349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30"/>
          </a:p>
        </p:txBody>
      </p:sp>
      <p:sp>
        <p:nvSpPr>
          <p:cNvPr id="30" name="矩形 29"/>
          <p:cNvSpPr/>
          <p:nvPr/>
        </p:nvSpPr>
        <p:spPr>
          <a:xfrm>
            <a:off x="322710" y="2763332"/>
            <a:ext cx="7444316" cy="2063809"/>
          </a:xfrm>
          <a:prstGeom prst="rect">
            <a:avLst/>
          </a:prstGeom>
          <a:noFill/>
          <a:ln w="349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30"/>
          </a:p>
        </p:txBody>
      </p:sp>
      <p:sp>
        <p:nvSpPr>
          <p:cNvPr id="59" name="流程图: 合并 58"/>
          <p:cNvSpPr/>
          <p:nvPr/>
        </p:nvSpPr>
        <p:spPr>
          <a:xfrm>
            <a:off x="3903321" y="4826908"/>
            <a:ext cx="368595" cy="133408"/>
          </a:xfrm>
          <a:prstGeom prst="flowChartMerg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30"/>
          </a:p>
        </p:txBody>
      </p:sp>
      <p:sp>
        <p:nvSpPr>
          <p:cNvPr id="83" name="矩形 82"/>
          <p:cNvSpPr/>
          <p:nvPr/>
        </p:nvSpPr>
        <p:spPr>
          <a:xfrm>
            <a:off x="333505" y="4998657"/>
            <a:ext cx="7445586" cy="2468315"/>
          </a:xfrm>
          <a:prstGeom prst="rect">
            <a:avLst/>
          </a:prstGeom>
          <a:noFill/>
          <a:ln w="349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30">
              <a:sym typeface="+mn-ea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333493" y="4475485"/>
            <a:ext cx="2177415" cy="2863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Machine learnings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2500113" y="7141850"/>
            <a:ext cx="1944000" cy="2762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GSEA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832853" y="3103250"/>
            <a:ext cx="1807845" cy="165925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4878823" y="3103250"/>
            <a:ext cx="2870200" cy="165925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9" name="文本框 128"/>
          <p:cNvSpPr txBox="1"/>
          <p:nvPr/>
        </p:nvSpPr>
        <p:spPr>
          <a:xfrm>
            <a:off x="398277" y="7141844"/>
            <a:ext cx="2072699" cy="2755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Immune infiltration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4530843" y="7133595"/>
            <a:ext cx="3168000" cy="2774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Regulatory networks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311268" y="33025"/>
            <a:ext cx="7451725" cy="900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noAutofit/>
          </a:bodyPr>
          <a:p>
            <a:pPr algn="ctr"/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Transcriptomic and machine learning analyses identify key genes associated with entosis and their regulatory mechanisms in ischemic stroke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333493" y="3102615"/>
            <a:ext cx="2176780" cy="166052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16876" y="986547"/>
            <a:ext cx="7434156" cy="3067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Identification of entosis-related module genes and candidate genes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5440" y="7637780"/>
            <a:ext cx="7445375" cy="2442845"/>
          </a:xfrm>
          <a:prstGeom prst="rect">
            <a:avLst/>
          </a:prstGeom>
          <a:noFill/>
          <a:ln w="349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30"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61327" y="2796412"/>
            <a:ext cx="7406215" cy="3067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NOL9 and WDR3 were identified as key genes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371488" y="5017067"/>
            <a:ext cx="7373194" cy="3067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Research on </a:t>
            </a:r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ischemic stroke</a:t>
            </a:r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mechanisms and exploration of individualized treatment 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22768" y="1278025"/>
            <a:ext cx="2935053" cy="1335443"/>
          </a:xfrm>
          <a:prstGeom prst="rect">
            <a:avLst/>
          </a:prstGeom>
          <a:noFill/>
          <a:ln w="19050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30388" y="2338505"/>
            <a:ext cx="2895047" cy="277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GSE58294 (DEGs)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509537" y="1293266"/>
            <a:ext cx="2235898" cy="1335443"/>
          </a:xfrm>
          <a:prstGeom prst="rect">
            <a:avLst/>
          </a:prstGeom>
          <a:noFill/>
          <a:ln w="19050" cmpd="sng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532397" y="2338505"/>
            <a:ext cx="2203513" cy="277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WGCNA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6" name="右箭头 65"/>
          <p:cNvSpPr/>
          <p:nvPr/>
        </p:nvSpPr>
        <p:spPr>
          <a:xfrm rot="10800000">
            <a:off x="5324747" y="1763179"/>
            <a:ext cx="137799" cy="232417"/>
          </a:xfrm>
          <a:prstGeom prst="rightArrow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2832853" y="4476755"/>
            <a:ext cx="1807845" cy="2863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8 feature genes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6" name="右箭头 75"/>
          <p:cNvSpPr/>
          <p:nvPr/>
        </p:nvSpPr>
        <p:spPr>
          <a:xfrm>
            <a:off x="2569426" y="3786347"/>
            <a:ext cx="137799" cy="232417"/>
          </a:xfrm>
          <a:prstGeom prst="rightArrow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右箭头 77"/>
          <p:cNvSpPr/>
          <p:nvPr/>
        </p:nvSpPr>
        <p:spPr>
          <a:xfrm>
            <a:off x="4640852" y="3786347"/>
            <a:ext cx="137799" cy="232417"/>
          </a:xfrm>
          <a:prstGeom prst="rightArrow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384175" y="7637145"/>
            <a:ext cx="2245995" cy="244348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4" name="文本框 133"/>
          <p:cNvSpPr txBox="1"/>
          <p:nvPr/>
        </p:nvSpPr>
        <p:spPr>
          <a:xfrm>
            <a:off x="398276" y="9793527"/>
            <a:ext cx="2232000" cy="2863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Nomogram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2706370" y="7638415"/>
            <a:ext cx="1564640" cy="238696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0" name="文本框 139"/>
          <p:cNvSpPr txBox="1"/>
          <p:nvPr/>
        </p:nvSpPr>
        <p:spPr>
          <a:xfrm>
            <a:off x="4878823" y="4462150"/>
            <a:ext cx="2880000" cy="2863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 key genes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372863" y="5321940"/>
            <a:ext cx="2098675" cy="209931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2510790" y="5322570"/>
            <a:ext cx="1939925" cy="209867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9" name="矩形 168"/>
          <p:cNvSpPr/>
          <p:nvPr/>
        </p:nvSpPr>
        <p:spPr>
          <a:xfrm>
            <a:off x="4530725" y="5323840"/>
            <a:ext cx="3188970" cy="209677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4311768" y="9787895"/>
            <a:ext cx="1584000" cy="2774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Drug prediction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9" name="图片 28" descr="DEGs1_volcano_CH_contro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45" y="1293495"/>
            <a:ext cx="1407160" cy="1055370"/>
          </a:xfrm>
          <a:prstGeom prst="rect">
            <a:avLst/>
          </a:prstGeom>
        </p:spPr>
      </p:pic>
      <p:sp>
        <p:nvSpPr>
          <p:cNvPr id="32" name="右箭头 31"/>
          <p:cNvSpPr/>
          <p:nvPr/>
        </p:nvSpPr>
        <p:spPr>
          <a:xfrm>
            <a:off x="3260997" y="1763179"/>
            <a:ext cx="137799" cy="232417"/>
          </a:xfrm>
          <a:prstGeom prst="rightArrow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03.wgcna.dendroColor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335" y="1293495"/>
            <a:ext cx="1102360" cy="1045210"/>
          </a:xfrm>
          <a:prstGeom prst="rect">
            <a:avLst/>
          </a:prstGeom>
        </p:spPr>
      </p:pic>
      <p:pic>
        <p:nvPicPr>
          <p:cNvPr id="42" name="图片 41" descr="04.wgcna.Module-trait.heatma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5930" y="1293495"/>
            <a:ext cx="993140" cy="1064260"/>
          </a:xfrm>
          <a:prstGeom prst="rect">
            <a:avLst/>
          </a:prstGeom>
        </p:spPr>
      </p:pic>
      <p:sp>
        <p:nvSpPr>
          <p:cNvPr id="60" name="文本框 59"/>
          <p:cNvSpPr txBox="1"/>
          <p:nvPr/>
        </p:nvSpPr>
        <p:spPr>
          <a:xfrm>
            <a:off x="3261002" y="2338505"/>
            <a:ext cx="2203513" cy="277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429 candidate genes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61" name="图片 60" descr="01_RF_ntre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1280" y="3701415"/>
            <a:ext cx="1158875" cy="783590"/>
          </a:xfrm>
          <a:prstGeom prst="rect">
            <a:avLst/>
          </a:prstGeom>
        </p:spPr>
      </p:pic>
      <p:pic>
        <p:nvPicPr>
          <p:cNvPr id="68" name="图片 67" descr="02_RF_mtry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745" y="3701415"/>
            <a:ext cx="978535" cy="760730"/>
          </a:xfrm>
          <a:prstGeom prst="rect">
            <a:avLst/>
          </a:prstGeom>
        </p:spPr>
      </p:pic>
      <p:pic>
        <p:nvPicPr>
          <p:cNvPr id="69" name="图片 68" descr="03.Boruta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0645" y="3129915"/>
            <a:ext cx="1071245" cy="571500"/>
          </a:xfrm>
          <a:prstGeom prst="rect">
            <a:avLst/>
          </a:prstGeom>
        </p:spPr>
      </p:pic>
      <p:pic>
        <p:nvPicPr>
          <p:cNvPr id="80" name="图片 79" descr="05_SVM-RFE_Accuracy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475" y="3102610"/>
            <a:ext cx="979170" cy="478155"/>
          </a:xfrm>
          <a:prstGeom prst="rect">
            <a:avLst/>
          </a:prstGeom>
        </p:spPr>
      </p:pic>
      <p:pic>
        <p:nvPicPr>
          <p:cNvPr id="82" name="图片 81" descr="ROC_WDR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1415" y="3102610"/>
            <a:ext cx="1021080" cy="598805"/>
          </a:xfrm>
          <a:prstGeom prst="rect">
            <a:avLst/>
          </a:prstGeom>
        </p:spPr>
      </p:pic>
      <p:pic>
        <p:nvPicPr>
          <p:cNvPr id="84" name="图片 83" descr="ROC_WDR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42840" y="3786505"/>
            <a:ext cx="1174750" cy="675640"/>
          </a:xfrm>
          <a:prstGeom prst="rect">
            <a:avLst/>
          </a:prstGeom>
        </p:spPr>
      </p:pic>
      <p:pic>
        <p:nvPicPr>
          <p:cNvPr id="85" name="图片 84" descr="GSE122709-Volcano plot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5695" y="3747135"/>
            <a:ext cx="1524000" cy="714375"/>
          </a:xfrm>
          <a:prstGeom prst="rect">
            <a:avLst/>
          </a:prstGeom>
        </p:spPr>
      </p:pic>
      <p:pic>
        <p:nvPicPr>
          <p:cNvPr id="86" name="图片 85" descr="GSE58294-Volcano plot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5695" y="3102610"/>
            <a:ext cx="1524000" cy="683895"/>
          </a:xfrm>
          <a:prstGeom prst="rect">
            <a:avLst/>
          </a:prstGeom>
        </p:spPr>
      </p:pic>
      <p:pic>
        <p:nvPicPr>
          <p:cNvPr id="88" name="图片 87" descr="01.cibersort_barplot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8145" y="5350510"/>
            <a:ext cx="1121410" cy="714375"/>
          </a:xfrm>
          <a:prstGeom prst="rect">
            <a:avLst/>
          </a:prstGeom>
        </p:spPr>
      </p:pic>
      <p:pic>
        <p:nvPicPr>
          <p:cNvPr id="89" name="图片 88" descr="02.cell_boxplot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20190" y="5350510"/>
            <a:ext cx="902335" cy="741680"/>
          </a:xfrm>
          <a:prstGeom prst="rect">
            <a:avLst/>
          </a:prstGeom>
        </p:spPr>
      </p:pic>
      <p:pic>
        <p:nvPicPr>
          <p:cNvPr id="90" name="图片 89" descr="03.diffcell_corrplot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0710" y="6064885"/>
            <a:ext cx="1643380" cy="1095375"/>
          </a:xfrm>
          <a:prstGeom prst="rect">
            <a:avLst/>
          </a:prstGeom>
        </p:spPr>
      </p:pic>
      <p:pic>
        <p:nvPicPr>
          <p:cNvPr id="92" name="图片 91" descr="03.NOL9_keg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69210" y="5350510"/>
            <a:ext cx="1841500" cy="883920"/>
          </a:xfrm>
          <a:prstGeom prst="rect">
            <a:avLst/>
          </a:prstGeom>
        </p:spPr>
      </p:pic>
      <p:pic>
        <p:nvPicPr>
          <p:cNvPr id="95" name="图片 94" descr="06.WDR3_keg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69210" y="6234430"/>
            <a:ext cx="1841500" cy="906780"/>
          </a:xfrm>
          <a:prstGeom prst="rect">
            <a:avLst/>
          </a:prstGeom>
        </p:spPr>
      </p:pic>
      <p:pic>
        <p:nvPicPr>
          <p:cNvPr id="96" name="图片 95" descr="MALAT1_both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7700" y="5350510"/>
            <a:ext cx="1031875" cy="959485"/>
          </a:xfrm>
          <a:prstGeom prst="rect">
            <a:avLst/>
          </a:prstGeom>
        </p:spPr>
      </p:pic>
      <p:pic>
        <p:nvPicPr>
          <p:cNvPr id="97" name="图片 96" descr="miRNA_RNA_incRNA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52315" y="5350510"/>
            <a:ext cx="1224280" cy="1012825"/>
          </a:xfrm>
          <a:prstGeom prst="rect">
            <a:avLst/>
          </a:prstGeom>
        </p:spPr>
      </p:pic>
      <p:pic>
        <p:nvPicPr>
          <p:cNvPr id="98" name="图片 97" descr="NEAT1_both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59575" y="5350510"/>
            <a:ext cx="938530" cy="883920"/>
          </a:xfrm>
          <a:prstGeom prst="rect">
            <a:avLst/>
          </a:prstGeom>
        </p:spPr>
      </p:pic>
      <p:pic>
        <p:nvPicPr>
          <p:cNvPr id="99" name="图片 98" descr="TF_RNA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02480" y="6234430"/>
            <a:ext cx="906780" cy="862965"/>
          </a:xfrm>
          <a:prstGeom prst="rect">
            <a:avLst/>
          </a:prstGeom>
        </p:spPr>
      </p:pic>
      <p:pic>
        <p:nvPicPr>
          <p:cNvPr id="100" name="图片 99" descr="XIST_both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70955" y="6171565"/>
            <a:ext cx="925830" cy="925830"/>
          </a:xfrm>
          <a:prstGeom prst="rect">
            <a:avLst/>
          </a:prstGeom>
        </p:spPr>
      </p:pic>
      <p:pic>
        <p:nvPicPr>
          <p:cNvPr id="101" name="图片 100" descr="genemania-report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45105" y="7720330"/>
            <a:ext cx="1473200" cy="1738630"/>
          </a:xfrm>
          <a:prstGeom prst="rect">
            <a:avLst/>
          </a:prstGeom>
        </p:spPr>
      </p:pic>
      <p:sp>
        <p:nvSpPr>
          <p:cNvPr id="102" name="矩形 101"/>
          <p:cNvSpPr/>
          <p:nvPr/>
        </p:nvSpPr>
        <p:spPr>
          <a:xfrm>
            <a:off x="4292600" y="7665085"/>
            <a:ext cx="1614170" cy="238696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5" name="图片 104" descr="nomogram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8145" y="7638415"/>
            <a:ext cx="2171065" cy="2019300"/>
          </a:xfrm>
          <a:prstGeom prst="rect">
            <a:avLst/>
          </a:prstGeom>
        </p:spPr>
      </p:pic>
      <p:sp>
        <p:nvSpPr>
          <p:cNvPr id="107" name="文本框 106"/>
          <p:cNvSpPr txBox="1"/>
          <p:nvPr/>
        </p:nvSpPr>
        <p:spPr>
          <a:xfrm>
            <a:off x="2703961" y="9778922"/>
            <a:ext cx="1584000" cy="2863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GeneMANIA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08" name="图片 107" descr="Drug_Analyze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11650" y="7951470"/>
            <a:ext cx="1465580" cy="1276985"/>
          </a:xfrm>
          <a:prstGeom prst="rect">
            <a:avLst/>
          </a:prstGeom>
        </p:spPr>
      </p:pic>
      <p:pic>
        <p:nvPicPr>
          <p:cNvPr id="109" name="图片 108" descr="NOL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986780" y="8691245"/>
            <a:ext cx="1719580" cy="886460"/>
          </a:xfrm>
          <a:prstGeom prst="rect">
            <a:avLst/>
          </a:prstGeom>
        </p:spPr>
      </p:pic>
      <p:pic>
        <p:nvPicPr>
          <p:cNvPr id="110" name="图片 109" descr="WDR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992495" y="7720330"/>
            <a:ext cx="1755775" cy="956945"/>
          </a:xfrm>
          <a:prstGeom prst="rect">
            <a:avLst/>
          </a:prstGeom>
        </p:spPr>
      </p:pic>
      <p:sp>
        <p:nvSpPr>
          <p:cNvPr id="111" name="文本框 110"/>
          <p:cNvSpPr txBox="1"/>
          <p:nvPr/>
        </p:nvSpPr>
        <p:spPr>
          <a:xfrm>
            <a:off x="5909428" y="9780275"/>
            <a:ext cx="1872000" cy="2774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Molecular docking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30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3681113,21571740,21588412,21553662],&quot;65&quot;:[20205081]}"/>
</p:tagLst>
</file>

<file path=ppt/tags/tag64.xml><?xml version="1.0" encoding="utf-8"?>
<p:tagLst xmlns:p="http://schemas.openxmlformats.org/presentationml/2006/main">
  <p:tag name="resource_record_key" val="{&quot;10&quot;:[3681113,21571740,21588412,21553662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WPS 演示</Application>
  <PresentationFormat>宽屏</PresentationFormat>
  <Paragraphs>34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审核人</cp:lastModifiedBy>
  <cp:revision>200</cp:revision>
  <dcterms:created xsi:type="dcterms:W3CDTF">2019-06-19T02:08:00Z</dcterms:created>
  <dcterms:modified xsi:type="dcterms:W3CDTF">2026-05-11T04:54:01Z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CFF8E435D4D948FEABDE48317ECB4F5A_13</vt:lpwstr>
  </property>
</Properties>
</file>