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72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A50021"/>
    <a:srgbClr val="FF9966"/>
    <a:srgbClr val="0033CC"/>
    <a:srgbClr val="CCCCFF"/>
    <a:srgbClr val="CCECFF"/>
    <a:srgbClr val="FFCCCC"/>
    <a:srgbClr val="FF99FF"/>
    <a:srgbClr val="CCFF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964" autoAdjust="0"/>
  </p:normalViewPr>
  <p:slideViewPr>
    <p:cSldViewPr>
      <p:cViewPr varScale="1">
        <p:scale>
          <a:sx n="67" d="100"/>
          <a:sy n="67" d="100"/>
        </p:scale>
        <p:origin x="128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1648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&#30740;&#31350;\integrin%20&#945;v&#946;3\adhesion%20assay\200506%20adhsion%20RT7\201018%20Summary%20cell%20count%20adhesion%20RT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&#30740;&#31350;\integrin%20&#945;v&#946;3\adhesion%20assay\200429%20adhesion%20SAS\200429%20Summary%20cell%20count%20adhesion%20S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0005356473298"/>
          <c:y val="3.5312858908161417E-2"/>
          <c:w val="0.88999946435267019"/>
          <c:h val="0.873396779864863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2540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F4-498D-946A-0A923198977A}"/>
              </c:ext>
            </c:extLst>
          </c:dPt>
          <c:errBars>
            <c:errBarType val="plus"/>
            <c:errValType val="cust"/>
            <c:noEndCap val="0"/>
            <c:plus>
              <c:numRef>
                <c:f>'RT-7'!$H$3:$K$3</c:f>
                <c:numCache>
                  <c:formatCode>General</c:formatCode>
                  <c:ptCount val="4"/>
                  <c:pt idx="0">
                    <c:v>206.04449357683242</c:v>
                  </c:pt>
                  <c:pt idx="1">
                    <c:v>67.574650079251867</c:v>
                  </c:pt>
                  <c:pt idx="2">
                    <c:v>73.384830403383319</c:v>
                  </c:pt>
                  <c:pt idx="3">
                    <c:v>69.024150362994931</c:v>
                  </c:pt>
                </c:numCache>
              </c:numRef>
            </c:plus>
            <c:minus>
              <c:numRef>
                <c:f>'RT-7'!$H$3:$K$3</c:f>
                <c:numCache>
                  <c:formatCode>General</c:formatCode>
                  <c:ptCount val="4"/>
                  <c:pt idx="0">
                    <c:v>206.04449357683242</c:v>
                  </c:pt>
                  <c:pt idx="1">
                    <c:v>67.574650079251867</c:v>
                  </c:pt>
                  <c:pt idx="2">
                    <c:v>73.384830403383319</c:v>
                  </c:pt>
                  <c:pt idx="3">
                    <c:v>69.024150362994931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'201016 Summary cell count adhes'!$H$1:$K$1</c:f>
              <c:strCache>
                <c:ptCount val="4"/>
                <c:pt idx="0">
                  <c:v>CNT</c:v>
                </c:pt>
                <c:pt idx="1">
                  <c:v>1</c:v>
                </c:pt>
                <c:pt idx="2">
                  <c:v>10</c:v>
                </c:pt>
                <c:pt idx="3">
                  <c:v>100</c:v>
                </c:pt>
              </c:strCache>
            </c:strRef>
          </c:cat>
          <c:val>
            <c:numRef>
              <c:f>'RT-7'!$H$2:$K$2</c:f>
              <c:numCache>
                <c:formatCode>General</c:formatCode>
                <c:ptCount val="4"/>
                <c:pt idx="0">
                  <c:v>3080.3333333333335</c:v>
                </c:pt>
                <c:pt idx="1">
                  <c:v>1931.6666666666667</c:v>
                </c:pt>
                <c:pt idx="2">
                  <c:v>1606.3333333333333</c:v>
                </c:pt>
                <c:pt idx="3">
                  <c:v>833.66666666666663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F4-498D-946A-0A9231989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-21"/>
        <c:axId val="181604048"/>
        <c:axId val="181604440"/>
      </c:barChart>
      <c:catAx>
        <c:axId val="18160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4440"/>
        <c:crosses val="autoZero"/>
        <c:auto val="1"/>
        <c:lblAlgn val="ctr"/>
        <c:lblOffset val="100"/>
        <c:noMultiLvlLbl val="0"/>
      </c:catAx>
      <c:valAx>
        <c:axId val="18160444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0005356473298"/>
          <c:y val="3.5312858908161417E-2"/>
          <c:w val="0.88999946435267019"/>
          <c:h val="0.873396779864863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2540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80-4409-A5A0-04092EFCF5D5}"/>
              </c:ext>
            </c:extLst>
          </c:dPt>
          <c:errBars>
            <c:errBarType val="plus"/>
            <c:errValType val="cust"/>
            <c:noEndCap val="0"/>
            <c:plus>
              <c:numRef>
                <c:f>SAS!$I$3:$L$3</c:f>
                <c:numCache>
                  <c:formatCode>General</c:formatCode>
                  <c:ptCount val="4"/>
                  <c:pt idx="0">
                    <c:v>725.6351241039356</c:v>
                  </c:pt>
                  <c:pt idx="1">
                    <c:v>516.52395878603738</c:v>
                  </c:pt>
                  <c:pt idx="2">
                    <c:v>302.12414666821979</c:v>
                  </c:pt>
                  <c:pt idx="3">
                    <c:v>18.009256878986797</c:v>
                  </c:pt>
                </c:numCache>
              </c:numRef>
            </c:plus>
            <c:minus>
              <c:numRef>
                <c:f>SAS!$I$3:$L$3</c:f>
                <c:numCache>
                  <c:formatCode>General</c:formatCode>
                  <c:ptCount val="4"/>
                  <c:pt idx="0">
                    <c:v>725.6351241039356</c:v>
                  </c:pt>
                  <c:pt idx="1">
                    <c:v>516.52395878603738</c:v>
                  </c:pt>
                  <c:pt idx="2">
                    <c:v>302.12414666821979</c:v>
                  </c:pt>
                  <c:pt idx="3">
                    <c:v>18.009256878986797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'201016 Summary cell count adhes'!$H$1:$K$1</c:f>
              <c:strCache>
                <c:ptCount val="4"/>
                <c:pt idx="0">
                  <c:v>CNT</c:v>
                </c:pt>
                <c:pt idx="1">
                  <c:v>1</c:v>
                </c:pt>
                <c:pt idx="2">
                  <c:v>10</c:v>
                </c:pt>
                <c:pt idx="3">
                  <c:v>100</c:v>
                </c:pt>
              </c:strCache>
            </c:strRef>
          </c:cat>
          <c:val>
            <c:numRef>
              <c:f>SAS!$I$2:$L$2</c:f>
              <c:numCache>
                <c:formatCode>General</c:formatCode>
                <c:ptCount val="4"/>
                <c:pt idx="0">
                  <c:v>2531.6666666666665</c:v>
                </c:pt>
                <c:pt idx="1">
                  <c:v>2038</c:v>
                </c:pt>
                <c:pt idx="2">
                  <c:v>810</c:v>
                </c:pt>
                <c:pt idx="3">
                  <c:v>269.33333333333331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80-4409-A5A0-04092EFCF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-21"/>
        <c:axId val="181605224"/>
        <c:axId val="181605616"/>
      </c:barChart>
      <c:catAx>
        <c:axId val="18160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5616"/>
        <c:crosses val="autoZero"/>
        <c:auto val="1"/>
        <c:lblAlgn val="ctr"/>
        <c:lblOffset val="100"/>
        <c:noMultiLvlLbl val="0"/>
      </c:catAx>
      <c:valAx>
        <c:axId val="1816056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1605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3B7BEE7-0CD3-4744-B751-F7D3656EA3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1E425D1-841B-45AD-800D-A5E1DA2B2D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3628290C-FBF0-46B6-BBD4-6C179F8B7916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84A1E0B-A8FE-4027-98C2-2DC29E190A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1814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7EA23E-E69D-4772-8D56-85824F0F35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082" y="9441814"/>
            <a:ext cx="2950529" cy="49752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871199BB-92D6-44D4-85C7-881C077EA7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216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664F6E06-BCDC-475E-81E0-72D0A632DC2C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496E6173-DFAC-47B4-ACB2-CD37DE8CF27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5585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018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143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63158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940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488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597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230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529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58359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50851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873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D159E-BE56-42BF-8556-F91A5F3C27C3}" type="datetimeFigureOut">
              <a:rPr kumimoji="1" lang="ja-JP" altLang="en-US" smtClean="0"/>
              <a:t>2021/12/2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052C2-B2A4-4905-8651-AE3DD97E03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00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chart" Target="../charts/chart1.xml"/><Relationship Id="rId7" Type="http://schemas.openxmlformats.org/officeDocument/2006/relationships/image" Target="../media/image5.t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"/><Relationship Id="rId11" Type="http://schemas.openxmlformats.org/officeDocument/2006/relationships/chart" Target="../charts/chart2.xml"/><Relationship Id="rId5" Type="http://schemas.openxmlformats.org/officeDocument/2006/relationships/image" Target="../media/image3.tif"/><Relationship Id="rId10" Type="http://schemas.openxmlformats.org/officeDocument/2006/relationships/image" Target="../media/image8.emf"/><Relationship Id="rId4" Type="http://schemas.openxmlformats.org/officeDocument/2006/relationships/image" Target="../media/image2.tif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BC30AA5C-C1BC-448C-A911-47DECE333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955" y="2263079"/>
            <a:ext cx="1103171" cy="1098000"/>
          </a:xfrm>
          <a:prstGeom prst="rect">
            <a:avLst/>
          </a:prstGeom>
        </p:spPr>
      </p:pic>
      <p:graphicFrame>
        <p:nvGraphicFramePr>
          <p:cNvPr id="43" name="グラフ 42">
            <a:extLst>
              <a:ext uri="{FF2B5EF4-FFF2-40B4-BE49-F238E27FC236}">
                <a16:creationId xmlns:a16="http://schemas.microsoft.com/office/drawing/2014/main" id="{EF2E0F8B-203D-46B8-BAD9-5DDF97521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32077"/>
              </p:ext>
            </p:extLst>
          </p:nvPr>
        </p:nvGraphicFramePr>
        <p:xfrm>
          <a:off x="1116246" y="4153951"/>
          <a:ext cx="2717800" cy="2419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3" name="テキスト ボックス 92"/>
          <p:cNvSpPr txBox="1"/>
          <p:nvPr/>
        </p:nvSpPr>
        <p:spPr>
          <a:xfrm rot="16200000">
            <a:off x="129518" y="5052047"/>
            <a:ext cx="166904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200" dirty="0">
                <a:latin typeface="Arial" pitchFamily="34" charset="0"/>
                <a:cs typeface="Arial" pitchFamily="34" charset="0"/>
              </a:rPr>
              <a:t>Attached cell number </a:t>
            </a:r>
          </a:p>
        </p:txBody>
      </p:sp>
      <p:sp>
        <p:nvSpPr>
          <p:cNvPr id="72" name="テキスト ボックス 7">
            <a:extLst>
              <a:ext uri="{FF2B5EF4-FFF2-40B4-BE49-F238E27FC236}">
                <a16:creationId xmlns:a16="http://schemas.microsoft.com/office/drawing/2014/main" id="{D861644A-D69F-4BA4-9FEE-9E4ACC63F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539" y="3861048"/>
            <a:ext cx="137387" cy="2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テキスト ボックス 7">
            <a:extLst>
              <a:ext uri="{FF2B5EF4-FFF2-40B4-BE49-F238E27FC236}">
                <a16:creationId xmlns:a16="http://schemas.microsoft.com/office/drawing/2014/main" id="{1C79FEE2-FF2A-410F-AB9C-57FAFFED6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091" y="3861048"/>
            <a:ext cx="143039" cy="27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9" name="直線コネクタ 148">
            <a:extLst>
              <a:ext uri="{FF2B5EF4-FFF2-40B4-BE49-F238E27FC236}">
                <a16:creationId xmlns:a16="http://schemas.microsoft.com/office/drawing/2014/main" id="{6F4BCB53-0DA8-47EA-B7BB-481A05CD92F2}"/>
              </a:ext>
            </a:extLst>
          </p:cNvPr>
          <p:cNvCxnSpPr/>
          <p:nvPr/>
        </p:nvCxnSpPr>
        <p:spPr bwMode="auto">
          <a:xfrm>
            <a:off x="1783914" y="4092368"/>
            <a:ext cx="612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直線コネクタ 152">
            <a:extLst>
              <a:ext uri="{FF2B5EF4-FFF2-40B4-BE49-F238E27FC236}">
                <a16:creationId xmlns:a16="http://schemas.microsoft.com/office/drawing/2014/main" id="{0408D00F-08BA-4EE3-B058-76AACF40CB4E}"/>
              </a:ext>
            </a:extLst>
          </p:cNvPr>
          <p:cNvCxnSpPr/>
          <p:nvPr/>
        </p:nvCxnSpPr>
        <p:spPr>
          <a:xfrm>
            <a:off x="3546014" y="4092367"/>
            <a:ext cx="0" cy="144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線コネクタ 156">
            <a:extLst>
              <a:ext uri="{FF2B5EF4-FFF2-40B4-BE49-F238E27FC236}">
                <a16:creationId xmlns:a16="http://schemas.microsoft.com/office/drawing/2014/main" id="{89FEA9FC-C830-4EED-B297-4C9F5418BD98}"/>
              </a:ext>
            </a:extLst>
          </p:cNvPr>
          <p:cNvCxnSpPr/>
          <p:nvPr/>
        </p:nvCxnSpPr>
        <p:spPr>
          <a:xfrm>
            <a:off x="1791852" y="4092368"/>
            <a:ext cx="0" cy="1259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81B48A8-6E07-4BEF-BFE1-D69A5D27FB25}"/>
              </a:ext>
            </a:extLst>
          </p:cNvPr>
          <p:cNvCxnSpPr/>
          <p:nvPr/>
        </p:nvCxnSpPr>
        <p:spPr bwMode="auto">
          <a:xfrm>
            <a:off x="3155315" y="4092368"/>
            <a:ext cx="390699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A0B3FCBF-68B0-4746-A5FA-E99911773E7E}"/>
              </a:ext>
            </a:extLst>
          </p:cNvPr>
          <p:cNvCxnSpPr/>
          <p:nvPr/>
        </p:nvCxnSpPr>
        <p:spPr>
          <a:xfrm>
            <a:off x="2393886" y="4092368"/>
            <a:ext cx="0" cy="72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46CEEC38-A9E1-4C9D-8F08-294AEB6ADCCC}"/>
              </a:ext>
            </a:extLst>
          </p:cNvPr>
          <p:cNvCxnSpPr/>
          <p:nvPr/>
        </p:nvCxnSpPr>
        <p:spPr>
          <a:xfrm>
            <a:off x="2969950" y="4092368"/>
            <a:ext cx="0" cy="9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テキスト ボックス 7">
            <a:extLst>
              <a:ext uri="{FF2B5EF4-FFF2-40B4-BE49-F238E27FC236}">
                <a16:creationId xmlns:a16="http://schemas.microsoft.com/office/drawing/2014/main" id="{127EA18D-6E0F-4073-B74C-93AFA627F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6511" y="3860067"/>
            <a:ext cx="137387" cy="2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9B53899B-1EB6-4FD7-80AD-3E740E16D0C5}"/>
              </a:ext>
            </a:extLst>
          </p:cNvPr>
          <p:cNvCxnSpPr/>
          <p:nvPr/>
        </p:nvCxnSpPr>
        <p:spPr bwMode="auto">
          <a:xfrm>
            <a:off x="2557546" y="4092368"/>
            <a:ext cx="412404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図 2" descr="散布図 が含まれている画像&#10;&#10;自動的に生成された説明">
            <a:extLst>
              <a:ext uri="{FF2B5EF4-FFF2-40B4-BE49-F238E27FC236}">
                <a16:creationId xmlns:a16="http://schemas.microsoft.com/office/drawing/2014/main" id="{249CA3C6-BD6D-43F1-8723-9C185E873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98" y="1155127"/>
            <a:ext cx="1080120" cy="1080120"/>
          </a:xfrm>
          <a:prstGeom prst="rect">
            <a:avLst/>
          </a:prstGeom>
        </p:spPr>
      </p:pic>
      <p:pic>
        <p:nvPicPr>
          <p:cNvPr id="5" name="図 4" descr="雨, 自然, 大きい, 持つ が含まれている画像&#10;&#10;自動的に生成された説明">
            <a:extLst>
              <a:ext uri="{FF2B5EF4-FFF2-40B4-BE49-F238E27FC236}">
                <a16:creationId xmlns:a16="http://schemas.microsoft.com/office/drawing/2014/main" id="{1B5D6547-9A83-4672-8D2E-92328D011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49" y="1155127"/>
            <a:ext cx="1080120" cy="1080120"/>
          </a:xfrm>
          <a:prstGeom prst="rect">
            <a:avLst/>
          </a:prstGeom>
        </p:spPr>
      </p:pic>
      <p:pic>
        <p:nvPicPr>
          <p:cNvPr id="7" name="図 6" descr="自然, 雨, 大きい, 鳥 が含まれている画像&#10;&#10;自動的に生成された説明">
            <a:extLst>
              <a:ext uri="{FF2B5EF4-FFF2-40B4-BE49-F238E27FC236}">
                <a16:creationId xmlns:a16="http://schemas.microsoft.com/office/drawing/2014/main" id="{1907D52B-B481-4571-8217-74C31D585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901" y="1155127"/>
            <a:ext cx="1080120" cy="1080120"/>
          </a:xfrm>
          <a:prstGeom prst="rect">
            <a:avLst/>
          </a:prstGeom>
        </p:spPr>
      </p:pic>
      <p:pic>
        <p:nvPicPr>
          <p:cNvPr id="9" name="図 8" descr="雨, 鳥, 飛ぶ, 大きい が含まれている画像&#10;&#10;自動的に生成された説明">
            <a:extLst>
              <a:ext uri="{FF2B5EF4-FFF2-40B4-BE49-F238E27FC236}">
                <a16:creationId xmlns:a16="http://schemas.microsoft.com/office/drawing/2014/main" id="{74ACC85B-A6E1-4F6B-A1FC-D2DD131FD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55127"/>
            <a:ext cx="1080120" cy="1080120"/>
          </a:xfrm>
          <a:prstGeom prst="rect">
            <a:avLst/>
          </a:prstGeom>
        </p:spPr>
      </p:pic>
      <p:sp>
        <p:nvSpPr>
          <p:cNvPr id="35" name="テキスト ボックス 7">
            <a:extLst>
              <a:ext uri="{FF2B5EF4-FFF2-40B4-BE49-F238E27FC236}">
                <a16:creationId xmlns:a16="http://schemas.microsoft.com/office/drawing/2014/main" id="{44059694-8D91-4F36-83D6-57C4923B0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11961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RT7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51">
            <a:extLst>
              <a:ext uri="{FF2B5EF4-FFF2-40B4-BE49-F238E27FC236}">
                <a16:creationId xmlns:a16="http://schemas.microsoft.com/office/drawing/2014/main" id="{DF8BFFC8-8E77-4ABE-91A8-9500EF6BF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8" y="12800"/>
            <a:ext cx="28068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1">
            <a:spAutoFit/>
          </a:bodyPr>
          <a:lstStyle/>
          <a:p>
            <a:r>
              <a:rPr lang="en-US" altLang="ja-JP" sz="2000" dirty="0">
                <a:solidFill>
                  <a:srgbClr val="000000"/>
                </a:solidFill>
                <a:latin typeface="Arial" pitchFamily="34" charset="0"/>
              </a:rPr>
              <a:t>Supplementary Figure 1</a:t>
            </a:r>
            <a:endParaRPr lang="en-US" altLang="ja-JP" sz="2000" dirty="0">
              <a:latin typeface="Arial" pitchFamily="34" charset="0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73FD115-C545-4B86-ACD7-962E8AA432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961" t="-306" r="1349" b="-306"/>
          <a:stretch/>
        </p:blipFill>
        <p:spPr>
          <a:xfrm>
            <a:off x="1092691" y="2249843"/>
            <a:ext cx="1104728" cy="110472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F895258-B36A-4622-A003-DE9FF922B96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117" t="820" r="1757" b="820"/>
          <a:stretch/>
        </p:blipFill>
        <p:spPr>
          <a:xfrm>
            <a:off x="2208340" y="2256857"/>
            <a:ext cx="1080000" cy="1080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300352AF-1F8D-4D34-A476-815D2FC7501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668" r="1668"/>
          <a:stretch/>
        </p:blipFill>
        <p:spPr>
          <a:xfrm>
            <a:off x="4411126" y="2255134"/>
            <a:ext cx="1098000" cy="1098000"/>
          </a:xfrm>
          <a:prstGeom prst="rect">
            <a:avLst/>
          </a:prstGeom>
        </p:spPr>
      </p:pic>
      <p:sp>
        <p:nvSpPr>
          <p:cNvPr id="41" name="テキスト ボックス 7">
            <a:extLst>
              <a:ext uri="{FF2B5EF4-FFF2-40B4-BE49-F238E27FC236}">
                <a16:creationId xmlns:a16="http://schemas.microsoft.com/office/drawing/2014/main" id="{D53AD8B8-6232-43C9-945B-E7A9AA9D0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66" y="2623430"/>
            <a:ext cx="11961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SAS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2868063F-78CF-416B-9EA5-C0F6B891D40C}"/>
              </a:ext>
            </a:extLst>
          </p:cNvPr>
          <p:cNvSpPr/>
          <p:nvPr/>
        </p:nvSpPr>
        <p:spPr>
          <a:xfrm>
            <a:off x="1968434" y="2139001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DD64BE6-99B6-4F0C-A59E-7B7BE348DA4E}"/>
              </a:ext>
            </a:extLst>
          </p:cNvPr>
          <p:cNvSpPr/>
          <p:nvPr/>
        </p:nvSpPr>
        <p:spPr>
          <a:xfrm>
            <a:off x="3064695" y="2155192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37BDBA9-80C1-45B5-849A-41A6F9654CE5}"/>
              </a:ext>
            </a:extLst>
          </p:cNvPr>
          <p:cNvSpPr/>
          <p:nvPr/>
        </p:nvSpPr>
        <p:spPr>
          <a:xfrm>
            <a:off x="4171687" y="2152744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55D23FCF-6FCE-47FF-953E-0BC51BFD0281}"/>
              </a:ext>
            </a:extLst>
          </p:cNvPr>
          <p:cNvSpPr/>
          <p:nvPr/>
        </p:nvSpPr>
        <p:spPr>
          <a:xfrm>
            <a:off x="5251807" y="2148001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highlight>
                <a:srgbClr val="003300"/>
              </a:highlight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F22B2ED0-EA00-4C1C-B984-470AF28F958C}"/>
              </a:ext>
            </a:extLst>
          </p:cNvPr>
          <p:cNvSpPr/>
          <p:nvPr/>
        </p:nvSpPr>
        <p:spPr>
          <a:xfrm>
            <a:off x="5251807" y="3247483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highlight>
                <a:srgbClr val="003300"/>
              </a:highlight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C4C40C3A-705D-41F1-AA7A-DCEDE6CFC083}"/>
              </a:ext>
            </a:extLst>
          </p:cNvPr>
          <p:cNvSpPr/>
          <p:nvPr/>
        </p:nvSpPr>
        <p:spPr>
          <a:xfrm>
            <a:off x="4179160" y="3256408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03E1EC79-6C48-4633-8370-6A4808862328}"/>
              </a:ext>
            </a:extLst>
          </p:cNvPr>
          <p:cNvSpPr/>
          <p:nvPr/>
        </p:nvSpPr>
        <p:spPr>
          <a:xfrm>
            <a:off x="3061910" y="3240547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645560EF-5613-4078-81A6-3B65DEB67D45}"/>
              </a:ext>
            </a:extLst>
          </p:cNvPr>
          <p:cNvSpPr/>
          <p:nvPr/>
        </p:nvSpPr>
        <p:spPr>
          <a:xfrm>
            <a:off x="1946648" y="3248573"/>
            <a:ext cx="158400" cy="1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Text Box 104">
            <a:extLst>
              <a:ext uri="{FF2B5EF4-FFF2-40B4-BE49-F238E27FC236}">
                <a16:creationId xmlns:a16="http://schemas.microsoft.com/office/drawing/2014/main" id="{C044F168-52E4-4C56-89FD-9A1BD1B68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454" y="395305"/>
            <a:ext cx="11381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57" name="テキスト ボックス 7">
            <a:extLst>
              <a:ext uri="{FF2B5EF4-FFF2-40B4-BE49-F238E27FC236}">
                <a16:creationId xmlns:a16="http://schemas.microsoft.com/office/drawing/2014/main" id="{13B0C51F-3F6A-4D79-8FEC-55223950F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878523"/>
            <a:ext cx="8644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CNT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テキスト ボックス 7">
            <a:extLst>
              <a:ext uri="{FF2B5EF4-FFF2-40B4-BE49-F238E27FC236}">
                <a16:creationId xmlns:a16="http://schemas.microsoft.com/office/drawing/2014/main" id="{1C6AF2C3-C07C-4922-B76E-A471E03CA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992" y="878523"/>
            <a:ext cx="11428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1.0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テキスト ボックス 7">
            <a:extLst>
              <a:ext uri="{FF2B5EF4-FFF2-40B4-BE49-F238E27FC236}">
                <a16:creationId xmlns:a16="http://schemas.microsoft.com/office/drawing/2014/main" id="{04D6E44C-E7C0-4126-8349-41C11C481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856" y="878523"/>
            <a:ext cx="11101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10 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テキスト ボックス 7">
            <a:extLst>
              <a:ext uri="{FF2B5EF4-FFF2-40B4-BE49-F238E27FC236}">
                <a16:creationId xmlns:a16="http://schemas.microsoft.com/office/drawing/2014/main" id="{E25DF93A-A7F3-48D2-B2EB-C15CB09EE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878523"/>
            <a:ext cx="12852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100 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9F9ECE2C-7114-4CA1-973E-F2AB855E86EA}"/>
              </a:ext>
            </a:extLst>
          </p:cNvPr>
          <p:cNvCxnSpPr/>
          <p:nvPr/>
        </p:nvCxnSpPr>
        <p:spPr bwMode="auto">
          <a:xfrm flipV="1">
            <a:off x="2208340" y="878523"/>
            <a:ext cx="3312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テキスト ボックス 7">
            <a:extLst>
              <a:ext uri="{FF2B5EF4-FFF2-40B4-BE49-F238E27FC236}">
                <a16:creationId xmlns:a16="http://schemas.microsoft.com/office/drawing/2014/main" id="{85CAD8FF-A101-4123-8634-619FEE2D3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243" y="620688"/>
            <a:ext cx="11428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cs typeface="Arial" pitchFamily="34" charset="0"/>
              </a:rPr>
              <a:t>MK-0429 (µM) </a:t>
            </a:r>
            <a:endParaRPr lang="ja-JP" altLang="en-US" sz="1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F290EA57-1E8E-43A7-A1E1-A7DDC3709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519" y="6353231"/>
            <a:ext cx="483433" cy="244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360" tIns="44680" rIns="89360" bIns="44680">
            <a:spAutoFit/>
          </a:bodyPr>
          <a:lstStyle>
            <a:lvl1pPr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12509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125095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b="0" dirty="0">
                <a:latin typeface="Arial" pitchFamily="34" charset="0"/>
                <a:ea typeface="Osaka"/>
                <a:cs typeface="Osaka"/>
              </a:rPr>
              <a:t> (µM)</a:t>
            </a:r>
          </a:p>
        </p:txBody>
      </p:sp>
      <p:sp>
        <p:nvSpPr>
          <p:cNvPr id="50" name="Text Box 104">
            <a:extLst>
              <a:ext uri="{FF2B5EF4-FFF2-40B4-BE49-F238E27FC236}">
                <a16:creationId xmlns:a16="http://schemas.microsoft.com/office/drawing/2014/main" id="{D11D1161-03B3-4C8D-9E53-261E163F1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020" y="3760751"/>
            <a:ext cx="28738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0" dirty="0">
                <a:latin typeface="Arial" pitchFamily="34" charset="0"/>
              </a:rPr>
              <a:t>RT7</a:t>
            </a:r>
          </a:p>
        </p:txBody>
      </p:sp>
      <p:graphicFrame>
        <p:nvGraphicFramePr>
          <p:cNvPr id="61" name="グラフ 60">
            <a:extLst>
              <a:ext uri="{FF2B5EF4-FFF2-40B4-BE49-F238E27FC236}">
                <a16:creationId xmlns:a16="http://schemas.microsoft.com/office/drawing/2014/main" id="{89941C06-8603-4062-95E3-F95F05D595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6414829"/>
              </p:ext>
            </p:extLst>
          </p:nvPr>
        </p:nvGraphicFramePr>
        <p:xfrm>
          <a:off x="4734520" y="4152557"/>
          <a:ext cx="2717800" cy="2419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64" name="テキスト ボックス 7">
            <a:extLst>
              <a:ext uri="{FF2B5EF4-FFF2-40B4-BE49-F238E27FC236}">
                <a16:creationId xmlns:a16="http://schemas.microsoft.com/office/drawing/2014/main" id="{8936D77B-8896-4FB3-9432-CDD280535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6781" y="3862029"/>
            <a:ext cx="137387" cy="2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BA0AAA46-3F9E-40A1-8F6F-81582E910B15}"/>
              </a:ext>
            </a:extLst>
          </p:cNvPr>
          <p:cNvCxnSpPr/>
          <p:nvPr/>
        </p:nvCxnSpPr>
        <p:spPr bwMode="auto">
          <a:xfrm>
            <a:off x="5402188" y="4093349"/>
            <a:ext cx="1188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FEED3440-6959-4CC8-812D-646E49E03E7F}"/>
              </a:ext>
            </a:extLst>
          </p:cNvPr>
          <p:cNvCxnSpPr/>
          <p:nvPr/>
        </p:nvCxnSpPr>
        <p:spPr>
          <a:xfrm>
            <a:off x="7164288" y="4093348"/>
            <a:ext cx="0" cy="144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9DC5990A-BD79-4A82-B7C1-774B1687AE54}"/>
              </a:ext>
            </a:extLst>
          </p:cNvPr>
          <p:cNvCxnSpPr/>
          <p:nvPr/>
        </p:nvCxnSpPr>
        <p:spPr>
          <a:xfrm>
            <a:off x="5410126" y="4093349"/>
            <a:ext cx="0" cy="1259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C3769E45-780C-44A5-A40D-08A4CFD14FE7}"/>
              </a:ext>
            </a:extLst>
          </p:cNvPr>
          <p:cNvCxnSpPr/>
          <p:nvPr/>
        </p:nvCxnSpPr>
        <p:spPr bwMode="auto">
          <a:xfrm>
            <a:off x="6773589" y="4093349"/>
            <a:ext cx="390699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0FCEB779-8110-497A-815F-5BC4FE9351D3}"/>
              </a:ext>
            </a:extLst>
          </p:cNvPr>
          <p:cNvCxnSpPr/>
          <p:nvPr/>
        </p:nvCxnSpPr>
        <p:spPr>
          <a:xfrm>
            <a:off x="6588224" y="4093349"/>
            <a:ext cx="0" cy="9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テキスト ボックス 7">
            <a:extLst>
              <a:ext uri="{FF2B5EF4-FFF2-40B4-BE49-F238E27FC236}">
                <a16:creationId xmlns:a16="http://schemas.microsoft.com/office/drawing/2014/main" id="{418E4950-630E-426E-847D-AAC11E21F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4785" y="3861048"/>
            <a:ext cx="137387" cy="2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Arial" pitchFamily="34" charset="0"/>
                <a:cs typeface="Arial" pitchFamily="34" charset="0"/>
              </a:rPr>
              <a:t>*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 Box 104">
            <a:extLst>
              <a:ext uri="{FF2B5EF4-FFF2-40B4-BE49-F238E27FC236}">
                <a16:creationId xmlns:a16="http://schemas.microsoft.com/office/drawing/2014/main" id="{437A9E8B-4DBC-4085-A8B1-49D09DC87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6237" y="3760751"/>
            <a:ext cx="30777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800" b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0" dirty="0">
                <a:latin typeface="Arial" pitchFamily="34" charset="0"/>
              </a:rPr>
              <a:t>SAS</a:t>
            </a:r>
          </a:p>
        </p:txBody>
      </p:sp>
    </p:spTree>
    <p:extLst>
      <p:ext uri="{BB962C8B-B14F-4D97-AF65-F5344CB8AC3E}">
        <p14:creationId xmlns:p14="http://schemas.microsoft.com/office/powerpoint/2010/main" val="2948918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26400</TotalTime>
  <Words>28</Words>
  <Application>Microsoft Office PowerPoint</Application>
  <PresentationFormat>画面に合わせる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Calibri</vt:lpstr>
      <vt:lpstr>Office ​​テーマ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背景</dc:title>
  <dc:creator>nakagawa</dc:creator>
  <cp:lastModifiedBy>中川　貴之</cp:lastModifiedBy>
  <cp:revision>565</cp:revision>
  <cp:lastPrinted>2021-09-30T05:38:26Z</cp:lastPrinted>
  <dcterms:created xsi:type="dcterms:W3CDTF">2013-01-25T04:01:56Z</dcterms:created>
  <dcterms:modified xsi:type="dcterms:W3CDTF">2021-12-02T10:56:38Z</dcterms:modified>
</cp:coreProperties>
</file>