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0" r:id="rId2"/>
    <p:sldId id="279" r:id="rId3"/>
    <p:sldId id="280" r:id="rId4"/>
    <p:sldId id="270" r:id="rId5"/>
    <p:sldId id="275" r:id="rId6"/>
    <p:sldId id="264" r:id="rId7"/>
  </p:sldIdLst>
  <p:sldSz cx="7772400" cy="10058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1FF"/>
    <a:srgbClr val="76D16C"/>
    <a:srgbClr val="FFE2F0"/>
    <a:srgbClr val="8DD1E6"/>
    <a:srgbClr val="069442"/>
    <a:srgbClr val="8D0002"/>
    <a:srgbClr val="00B050"/>
    <a:srgbClr val="FFC100"/>
    <a:srgbClr val="55A1FC"/>
    <a:srgbClr val="575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53"/>
    <p:restoredTop sz="95391"/>
  </p:normalViewPr>
  <p:slideViewPr>
    <p:cSldViewPr snapToGrid="0" snapToObjects="1">
      <p:cViewPr>
        <p:scale>
          <a:sx n="168" d="100"/>
          <a:sy n="168" d="100"/>
        </p:scale>
        <p:origin x="4856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>
            <a:spLocks noGrp="1" noRot="1" noChangeAspect="1"/>
          </p:cNvSpPr>
          <p:nvPr>
            <p:ph type="sldImg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7" name="Shape 6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Figure S1. </a:t>
            </a:r>
            <a:r>
              <a:rPr lang="en-US" sz="1200" b="1" u="none" strike="noStrike" dirty="0">
                <a:effectLst/>
                <a:latin typeface="+mn-lt"/>
                <a:ea typeface="+mn-ea"/>
                <a:cs typeface="+mn-cs"/>
                <a:sym typeface="Times New Roman"/>
              </a:rPr>
              <a:t>Flow cytometry analysis of fluorescent reporter expression during differentiation of WIS1 </a:t>
            </a:r>
            <a:r>
              <a:rPr lang="en-US" sz="1200" b="1" i="1" u="none" strike="noStrike" dirty="0">
                <a:effectLst/>
                <a:latin typeface="+mn-lt"/>
                <a:ea typeface="+mn-ea"/>
                <a:cs typeface="+mn-cs"/>
                <a:sym typeface="Times New Roman"/>
              </a:rPr>
              <a:t>NANOS3-mCherry</a:t>
            </a:r>
            <a:r>
              <a:rPr lang="en-US" sz="1200" b="1" u="none" strike="noStrike" dirty="0">
                <a:effectLst/>
                <a:latin typeface="+mn-lt"/>
                <a:ea typeface="+mn-ea"/>
                <a:cs typeface="+mn-cs"/>
                <a:sym typeface="Times New Roman"/>
              </a:rPr>
              <a:t> </a:t>
            </a:r>
            <a:r>
              <a:rPr lang="en-US" sz="1200" b="1" u="none" strike="noStrike" dirty="0" err="1">
                <a:effectLst/>
                <a:latin typeface="+mn-lt"/>
                <a:ea typeface="+mn-ea"/>
                <a:cs typeface="+mn-cs"/>
                <a:sym typeface="Times New Roman"/>
              </a:rPr>
              <a:t>hESCs</a:t>
            </a:r>
            <a:r>
              <a:rPr lang="en-US" sz="1200" b="1" u="none" strike="noStrike" dirty="0">
                <a:effectLst/>
                <a:latin typeface="+mn-lt"/>
                <a:ea typeface="+mn-ea"/>
                <a:cs typeface="+mn-cs"/>
                <a:sym typeface="Times New Roman"/>
              </a:rPr>
              <a:t> and H9 </a:t>
            </a:r>
            <a:r>
              <a:rPr lang="en-US" sz="1200" b="1" i="1" u="none" strike="noStrike" dirty="0">
                <a:effectLst/>
                <a:latin typeface="+mn-lt"/>
                <a:ea typeface="+mn-ea"/>
                <a:cs typeface="+mn-cs"/>
                <a:sym typeface="Times New Roman"/>
              </a:rPr>
              <a:t>SOX17-GFP</a:t>
            </a:r>
            <a:r>
              <a:rPr lang="en-US" sz="1200" b="1" u="none" strike="noStrike" dirty="0">
                <a:effectLst/>
                <a:latin typeface="+mn-lt"/>
                <a:ea typeface="+mn-ea"/>
                <a:cs typeface="+mn-cs"/>
                <a:sym typeface="Times New Roman"/>
              </a:rPr>
              <a:t> </a:t>
            </a:r>
            <a:r>
              <a:rPr lang="en-US" sz="1200" b="1" u="none" strike="noStrike" dirty="0" err="1">
                <a:effectLst/>
                <a:latin typeface="+mn-lt"/>
                <a:ea typeface="+mn-ea"/>
                <a:cs typeface="+mn-cs"/>
                <a:sym typeface="Times New Roman"/>
              </a:rPr>
              <a:t>hESCs</a:t>
            </a:r>
            <a:r>
              <a:rPr lang="en-US" sz="1200" b="1" u="none" strike="noStrike" dirty="0">
                <a:effectLst/>
                <a:latin typeface="+mn-lt"/>
                <a:ea typeface="+mn-ea"/>
                <a:cs typeface="+mn-cs"/>
                <a:sym typeface="Times New Roman"/>
              </a:rPr>
              <a:t> differentiated using previously-published protocols (Kobayashi et al., 2017; Sasaki et al., 2015)</a:t>
            </a:r>
          </a:p>
          <a:p>
            <a: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2681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>
            <a:spLocks noGrp="1" noRot="1" noChangeAspect="1"/>
          </p:cNvSpPr>
          <p:nvPr>
            <p:ph type="sldImg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7" name="Shape 6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Figure S1. </a:t>
            </a:r>
            <a:r>
              <a:rPr i="1" dirty="0"/>
              <a:t>In vitro</a:t>
            </a:r>
            <a:r>
              <a:rPr dirty="0"/>
              <a:t> monolayer induction of primordial germ cells. 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Optimizations of </a:t>
            </a:r>
            <a:r>
              <a:rPr i="1" dirty="0"/>
              <a:t>in vitro</a:t>
            </a:r>
            <a:r>
              <a:rPr dirty="0"/>
              <a:t> monolayer PGC induction evaluated with </a:t>
            </a:r>
            <a:r>
              <a:rPr i="1" dirty="0"/>
              <a:t>NANOS3-mCherry</a:t>
            </a:r>
            <a:r>
              <a:rPr dirty="0"/>
              <a:t> reporter expression readout. 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WNT inhibition via XAV939 from D0.5 to D3.5 (in the context of BMP4 + SCF +EGF+ Y-27632) enhances efficiency. 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Culturing cells in monolayer from D0.5 to 3.5 instead of in embryoid bodies as described previously results in minimal loss of efficiency.  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In the context of BMP4 + SCF + EGF + XAV939 +Y-27632 from D0.5-3.5, BMP4 subtraction from D1.5-2.5 and SCF/EGF subtraction from D0.5-1.5 both enhance efficiency. 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BMP4 can be titrated to 20 ng/ml with negligible loss in efficiency. 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Addition of LIF during D0.5-3.5 does not improve efficiency. 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mCherry expression peaks on D3.5 of differentiation.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Confirmation of Kobayashi et al., 2017 that posterior epiblast induction is optimized at 12hr length.</a:t>
            </a:r>
          </a:p>
          <a:p>
            <a:pPr marL="228600" indent="-228600">
              <a:buSzPct val="100000"/>
              <a:buAutoNum type="alphaLcParenR"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Y-27632, but not alternative ROCK inhibitors, increases induction efficiency.</a:t>
            </a:r>
          </a:p>
        </p:txBody>
      </p:sp>
    </p:spTree>
    <p:extLst>
      <p:ext uri="{BB962C8B-B14F-4D97-AF65-F5344CB8AC3E}">
        <p14:creationId xmlns:p14="http://schemas.microsoft.com/office/powerpoint/2010/main" val="102867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03438" y="685800"/>
            <a:ext cx="2651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598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03438" y="685800"/>
            <a:ext cx="2651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95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03438" y="685800"/>
            <a:ext cx="2651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3D61D-7FA1-B547-A1B9-A8ED987DC456}" type="slidenum">
              <a:rPr lang="en-IT" smtClean="0"/>
              <a:t>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80666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530304" y="2507618"/>
            <a:ext cx="6703696" cy="4184015"/>
          </a:xfrm>
          <a:prstGeom prst="rect">
            <a:avLst/>
          </a:prstGeom>
        </p:spPr>
        <p:txBody>
          <a:bodyPr anchor="b"/>
          <a:lstStyle>
            <a:lvl1pPr>
              <a:defRPr sz="5100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530304" y="6731214"/>
            <a:ext cx="6703696" cy="220027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000"/>
            </a:lvl1pPr>
            <a:lvl2pPr marL="0" indent="388620">
              <a:buSzTx/>
              <a:buFontTx/>
              <a:buNone/>
              <a:defRPr sz="2000"/>
            </a:lvl2pPr>
            <a:lvl3pPr marL="0" indent="777240">
              <a:buSzTx/>
              <a:buFontTx/>
              <a:buNone/>
              <a:defRPr sz="2000"/>
            </a:lvl3pPr>
            <a:lvl4pPr marL="0" indent="1165860">
              <a:buSzTx/>
              <a:buFontTx/>
              <a:buNone/>
              <a:defRPr sz="2000"/>
            </a:lvl4pPr>
            <a:lvl5pPr marL="0" indent="1554480">
              <a:buSzTx/>
              <a:buFont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534352" y="2677584"/>
            <a:ext cx="3303272" cy="6381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535364" y="535519"/>
            <a:ext cx="6703696" cy="194416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535366" y="2465706"/>
            <a:ext cx="3288089" cy="120840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000" b="1"/>
            </a:lvl1pPr>
            <a:lvl2pPr marL="0" indent="388620">
              <a:buSzTx/>
              <a:buFontTx/>
              <a:buNone/>
              <a:defRPr sz="2000" b="1"/>
            </a:lvl2pPr>
            <a:lvl3pPr marL="0" indent="777240">
              <a:buSzTx/>
              <a:buFontTx/>
              <a:buNone/>
              <a:defRPr sz="2000" b="1"/>
            </a:lvl3pPr>
            <a:lvl4pPr marL="0" indent="1165860">
              <a:buSzTx/>
              <a:buFontTx/>
              <a:buNone/>
              <a:defRPr sz="2000" b="1"/>
            </a:lvl4pPr>
            <a:lvl5pPr marL="0" indent="1554480">
              <a:buSzTx/>
              <a:buFontTx/>
              <a:buNone/>
              <a:defRPr sz="20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3934778" y="2465706"/>
            <a:ext cx="3304283" cy="1208405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0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535364" y="670559"/>
            <a:ext cx="2506803" cy="2346962"/>
          </a:xfrm>
          <a:prstGeom prst="rect">
            <a:avLst/>
          </a:prstGeom>
        </p:spPr>
        <p:txBody>
          <a:bodyPr anchor="b"/>
          <a:lstStyle>
            <a:lvl1pPr>
              <a:defRPr sz="2700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3304282" y="1448226"/>
            <a:ext cx="3934779" cy="7147984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 marL="616723" indent="-228103">
              <a:defRPr sz="2700"/>
            </a:lvl2pPr>
            <a:lvl3pPr marL="1039558" indent="-262318">
              <a:defRPr sz="2700"/>
            </a:lvl3pPr>
            <a:lvl4pPr marL="1474469" indent="-308610">
              <a:defRPr sz="2700"/>
            </a:lvl4pPr>
            <a:lvl5pPr marL="1863089" indent="-308610"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535364" y="3017520"/>
            <a:ext cx="2506803" cy="559033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3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535364" y="670559"/>
            <a:ext cx="2506803" cy="2346962"/>
          </a:xfrm>
          <a:prstGeom prst="rect">
            <a:avLst/>
          </a:prstGeom>
        </p:spPr>
        <p:txBody>
          <a:bodyPr anchor="b"/>
          <a:lstStyle>
            <a:lvl1pPr>
              <a:defRPr sz="2700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3304282" y="1448226"/>
            <a:ext cx="3934779" cy="714798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535364" y="3017520"/>
            <a:ext cx="2506803" cy="559033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300"/>
            </a:lvl1pPr>
            <a:lvl2pPr marL="0" indent="388620">
              <a:buSzTx/>
              <a:buFontTx/>
              <a:buNone/>
              <a:defRPr sz="1300"/>
            </a:lvl2pPr>
            <a:lvl3pPr marL="0" indent="777240">
              <a:buSzTx/>
              <a:buFontTx/>
              <a:buNone/>
              <a:defRPr sz="1300"/>
            </a:lvl3pPr>
            <a:lvl4pPr marL="0" indent="1165860">
              <a:buSzTx/>
              <a:buFontTx/>
              <a:buNone/>
              <a:defRPr sz="1300"/>
            </a:lvl4pPr>
            <a:lvl5pPr marL="0" indent="1554480">
              <a:buSzTx/>
              <a:buFontTx/>
              <a:buNone/>
              <a:defRPr sz="1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5562124" y="535517"/>
            <a:ext cx="1675925" cy="852403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534352" y="535517"/>
            <a:ext cx="4930618" cy="852403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34352" y="535519"/>
            <a:ext cx="6703696" cy="1944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34352" y="2677584"/>
            <a:ext cx="6703696" cy="6381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7000706" y="9474837"/>
            <a:ext cx="237343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ransition spd="med"/>
  <p:txStyles>
    <p:titleStyle>
      <a:lvl1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77724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194310" marR="0" indent="-194310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612076" marR="0" indent="-223456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040130" marR="0" indent="-262890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463802" marR="0" indent="-297942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852422" marR="0" indent="-297942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241042" marR="0" indent="-297942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629661" marR="0" indent="-297942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018282" marR="0" indent="-297942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406902" marR="0" indent="-297942" algn="l" defTabSz="77724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7" Type="http://schemas.openxmlformats.org/officeDocument/2006/relationships/image" Target="../media/image2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tiff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0.png"/><Relationship Id="rId18" Type="http://schemas.microsoft.com/office/2007/relationships/hdphoto" Target="../media/hdphoto8.wdp"/><Relationship Id="rId3" Type="http://schemas.openxmlformats.org/officeDocument/2006/relationships/image" Target="../media/image25.png"/><Relationship Id="rId21" Type="http://schemas.openxmlformats.org/officeDocument/2006/relationships/image" Target="../media/image34.png"/><Relationship Id="rId7" Type="http://schemas.openxmlformats.org/officeDocument/2006/relationships/image" Target="../media/image27.png"/><Relationship Id="rId12" Type="http://schemas.microsoft.com/office/2007/relationships/hdphoto" Target="../media/hdphoto5.wdp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microsoft.com/office/2007/relationships/hdphoto" Target="../media/hdphoto4.wdp"/><Relationship Id="rId19" Type="http://schemas.openxmlformats.org/officeDocument/2006/relationships/image" Target="../media/image33.png"/><Relationship Id="rId4" Type="http://schemas.microsoft.com/office/2007/relationships/hdphoto" Target="../media/hdphoto1.wdp"/><Relationship Id="rId9" Type="http://schemas.openxmlformats.org/officeDocument/2006/relationships/image" Target="../media/image28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217">
            <a:extLst>
              <a:ext uri="{FF2B5EF4-FFF2-40B4-BE49-F238E27FC236}">
                <a16:creationId xmlns:a16="http://schemas.microsoft.com/office/drawing/2014/main" id="{BD89EE3A-98F2-5A42-A926-1243B807DADB}"/>
              </a:ext>
            </a:extLst>
          </p:cNvPr>
          <p:cNvSpPr/>
          <p:nvPr/>
        </p:nvSpPr>
        <p:spPr>
          <a:xfrm>
            <a:off x="0" y="4426"/>
            <a:ext cx="6790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1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dirty="0"/>
              <a:t>Fig. </a:t>
            </a:r>
            <a:r>
              <a:rPr lang="en-US" dirty="0"/>
              <a:t>S1</a:t>
            </a:r>
            <a:endParaRPr dirty="0"/>
          </a:p>
        </p:txBody>
      </p: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0C836503-7CBB-664E-946B-681DFF03665A}"/>
              </a:ext>
            </a:extLst>
          </p:cNvPr>
          <p:cNvGrpSpPr/>
          <p:nvPr/>
        </p:nvGrpSpPr>
        <p:grpSpPr>
          <a:xfrm>
            <a:off x="133109" y="455725"/>
            <a:ext cx="2331029" cy="3096223"/>
            <a:chOff x="2344926" y="464693"/>
            <a:chExt cx="2331029" cy="3096223"/>
          </a:xfrm>
        </p:grpSpPr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1D0C5484-9DCA-9D4B-A487-B857E354C62D}"/>
                </a:ext>
              </a:extLst>
            </p:cNvPr>
            <p:cNvGrpSpPr/>
            <p:nvPr/>
          </p:nvGrpSpPr>
          <p:grpSpPr>
            <a:xfrm>
              <a:off x="2534103" y="1415088"/>
              <a:ext cx="1804315" cy="2145828"/>
              <a:chOff x="475758" y="312633"/>
              <a:chExt cx="1804315" cy="2145828"/>
            </a:xfrm>
          </p:grpSpPr>
          <p:sp>
            <p:nvSpPr>
              <p:cNvPr id="345" name="Shape 157">
                <a:extLst>
                  <a:ext uri="{FF2B5EF4-FFF2-40B4-BE49-F238E27FC236}">
                    <a16:creationId xmlns:a16="http://schemas.microsoft.com/office/drawing/2014/main" id="{ADD604EB-4FA4-B94F-9014-1BC3D428D249}"/>
                  </a:ext>
                </a:extLst>
              </p:cNvPr>
              <p:cNvSpPr/>
              <p:nvPr/>
            </p:nvSpPr>
            <p:spPr>
              <a:xfrm>
                <a:off x="1536640" y="313138"/>
                <a:ext cx="743433" cy="316717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Sasaki et al., 2015</a:t>
                </a:r>
              </a:p>
            </p:txBody>
          </p:sp>
          <p:sp>
            <p:nvSpPr>
              <p:cNvPr id="359" name="Shape 158">
                <a:extLst>
                  <a:ext uri="{FF2B5EF4-FFF2-40B4-BE49-F238E27FC236}">
                    <a16:creationId xmlns:a16="http://schemas.microsoft.com/office/drawing/2014/main" id="{092C3C36-C0EA-5343-8338-D055A0851F5A}"/>
                  </a:ext>
                </a:extLst>
              </p:cNvPr>
              <p:cNvSpPr/>
              <p:nvPr/>
            </p:nvSpPr>
            <p:spPr>
              <a:xfrm>
                <a:off x="760886" y="312633"/>
                <a:ext cx="743433" cy="316718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Kobayashi et al., 2017</a:t>
                </a:r>
              </a:p>
            </p:txBody>
          </p:sp>
          <p:grpSp>
            <p:nvGrpSpPr>
              <p:cNvPr id="360" name="Group 359">
                <a:extLst>
                  <a:ext uri="{FF2B5EF4-FFF2-40B4-BE49-F238E27FC236}">
                    <a16:creationId xmlns:a16="http://schemas.microsoft.com/office/drawing/2014/main" id="{85B90F50-BD9E-CC42-9683-CC984AA12653}"/>
                  </a:ext>
                </a:extLst>
              </p:cNvPr>
              <p:cNvGrpSpPr/>
              <p:nvPr/>
            </p:nvGrpSpPr>
            <p:grpSpPr>
              <a:xfrm>
                <a:off x="760886" y="1362310"/>
                <a:ext cx="1493477" cy="153888"/>
                <a:chOff x="760886" y="1362310"/>
                <a:chExt cx="1493477" cy="153888"/>
              </a:xfrm>
            </p:grpSpPr>
            <p:sp>
              <p:nvSpPr>
                <p:cNvPr id="423" name="Shape 159">
                  <a:extLst>
                    <a:ext uri="{FF2B5EF4-FFF2-40B4-BE49-F238E27FC236}">
                      <a16:creationId xmlns:a16="http://schemas.microsoft.com/office/drawing/2014/main" id="{A5E7CBED-C296-1F40-A8BA-92CED85D21BE}"/>
                    </a:ext>
                  </a:extLst>
                </p:cNvPr>
                <p:cNvSpPr/>
                <p:nvPr/>
              </p:nvSpPr>
              <p:spPr>
                <a:xfrm flipV="1">
                  <a:off x="760886" y="1437998"/>
                  <a:ext cx="1493477" cy="10371"/>
                </a:xfrm>
                <a:prstGeom prst="line">
                  <a:avLst/>
                </a:prstGeom>
                <a:ln w="12700">
                  <a:solidFill>
                    <a:srgbClr val="000000"/>
                  </a:solidFill>
                  <a:miter/>
                  <a:tailEnd type="triangle"/>
                </a:ln>
              </p:spPr>
              <p:txBody>
                <a:bodyPr lIns="45719" rIns="45719"/>
                <a:lstStyle/>
                <a:p>
                  <a:endParaRPr/>
                </a:p>
              </p:txBody>
            </p:sp>
            <p:sp>
              <p:nvSpPr>
                <p:cNvPr id="424" name="Shape 160">
                  <a:extLst>
                    <a:ext uri="{FF2B5EF4-FFF2-40B4-BE49-F238E27FC236}">
                      <a16:creationId xmlns:a16="http://schemas.microsoft.com/office/drawing/2014/main" id="{8DAD0146-7386-6849-97E1-E486C1BBD9AB}"/>
                    </a:ext>
                  </a:extLst>
                </p:cNvPr>
                <p:cNvSpPr/>
                <p:nvPr/>
              </p:nvSpPr>
              <p:spPr>
                <a:xfrm>
                  <a:off x="984366" y="1362310"/>
                  <a:ext cx="1051560" cy="153888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10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dirty="0"/>
                    <a:t>NANOS3-mCherry</a:t>
                  </a:r>
                </a:p>
              </p:txBody>
            </p:sp>
          </p:grpSp>
          <p:pic>
            <p:nvPicPr>
              <p:cNvPr id="361" name="image5.png">
                <a:extLst>
                  <a:ext uri="{FF2B5EF4-FFF2-40B4-BE49-F238E27FC236}">
                    <a16:creationId xmlns:a16="http://schemas.microsoft.com/office/drawing/2014/main" id="{92941717-329E-8B41-B5F5-A7F3AD8D08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4250" y="550979"/>
                <a:ext cx="1606239" cy="830641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362" name="image6.png">
                <a:extLst>
                  <a:ext uri="{FF2B5EF4-FFF2-40B4-BE49-F238E27FC236}">
                    <a16:creationId xmlns:a16="http://schemas.microsoft.com/office/drawing/2014/main" id="{35E6F502-88EF-1243-BA64-FCF15821FA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2138" y="1498034"/>
                <a:ext cx="1592225" cy="823394"/>
              </a:xfrm>
              <a:prstGeom prst="rect">
                <a:avLst/>
              </a:prstGeom>
              <a:ln w="12700">
                <a:miter lim="400000"/>
              </a:ln>
            </p:spPr>
          </p:pic>
          <p:grpSp>
            <p:nvGrpSpPr>
              <p:cNvPr id="363" name="Group 362">
                <a:extLst>
                  <a:ext uri="{FF2B5EF4-FFF2-40B4-BE49-F238E27FC236}">
                    <a16:creationId xmlns:a16="http://schemas.microsoft.com/office/drawing/2014/main" id="{888795D2-B98D-FE42-8CF2-892F8F580E70}"/>
                  </a:ext>
                </a:extLst>
              </p:cNvPr>
              <p:cNvGrpSpPr/>
              <p:nvPr/>
            </p:nvGrpSpPr>
            <p:grpSpPr>
              <a:xfrm>
                <a:off x="475758" y="693064"/>
                <a:ext cx="246221" cy="1438051"/>
                <a:chOff x="475758" y="693064"/>
                <a:chExt cx="246221" cy="1438051"/>
              </a:xfrm>
            </p:grpSpPr>
            <p:sp>
              <p:nvSpPr>
                <p:cNvPr id="421" name="Shape 161">
                  <a:extLst>
                    <a:ext uri="{FF2B5EF4-FFF2-40B4-BE49-F238E27FC236}">
                      <a16:creationId xmlns:a16="http://schemas.microsoft.com/office/drawing/2014/main" id="{03711F03-0C51-764D-96C1-FF167992ABAE}"/>
                    </a:ext>
                  </a:extLst>
                </p:cNvPr>
                <p:cNvSpPr/>
                <p:nvPr/>
              </p:nvSpPr>
              <p:spPr>
                <a:xfrm flipV="1">
                  <a:off x="608486" y="693064"/>
                  <a:ext cx="1" cy="1438051"/>
                </a:xfrm>
                <a:prstGeom prst="line">
                  <a:avLst/>
                </a:prstGeom>
                <a:ln w="12700">
                  <a:solidFill>
                    <a:srgbClr val="000000"/>
                  </a:solidFill>
                  <a:miter/>
                  <a:tailEnd type="triangle"/>
                </a:ln>
              </p:spPr>
              <p:txBody>
                <a:bodyPr lIns="45719" rIns="45719"/>
                <a:lstStyle/>
                <a:p>
                  <a:endParaRPr/>
                </a:p>
              </p:txBody>
            </p:sp>
            <p:sp>
              <p:nvSpPr>
                <p:cNvPr id="422" name="Shape 168">
                  <a:extLst>
                    <a:ext uri="{FF2B5EF4-FFF2-40B4-BE49-F238E27FC236}">
                      <a16:creationId xmlns:a16="http://schemas.microsoft.com/office/drawing/2014/main" id="{56B1112F-B390-264C-8A31-7921D12D6BC7}"/>
                    </a:ext>
                  </a:extLst>
                </p:cNvPr>
                <p:cNvSpPr/>
                <p:nvPr/>
              </p:nvSpPr>
              <p:spPr>
                <a:xfrm rot="16200000">
                  <a:off x="370269" y="1294178"/>
                  <a:ext cx="457200" cy="24622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lIns="0" rIns="0">
                  <a:spAutoFit/>
                </a:bodyPr>
                <a:lstStyle>
                  <a:lvl1pPr>
                    <a:defRPr sz="10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 algn="ctr"/>
                  <a:r>
                    <a:rPr dirty="0"/>
                    <a:t>SSC-A</a:t>
                  </a:r>
                </a:p>
              </p:txBody>
            </p:sp>
          </p:grpSp>
          <p:grpSp>
            <p:nvGrpSpPr>
              <p:cNvPr id="379" name="Group 378">
                <a:extLst>
                  <a:ext uri="{FF2B5EF4-FFF2-40B4-BE49-F238E27FC236}">
                    <a16:creationId xmlns:a16="http://schemas.microsoft.com/office/drawing/2014/main" id="{58FB6D2F-6EF1-3542-9BA0-0ACA230B8302}"/>
                  </a:ext>
                </a:extLst>
              </p:cNvPr>
              <p:cNvGrpSpPr/>
              <p:nvPr/>
            </p:nvGrpSpPr>
            <p:grpSpPr>
              <a:xfrm>
                <a:off x="760252" y="2304573"/>
                <a:ext cx="1493477" cy="153888"/>
                <a:chOff x="760886" y="1362310"/>
                <a:chExt cx="1493477" cy="153888"/>
              </a:xfrm>
            </p:grpSpPr>
            <p:sp>
              <p:nvSpPr>
                <p:cNvPr id="380" name="Shape 159">
                  <a:extLst>
                    <a:ext uri="{FF2B5EF4-FFF2-40B4-BE49-F238E27FC236}">
                      <a16:creationId xmlns:a16="http://schemas.microsoft.com/office/drawing/2014/main" id="{BC6BD80C-8090-4F4E-96F3-0E8732FB384A}"/>
                    </a:ext>
                  </a:extLst>
                </p:cNvPr>
                <p:cNvSpPr/>
                <p:nvPr/>
              </p:nvSpPr>
              <p:spPr>
                <a:xfrm flipV="1">
                  <a:off x="760886" y="1437998"/>
                  <a:ext cx="1493477" cy="10371"/>
                </a:xfrm>
                <a:prstGeom prst="line">
                  <a:avLst/>
                </a:prstGeom>
                <a:ln w="12700">
                  <a:solidFill>
                    <a:srgbClr val="000000"/>
                  </a:solidFill>
                  <a:miter/>
                  <a:tailEnd type="triangle"/>
                </a:ln>
              </p:spPr>
              <p:txBody>
                <a:bodyPr lIns="45719" rIns="45719"/>
                <a:lstStyle/>
                <a:p>
                  <a:endParaRPr/>
                </a:p>
              </p:txBody>
            </p:sp>
            <p:sp>
              <p:nvSpPr>
                <p:cNvPr id="407" name="Shape 160">
                  <a:extLst>
                    <a:ext uri="{FF2B5EF4-FFF2-40B4-BE49-F238E27FC236}">
                      <a16:creationId xmlns:a16="http://schemas.microsoft.com/office/drawing/2014/main" id="{0B13215E-ACC3-C24E-AB75-FAD61C582B1E}"/>
                    </a:ext>
                  </a:extLst>
                </p:cNvPr>
                <p:cNvSpPr/>
                <p:nvPr/>
              </p:nvSpPr>
              <p:spPr>
                <a:xfrm>
                  <a:off x="1145299" y="1362310"/>
                  <a:ext cx="731520" cy="153888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10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 algn="ctr"/>
                  <a:r>
                    <a:rPr lang="en-US" dirty="0"/>
                    <a:t>SOX17-GFP</a:t>
                  </a:r>
                  <a:endParaRPr dirty="0"/>
                </a:p>
              </p:txBody>
            </p:sp>
          </p:grpSp>
        </p:grp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8B69EF42-969B-FF48-8BE4-1104AA064F9F}"/>
                </a:ext>
              </a:extLst>
            </p:cNvPr>
            <p:cNvGrpSpPr/>
            <p:nvPr/>
          </p:nvGrpSpPr>
          <p:grpSpPr>
            <a:xfrm>
              <a:off x="2344926" y="680713"/>
              <a:ext cx="2331029" cy="723921"/>
              <a:chOff x="2431995" y="391941"/>
              <a:chExt cx="2331029" cy="723921"/>
            </a:xfrm>
          </p:grpSpPr>
          <p:sp>
            <p:nvSpPr>
              <p:cNvPr id="292" name="Shape 313">
                <a:extLst>
                  <a:ext uri="{FF2B5EF4-FFF2-40B4-BE49-F238E27FC236}">
                    <a16:creationId xmlns:a16="http://schemas.microsoft.com/office/drawing/2014/main" id="{2320F759-F649-0641-81C9-9FCA90C83EB8}"/>
                  </a:ext>
                </a:extLst>
              </p:cNvPr>
              <p:cNvSpPr/>
              <p:nvPr/>
            </p:nvSpPr>
            <p:spPr>
              <a:xfrm>
                <a:off x="2431995" y="804238"/>
                <a:ext cx="1116135" cy="31162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750" b="1" dirty="0"/>
                  <a:t>Phase I: Primitive streak media, </a:t>
                </a:r>
                <a:r>
                  <a:rPr lang="en-US" sz="750" b="1" i="1" dirty="0"/>
                  <a:t>2D</a:t>
                </a:r>
                <a:r>
                  <a:rPr lang="en-US" sz="750" b="1" dirty="0"/>
                  <a:t> </a:t>
                </a:r>
                <a:r>
                  <a:rPr lang="en-US" sz="750" dirty="0"/>
                  <a:t>(TGFβ + WNT + Y27632), 12-42 hrs</a:t>
                </a:r>
              </a:p>
            </p:txBody>
          </p:sp>
          <p:sp>
            <p:nvSpPr>
              <p:cNvPr id="293" name="Shape 313">
                <a:extLst>
                  <a:ext uri="{FF2B5EF4-FFF2-40B4-BE49-F238E27FC236}">
                    <a16:creationId xmlns:a16="http://schemas.microsoft.com/office/drawing/2014/main" id="{FB8E8136-7B21-D449-B9B4-AAE8B81EC204}"/>
                  </a:ext>
                </a:extLst>
              </p:cNvPr>
              <p:cNvSpPr/>
              <p:nvPr/>
            </p:nvSpPr>
            <p:spPr>
              <a:xfrm>
                <a:off x="3646889" y="798472"/>
                <a:ext cx="1116135" cy="31162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750" b="1" dirty="0"/>
                  <a:t>Phase II: PGC media, </a:t>
                </a:r>
                <a:r>
                  <a:rPr lang="en-US" sz="750" b="1" i="1" dirty="0"/>
                  <a:t>3D</a:t>
                </a:r>
                <a:r>
                  <a:rPr lang="en-US" sz="750" b="1" dirty="0"/>
                  <a:t> </a:t>
                </a:r>
                <a:r>
                  <a:rPr lang="en-US" sz="750" dirty="0"/>
                  <a:t>(BMP + SCF + EGF + LIF + Y27632), 4 days</a:t>
                </a:r>
              </a:p>
            </p:txBody>
          </p: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712EB222-EDAC-3A42-BC96-F9E50B62151D}"/>
                  </a:ext>
                </a:extLst>
              </p:cNvPr>
              <p:cNvGrpSpPr/>
              <p:nvPr/>
            </p:nvGrpSpPr>
            <p:grpSpPr>
              <a:xfrm>
                <a:off x="2538659" y="391941"/>
                <a:ext cx="1964836" cy="351905"/>
                <a:chOff x="2466089" y="306610"/>
                <a:chExt cx="1964836" cy="351905"/>
              </a:xfrm>
            </p:grpSpPr>
            <p:grpSp>
              <p:nvGrpSpPr>
                <p:cNvPr id="295" name="Group 312">
                  <a:extLst>
                    <a:ext uri="{FF2B5EF4-FFF2-40B4-BE49-F238E27FC236}">
                      <a16:creationId xmlns:a16="http://schemas.microsoft.com/office/drawing/2014/main" id="{73EEAB13-AFA1-7E44-A563-4666672CCFDE}"/>
                    </a:ext>
                  </a:extLst>
                </p:cNvPr>
                <p:cNvGrpSpPr/>
                <p:nvPr/>
              </p:nvGrpSpPr>
              <p:grpSpPr>
                <a:xfrm>
                  <a:off x="2466089" y="365443"/>
                  <a:ext cx="762860" cy="274323"/>
                  <a:chOff x="0" y="-1"/>
                  <a:chExt cx="762855" cy="274322"/>
                </a:xfrm>
              </p:grpSpPr>
              <p:sp>
                <p:nvSpPr>
                  <p:cNvPr id="301" name="Shape 309">
                    <a:extLst>
                      <a:ext uri="{FF2B5EF4-FFF2-40B4-BE49-F238E27FC236}">
                        <a16:creationId xmlns:a16="http://schemas.microsoft.com/office/drawing/2014/main" id="{0F76BF51-5CE4-6A47-ABE5-246ED57C09B6}"/>
                      </a:ext>
                    </a:extLst>
                  </p:cNvPr>
                  <p:cNvSpPr/>
                  <p:nvPr/>
                </p:nvSpPr>
                <p:spPr>
                  <a:xfrm>
                    <a:off x="0" y="-1"/>
                    <a:ext cx="271150" cy="274322"/>
                  </a:xfrm>
                  <a:prstGeom prst="ellipse">
                    <a:avLst/>
                  </a:prstGeom>
                  <a:solidFill>
                    <a:srgbClr val="D9D9D9"/>
                  </a:solidFill>
                  <a:ln w="6350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2000">
                        <a:solidFill>
                          <a:srgbClr val="FFFFFF"/>
                        </a:solidFill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02" name="Shape 310">
                    <a:extLst>
                      <a:ext uri="{FF2B5EF4-FFF2-40B4-BE49-F238E27FC236}">
                        <a16:creationId xmlns:a16="http://schemas.microsoft.com/office/drawing/2014/main" id="{54970E49-C350-BC48-86F4-04D083935FA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6651" y="53400"/>
                    <a:ext cx="90960" cy="97363"/>
                  </a:xfrm>
                  <a:prstGeom prst="ellipse">
                    <a:avLst/>
                  </a:prstGeom>
                  <a:solidFill>
                    <a:srgbClr val="000000"/>
                  </a:solidFill>
                  <a:ln w="6350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 defTabSz="457200">
                      <a:defRPr>
                        <a:solidFill>
                          <a:srgbClr val="FFFFFF"/>
                        </a:solidFill>
                        <a:latin typeface="Helvetica Light"/>
                        <a:ea typeface="Helvetica Light"/>
                        <a:cs typeface="Helvetica Light"/>
                        <a:sym typeface="Helvetica Light"/>
                      </a:defRPr>
                    </a:pPr>
                    <a:endParaRPr/>
                  </a:p>
                </p:txBody>
              </p:sp>
              <p:sp>
                <p:nvSpPr>
                  <p:cNvPr id="344" name="Shape 311">
                    <a:extLst>
                      <a:ext uri="{FF2B5EF4-FFF2-40B4-BE49-F238E27FC236}">
                        <a16:creationId xmlns:a16="http://schemas.microsoft.com/office/drawing/2014/main" id="{2584B0A4-3117-9A47-A3AC-CEFE1EA67E4D}"/>
                      </a:ext>
                    </a:extLst>
                  </p:cNvPr>
                  <p:cNvSpPr/>
                  <p:nvPr/>
                </p:nvSpPr>
                <p:spPr>
                  <a:xfrm flipV="1">
                    <a:off x="305658" y="145818"/>
                    <a:ext cx="457197" cy="1"/>
                  </a:xfrm>
                  <a:prstGeom prst="line">
                    <a:avLst/>
                  </a:prstGeom>
                  <a:noFill/>
                  <a:ln w="6350" cap="flat">
                    <a:solidFill>
                      <a:srgbClr val="000000"/>
                    </a:solidFill>
                    <a:prstDash val="solid"/>
                    <a:miter lim="800000"/>
                    <a:tailEnd type="stealth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296" name="Group 308">
                  <a:extLst>
                    <a:ext uri="{FF2B5EF4-FFF2-40B4-BE49-F238E27FC236}">
                      <a16:creationId xmlns:a16="http://schemas.microsoft.com/office/drawing/2014/main" id="{B934B6CE-E514-1741-B15F-FC846E33809D}"/>
                    </a:ext>
                  </a:extLst>
                </p:cNvPr>
                <p:cNvGrpSpPr/>
                <p:nvPr/>
              </p:nvGrpSpPr>
              <p:grpSpPr>
                <a:xfrm>
                  <a:off x="3270355" y="339238"/>
                  <a:ext cx="292610" cy="308443"/>
                  <a:chOff x="0" y="0"/>
                  <a:chExt cx="292608" cy="308441"/>
                </a:xfrm>
              </p:grpSpPr>
              <p:sp>
                <p:nvSpPr>
                  <p:cNvPr id="299" name="Shape 306">
                    <a:extLst>
                      <a:ext uri="{FF2B5EF4-FFF2-40B4-BE49-F238E27FC236}">
                        <a16:creationId xmlns:a16="http://schemas.microsoft.com/office/drawing/2014/main" id="{E45C1D71-309D-6643-A08F-E55DA8AADDAC}"/>
                      </a:ext>
                    </a:extLst>
                  </p:cNvPr>
                  <p:cNvSpPr/>
                  <p:nvPr/>
                </p:nvSpPr>
                <p:spPr>
                  <a:xfrm>
                    <a:off x="-1" y="-1"/>
                    <a:ext cx="292610" cy="3084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465" h="20543" extrusionOk="0">
                        <a:moveTo>
                          <a:pt x="176" y="3228"/>
                        </a:moveTo>
                        <a:cubicBezTo>
                          <a:pt x="-376" y="4065"/>
                          <a:pt x="2299" y="7052"/>
                          <a:pt x="2269" y="9861"/>
                        </a:cubicBezTo>
                        <a:cubicBezTo>
                          <a:pt x="2240" y="12669"/>
                          <a:pt x="-85" y="18644"/>
                          <a:pt x="2" y="20078"/>
                        </a:cubicBezTo>
                        <a:cubicBezTo>
                          <a:pt x="89" y="21512"/>
                          <a:pt x="1601" y="19241"/>
                          <a:pt x="2793" y="18465"/>
                        </a:cubicBezTo>
                        <a:cubicBezTo>
                          <a:pt x="3985" y="17688"/>
                          <a:pt x="5642" y="16015"/>
                          <a:pt x="7153" y="15417"/>
                        </a:cubicBezTo>
                        <a:cubicBezTo>
                          <a:pt x="8665" y="14820"/>
                          <a:pt x="9683" y="14760"/>
                          <a:pt x="11863" y="14880"/>
                        </a:cubicBezTo>
                        <a:cubicBezTo>
                          <a:pt x="14043" y="14999"/>
                          <a:pt x="19247" y="16344"/>
                          <a:pt x="20236" y="16134"/>
                        </a:cubicBezTo>
                        <a:cubicBezTo>
                          <a:pt x="21224" y="15925"/>
                          <a:pt x="18753" y="14700"/>
                          <a:pt x="17794" y="13625"/>
                        </a:cubicBezTo>
                        <a:cubicBezTo>
                          <a:pt x="16834" y="12549"/>
                          <a:pt x="15352" y="11175"/>
                          <a:pt x="14479" y="9681"/>
                        </a:cubicBezTo>
                        <a:cubicBezTo>
                          <a:pt x="13607" y="8188"/>
                          <a:pt x="13171" y="6275"/>
                          <a:pt x="12561" y="4662"/>
                        </a:cubicBezTo>
                        <a:cubicBezTo>
                          <a:pt x="11950" y="3049"/>
                          <a:pt x="11456" y="91"/>
                          <a:pt x="10816" y="2"/>
                        </a:cubicBezTo>
                        <a:cubicBezTo>
                          <a:pt x="10177" y="-88"/>
                          <a:pt x="9595" y="3318"/>
                          <a:pt x="8723" y="4124"/>
                        </a:cubicBezTo>
                        <a:cubicBezTo>
                          <a:pt x="7851" y="4931"/>
                          <a:pt x="6979" y="5021"/>
                          <a:pt x="5584" y="4841"/>
                        </a:cubicBezTo>
                        <a:cubicBezTo>
                          <a:pt x="4188" y="4662"/>
                          <a:pt x="729" y="2392"/>
                          <a:pt x="176" y="3228"/>
                        </a:cubicBezTo>
                        <a:close/>
                      </a:path>
                    </a:pathLst>
                  </a:custGeom>
                  <a:noFill/>
                  <a:ln w="6350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300" name="Shape 307">
                    <a:extLst>
                      <a:ext uri="{FF2B5EF4-FFF2-40B4-BE49-F238E27FC236}">
                        <a16:creationId xmlns:a16="http://schemas.microsoft.com/office/drawing/2014/main" id="{2CDC7155-89E2-0C49-825A-0A91ED4C61A1}"/>
                      </a:ext>
                    </a:extLst>
                  </p:cNvPr>
                  <p:cNvSpPr/>
                  <p:nvPr/>
                </p:nvSpPr>
                <p:spPr>
                  <a:xfrm>
                    <a:off x="35286" y="47048"/>
                    <a:ext cx="206427" cy="21759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465" h="20543" extrusionOk="0">
                        <a:moveTo>
                          <a:pt x="176" y="3228"/>
                        </a:moveTo>
                        <a:cubicBezTo>
                          <a:pt x="-376" y="4065"/>
                          <a:pt x="2299" y="7052"/>
                          <a:pt x="2269" y="9861"/>
                        </a:cubicBezTo>
                        <a:cubicBezTo>
                          <a:pt x="2240" y="12669"/>
                          <a:pt x="-85" y="18644"/>
                          <a:pt x="2" y="20078"/>
                        </a:cubicBezTo>
                        <a:cubicBezTo>
                          <a:pt x="89" y="21512"/>
                          <a:pt x="1601" y="19241"/>
                          <a:pt x="2793" y="18465"/>
                        </a:cubicBezTo>
                        <a:cubicBezTo>
                          <a:pt x="3985" y="17688"/>
                          <a:pt x="5642" y="16015"/>
                          <a:pt x="7153" y="15417"/>
                        </a:cubicBezTo>
                        <a:cubicBezTo>
                          <a:pt x="8665" y="14820"/>
                          <a:pt x="9683" y="14760"/>
                          <a:pt x="11863" y="14880"/>
                        </a:cubicBezTo>
                        <a:cubicBezTo>
                          <a:pt x="14043" y="14999"/>
                          <a:pt x="19247" y="16344"/>
                          <a:pt x="20236" y="16134"/>
                        </a:cubicBezTo>
                        <a:cubicBezTo>
                          <a:pt x="21224" y="15925"/>
                          <a:pt x="18753" y="14700"/>
                          <a:pt x="17794" y="13625"/>
                        </a:cubicBezTo>
                        <a:cubicBezTo>
                          <a:pt x="16834" y="12549"/>
                          <a:pt x="15352" y="11175"/>
                          <a:pt x="14479" y="9681"/>
                        </a:cubicBezTo>
                        <a:cubicBezTo>
                          <a:pt x="13607" y="8188"/>
                          <a:pt x="13171" y="6275"/>
                          <a:pt x="12561" y="4662"/>
                        </a:cubicBezTo>
                        <a:cubicBezTo>
                          <a:pt x="11950" y="3049"/>
                          <a:pt x="11456" y="91"/>
                          <a:pt x="10816" y="2"/>
                        </a:cubicBezTo>
                        <a:cubicBezTo>
                          <a:pt x="10177" y="-88"/>
                          <a:pt x="9595" y="3318"/>
                          <a:pt x="8723" y="4124"/>
                        </a:cubicBezTo>
                        <a:cubicBezTo>
                          <a:pt x="7851" y="4931"/>
                          <a:pt x="6979" y="5021"/>
                          <a:pt x="5584" y="4841"/>
                        </a:cubicBezTo>
                        <a:cubicBezTo>
                          <a:pt x="4188" y="4662"/>
                          <a:pt x="729" y="2392"/>
                          <a:pt x="176" y="322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C003"/>
                      </a:gs>
                      <a:gs pos="100000">
                        <a:srgbClr val="8D0102"/>
                      </a:gs>
                    </a:gsLst>
                    <a:lin ang="16200000" scaled="0"/>
                  </a:gra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</p:grpSp>
            <p:sp>
              <p:nvSpPr>
                <p:cNvPr id="297" name="Shape 311">
                  <a:extLst>
                    <a:ext uri="{FF2B5EF4-FFF2-40B4-BE49-F238E27FC236}">
                      <a16:creationId xmlns:a16="http://schemas.microsoft.com/office/drawing/2014/main" id="{E80EAC9C-BE52-BE4B-A1C2-A0541ADB5C79}"/>
                    </a:ext>
                  </a:extLst>
                </p:cNvPr>
                <p:cNvSpPr/>
                <p:nvPr/>
              </p:nvSpPr>
              <p:spPr>
                <a:xfrm flipV="1">
                  <a:off x="3575353" y="507888"/>
                  <a:ext cx="457200" cy="1"/>
                </a:xfrm>
                <a:prstGeom prst="line">
                  <a:avLst/>
                </a:prstGeom>
                <a:noFill/>
                <a:ln w="6350" cap="flat">
                  <a:solidFill>
                    <a:srgbClr val="000000"/>
                  </a:solidFill>
                  <a:prstDash val="solid"/>
                  <a:miter lim="800000"/>
                  <a:tailEnd type="stealth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pic>
              <p:nvPicPr>
                <p:cNvPr id="298" name="Picture 297">
                  <a:extLst>
                    <a:ext uri="{FF2B5EF4-FFF2-40B4-BE49-F238E27FC236}">
                      <a16:creationId xmlns:a16="http://schemas.microsoft.com/office/drawing/2014/main" id="{390C91FF-50B8-F940-85E1-A13BB2C1CD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biLevel thresh="75000"/>
                </a:blip>
                <a:stretch>
                  <a:fillRect/>
                </a:stretch>
              </p:blipFill>
              <p:spPr>
                <a:xfrm>
                  <a:off x="4069893" y="306610"/>
                  <a:ext cx="361032" cy="351905"/>
                </a:xfrm>
                <a:prstGeom prst="ellipse">
                  <a:avLst/>
                </a:prstGeom>
                <a:ln w="63500" cap="rnd">
                  <a:noFill/>
                </a:ln>
                <a:effectLst/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</p:grp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608E09ED-0A92-074E-9028-BEDCB96D61F4}"/>
                </a:ext>
              </a:extLst>
            </p:cNvPr>
            <p:cNvGrpSpPr/>
            <p:nvPr/>
          </p:nvGrpSpPr>
          <p:grpSpPr>
            <a:xfrm>
              <a:off x="2419218" y="464693"/>
              <a:ext cx="2192991" cy="200055"/>
              <a:chOff x="2480504" y="3821095"/>
              <a:chExt cx="2192991" cy="200055"/>
            </a:xfrm>
          </p:grpSpPr>
          <p:sp>
            <p:nvSpPr>
              <p:cNvPr id="290" name="Shape 251">
                <a:extLst>
                  <a:ext uri="{FF2B5EF4-FFF2-40B4-BE49-F238E27FC236}">
                    <a16:creationId xmlns:a16="http://schemas.microsoft.com/office/drawing/2014/main" id="{87073F02-3F2A-B04A-B8F8-BA3C223472CB}"/>
                  </a:ext>
                </a:extLst>
              </p:cNvPr>
              <p:cNvSpPr/>
              <p:nvPr/>
            </p:nvSpPr>
            <p:spPr>
              <a:xfrm>
                <a:off x="2480504" y="3821095"/>
                <a:ext cx="2191603" cy="200055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 algn="ctr">
                  <a:defRPr sz="1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lang="en-US" sz="700" dirty="0"/>
                  <a:t>Sasaki et al., 2015; Kobayashi et al., 2017</a:t>
                </a:r>
                <a:endParaRPr sz="700" dirty="0"/>
              </a:p>
            </p:txBody>
          </p:sp>
          <p:sp>
            <p:nvSpPr>
              <p:cNvPr id="291" name="Shape 252">
                <a:extLst>
                  <a:ext uri="{FF2B5EF4-FFF2-40B4-BE49-F238E27FC236}">
                    <a16:creationId xmlns:a16="http://schemas.microsoft.com/office/drawing/2014/main" id="{989147A1-AF1C-BF42-9302-BF8F1D453D55}"/>
                  </a:ext>
                </a:extLst>
              </p:cNvPr>
              <p:cNvSpPr/>
              <p:nvPr/>
            </p:nvSpPr>
            <p:spPr>
              <a:xfrm>
                <a:off x="2481887" y="3976444"/>
                <a:ext cx="2191608" cy="0"/>
              </a:xfrm>
              <a:prstGeom prst="line">
                <a:avLst/>
              </a:prstGeom>
              <a:ln w="12700">
                <a:solidFill>
                  <a:srgbClr val="000000"/>
                </a:solidFill>
                <a:miter/>
              </a:ln>
            </p:spPr>
            <p:txBody>
              <a:bodyPr lIns="45719" rIns="45719"/>
              <a:lstStyle/>
              <a:p>
                <a:endParaRPr/>
              </a:p>
            </p:txBody>
          </p:sp>
        </p:grpSp>
      </p:grpSp>
      <p:pic>
        <p:nvPicPr>
          <p:cNvPr id="165" name="Picture 164" descr="A picture containing refrigerator, kitchen, photo, white&#10;&#10;Description automatically generated">
            <a:extLst>
              <a:ext uri="{FF2B5EF4-FFF2-40B4-BE49-F238E27FC236}">
                <a16:creationId xmlns:a16="http://schemas.microsoft.com/office/drawing/2014/main" id="{5608087D-9320-C147-9C3B-C735C888F7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92" r="68813"/>
          <a:stretch/>
        </p:blipFill>
        <p:spPr>
          <a:xfrm>
            <a:off x="2464138" y="2528708"/>
            <a:ext cx="1351303" cy="1347898"/>
          </a:xfrm>
          <a:prstGeom prst="rect">
            <a:avLst/>
          </a:prstGeom>
        </p:spPr>
      </p:pic>
      <p:pic>
        <p:nvPicPr>
          <p:cNvPr id="166" name="Picture 165" descr="A picture containing refrigerator, kitchen, photo, white&#10;&#10;Description automatically generated">
            <a:extLst>
              <a:ext uri="{FF2B5EF4-FFF2-40B4-BE49-F238E27FC236}">
                <a16:creationId xmlns:a16="http://schemas.microsoft.com/office/drawing/2014/main" id="{EE2A8428-1F78-0A4E-A0F1-172FB75A95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26" t="68892"/>
          <a:stretch/>
        </p:blipFill>
        <p:spPr>
          <a:xfrm>
            <a:off x="3801481" y="2541067"/>
            <a:ext cx="1389701" cy="1347898"/>
          </a:xfrm>
          <a:prstGeom prst="rect">
            <a:avLst/>
          </a:prstGeom>
        </p:spPr>
      </p:pic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3465F89-7D3E-084B-A635-15227163B37F}"/>
              </a:ext>
            </a:extLst>
          </p:cNvPr>
          <p:cNvGrpSpPr/>
          <p:nvPr/>
        </p:nvGrpSpPr>
        <p:grpSpPr>
          <a:xfrm>
            <a:off x="5070474" y="2439305"/>
            <a:ext cx="1326766" cy="1514540"/>
            <a:chOff x="5986730" y="6239202"/>
            <a:chExt cx="1326766" cy="1514540"/>
          </a:xfrm>
        </p:grpSpPr>
        <p:pic>
          <p:nvPicPr>
            <p:cNvPr id="183" name="Picture 182" descr="A picture containing refrigerator, kitchen, photo, white&#10;&#10;Description automatically generated">
              <a:extLst>
                <a:ext uri="{FF2B5EF4-FFF2-40B4-BE49-F238E27FC236}">
                  <a16:creationId xmlns:a16="http://schemas.microsoft.com/office/drawing/2014/main" id="{0628ED32-4058-1F43-B884-D6FD7F8C3F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93" t="35592" r="3013" b="32942"/>
            <a:stretch/>
          </p:blipFill>
          <p:spPr>
            <a:xfrm>
              <a:off x="5986730" y="6328607"/>
              <a:ext cx="1326766" cy="1425135"/>
            </a:xfrm>
            <a:prstGeom prst="rect">
              <a:avLst/>
            </a:prstGeom>
          </p:spPr>
        </p:pic>
        <p:sp>
          <p:nvSpPr>
            <p:cNvPr id="184" name="Shape 313">
              <a:extLst>
                <a:ext uri="{FF2B5EF4-FFF2-40B4-BE49-F238E27FC236}">
                  <a16:creationId xmlns:a16="http://schemas.microsoft.com/office/drawing/2014/main" id="{D5D2C5C3-7FBE-514E-BFAA-64F004F9B798}"/>
                </a:ext>
              </a:extLst>
            </p:cNvPr>
            <p:cNvSpPr/>
            <p:nvPr/>
          </p:nvSpPr>
          <p:spPr>
            <a:xfrm>
              <a:off x="6215397" y="6239202"/>
              <a:ext cx="791631" cy="10387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90000"/>
                </a:lnSpc>
                <a:defRPr sz="800">
                  <a:latin typeface="Arial"/>
                  <a:ea typeface="Arial"/>
                  <a:cs typeface="Arial"/>
                  <a:sym typeface="Arial"/>
                </a:defRPr>
              </a:pPr>
              <a:r>
                <a:rPr lang="en-US" sz="750" i="1" dirty="0"/>
                <a:t>NANOG</a:t>
              </a:r>
            </a:p>
          </p:txBody>
        </p:sp>
      </p:grpSp>
      <p:sp>
        <p:nvSpPr>
          <p:cNvPr id="172" name="Shape 313">
            <a:extLst>
              <a:ext uri="{FF2B5EF4-FFF2-40B4-BE49-F238E27FC236}">
                <a16:creationId xmlns:a16="http://schemas.microsoft.com/office/drawing/2014/main" id="{6F451D30-980D-6444-A102-9D61C512FBA8}"/>
              </a:ext>
            </a:extLst>
          </p:cNvPr>
          <p:cNvSpPr/>
          <p:nvPr/>
        </p:nvSpPr>
        <p:spPr>
          <a:xfrm>
            <a:off x="2727416" y="2416551"/>
            <a:ext cx="791631" cy="103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rPr lang="en-US" sz="750" i="1" dirty="0"/>
              <a:t>T/BRACHYURY</a:t>
            </a:r>
          </a:p>
        </p:txBody>
      </p:sp>
      <p:sp>
        <p:nvSpPr>
          <p:cNvPr id="173" name="Shape 313">
            <a:extLst>
              <a:ext uri="{FF2B5EF4-FFF2-40B4-BE49-F238E27FC236}">
                <a16:creationId xmlns:a16="http://schemas.microsoft.com/office/drawing/2014/main" id="{6E2A08E3-753F-7C4D-9647-4E38561841E5}"/>
              </a:ext>
            </a:extLst>
          </p:cNvPr>
          <p:cNvSpPr/>
          <p:nvPr/>
        </p:nvSpPr>
        <p:spPr>
          <a:xfrm>
            <a:off x="4001868" y="2415345"/>
            <a:ext cx="791631" cy="103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rPr lang="en-US" sz="750" i="1" dirty="0"/>
              <a:t>SP5</a:t>
            </a:r>
          </a:p>
        </p:txBody>
      </p:sp>
      <p:sp>
        <p:nvSpPr>
          <p:cNvPr id="180" name="Freeform 179">
            <a:extLst>
              <a:ext uri="{FF2B5EF4-FFF2-40B4-BE49-F238E27FC236}">
                <a16:creationId xmlns:a16="http://schemas.microsoft.com/office/drawing/2014/main" id="{4B123D63-7040-8D4B-ADDD-8FD1CC0CA4EE}"/>
              </a:ext>
            </a:extLst>
          </p:cNvPr>
          <p:cNvSpPr/>
          <p:nvPr/>
        </p:nvSpPr>
        <p:spPr>
          <a:xfrm>
            <a:off x="2733455" y="2561591"/>
            <a:ext cx="508089" cy="679689"/>
          </a:xfrm>
          <a:custGeom>
            <a:avLst/>
            <a:gdLst>
              <a:gd name="connsiteX0" fmla="*/ 305053 w 634297"/>
              <a:gd name="connsiteY0" fmla="*/ 15445 h 679689"/>
              <a:gd name="connsiteX1" fmla="*/ 444753 w 634297"/>
              <a:gd name="connsiteY1" fmla="*/ 2745 h 679689"/>
              <a:gd name="connsiteX2" fmla="*/ 584453 w 634297"/>
              <a:gd name="connsiteY2" fmla="*/ 75770 h 679689"/>
              <a:gd name="connsiteX3" fmla="*/ 632078 w 634297"/>
              <a:gd name="connsiteY3" fmla="*/ 190070 h 679689"/>
              <a:gd name="connsiteX4" fmla="*/ 625728 w 634297"/>
              <a:gd name="connsiteY4" fmla="*/ 383745 h 679689"/>
              <a:gd name="connsiteX5" fmla="*/ 619378 w 634297"/>
              <a:gd name="connsiteY5" fmla="*/ 523445 h 679689"/>
              <a:gd name="connsiteX6" fmla="*/ 508253 w 634297"/>
              <a:gd name="connsiteY6" fmla="*/ 618695 h 679689"/>
              <a:gd name="connsiteX7" fmla="*/ 362203 w 634297"/>
              <a:gd name="connsiteY7" fmla="*/ 679020 h 679689"/>
              <a:gd name="connsiteX8" fmla="*/ 200278 w 634297"/>
              <a:gd name="connsiteY8" fmla="*/ 647270 h 679689"/>
              <a:gd name="connsiteX9" fmla="*/ 76453 w 634297"/>
              <a:gd name="connsiteY9" fmla="*/ 590120 h 679689"/>
              <a:gd name="connsiteX10" fmla="*/ 38353 w 634297"/>
              <a:gd name="connsiteY10" fmla="*/ 491695 h 679689"/>
              <a:gd name="connsiteX11" fmla="*/ 16128 w 634297"/>
              <a:gd name="connsiteY11" fmla="*/ 313895 h 679689"/>
              <a:gd name="connsiteX12" fmla="*/ 253 w 634297"/>
              <a:gd name="connsiteY12" fmla="*/ 174195 h 679689"/>
              <a:gd name="connsiteX13" fmla="*/ 28828 w 634297"/>
              <a:gd name="connsiteY13" fmla="*/ 72595 h 679689"/>
              <a:gd name="connsiteX14" fmla="*/ 171703 w 634297"/>
              <a:gd name="connsiteY14" fmla="*/ 15445 h 679689"/>
              <a:gd name="connsiteX15" fmla="*/ 305053 w 634297"/>
              <a:gd name="connsiteY15" fmla="*/ 15445 h 67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34297" h="679689">
                <a:moveTo>
                  <a:pt x="305053" y="15445"/>
                </a:moveTo>
                <a:cubicBezTo>
                  <a:pt x="350561" y="13328"/>
                  <a:pt x="398186" y="-7309"/>
                  <a:pt x="444753" y="2745"/>
                </a:cubicBezTo>
                <a:cubicBezTo>
                  <a:pt x="491320" y="12799"/>
                  <a:pt x="553232" y="44549"/>
                  <a:pt x="584453" y="75770"/>
                </a:cubicBezTo>
                <a:cubicBezTo>
                  <a:pt x="615674" y="106991"/>
                  <a:pt x="625199" y="138741"/>
                  <a:pt x="632078" y="190070"/>
                </a:cubicBezTo>
                <a:cubicBezTo>
                  <a:pt x="638957" y="241399"/>
                  <a:pt x="627845" y="328183"/>
                  <a:pt x="625728" y="383745"/>
                </a:cubicBezTo>
                <a:cubicBezTo>
                  <a:pt x="623611" y="439307"/>
                  <a:pt x="638957" y="484287"/>
                  <a:pt x="619378" y="523445"/>
                </a:cubicBezTo>
                <a:cubicBezTo>
                  <a:pt x="599799" y="562603"/>
                  <a:pt x="551116" y="592766"/>
                  <a:pt x="508253" y="618695"/>
                </a:cubicBezTo>
                <a:cubicBezTo>
                  <a:pt x="465391" y="644624"/>
                  <a:pt x="413532" y="674258"/>
                  <a:pt x="362203" y="679020"/>
                </a:cubicBezTo>
                <a:cubicBezTo>
                  <a:pt x="310874" y="683782"/>
                  <a:pt x="247903" y="662087"/>
                  <a:pt x="200278" y="647270"/>
                </a:cubicBezTo>
                <a:cubicBezTo>
                  <a:pt x="152653" y="632453"/>
                  <a:pt x="103440" y="616049"/>
                  <a:pt x="76453" y="590120"/>
                </a:cubicBezTo>
                <a:cubicBezTo>
                  <a:pt x="49466" y="564191"/>
                  <a:pt x="48407" y="537733"/>
                  <a:pt x="38353" y="491695"/>
                </a:cubicBezTo>
                <a:cubicBezTo>
                  <a:pt x="28299" y="445658"/>
                  <a:pt x="22478" y="366812"/>
                  <a:pt x="16128" y="313895"/>
                </a:cubicBezTo>
                <a:cubicBezTo>
                  <a:pt x="9778" y="260978"/>
                  <a:pt x="-1864" y="214412"/>
                  <a:pt x="253" y="174195"/>
                </a:cubicBezTo>
                <a:cubicBezTo>
                  <a:pt x="2370" y="133978"/>
                  <a:pt x="253" y="99053"/>
                  <a:pt x="28828" y="72595"/>
                </a:cubicBezTo>
                <a:cubicBezTo>
                  <a:pt x="57403" y="46137"/>
                  <a:pt x="129899" y="24970"/>
                  <a:pt x="171703" y="15445"/>
                </a:cubicBezTo>
                <a:cubicBezTo>
                  <a:pt x="213507" y="5920"/>
                  <a:pt x="259545" y="17562"/>
                  <a:pt x="305053" y="15445"/>
                </a:cubicBezTo>
                <a:close/>
              </a:path>
            </a:pathLst>
          </a:custGeom>
          <a:noFill/>
          <a:ln w="25400" cap="flat">
            <a:solidFill>
              <a:srgbClr val="FFC10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8C67CC6-B7B5-A143-BEFD-F6C6081AB31D}"/>
              </a:ext>
            </a:extLst>
          </p:cNvPr>
          <p:cNvGrpSpPr/>
          <p:nvPr/>
        </p:nvGrpSpPr>
        <p:grpSpPr>
          <a:xfrm>
            <a:off x="4049202" y="2574888"/>
            <a:ext cx="1775681" cy="685495"/>
            <a:chOff x="177591" y="708171"/>
            <a:chExt cx="1775681" cy="685495"/>
          </a:xfrm>
        </p:grpSpPr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6A9B328C-9163-5F44-BB96-32F9CC700DE5}"/>
                </a:ext>
              </a:extLst>
            </p:cNvPr>
            <p:cNvSpPr/>
            <p:nvPr/>
          </p:nvSpPr>
          <p:spPr>
            <a:xfrm>
              <a:off x="177591" y="713977"/>
              <a:ext cx="508089" cy="679689"/>
            </a:xfrm>
            <a:custGeom>
              <a:avLst/>
              <a:gdLst>
                <a:gd name="connsiteX0" fmla="*/ 305053 w 634297"/>
                <a:gd name="connsiteY0" fmla="*/ 15445 h 679689"/>
                <a:gd name="connsiteX1" fmla="*/ 444753 w 634297"/>
                <a:gd name="connsiteY1" fmla="*/ 2745 h 679689"/>
                <a:gd name="connsiteX2" fmla="*/ 584453 w 634297"/>
                <a:gd name="connsiteY2" fmla="*/ 75770 h 679689"/>
                <a:gd name="connsiteX3" fmla="*/ 632078 w 634297"/>
                <a:gd name="connsiteY3" fmla="*/ 190070 h 679689"/>
                <a:gd name="connsiteX4" fmla="*/ 625728 w 634297"/>
                <a:gd name="connsiteY4" fmla="*/ 383745 h 679689"/>
                <a:gd name="connsiteX5" fmla="*/ 619378 w 634297"/>
                <a:gd name="connsiteY5" fmla="*/ 523445 h 679689"/>
                <a:gd name="connsiteX6" fmla="*/ 508253 w 634297"/>
                <a:gd name="connsiteY6" fmla="*/ 618695 h 679689"/>
                <a:gd name="connsiteX7" fmla="*/ 362203 w 634297"/>
                <a:gd name="connsiteY7" fmla="*/ 679020 h 679689"/>
                <a:gd name="connsiteX8" fmla="*/ 200278 w 634297"/>
                <a:gd name="connsiteY8" fmla="*/ 647270 h 679689"/>
                <a:gd name="connsiteX9" fmla="*/ 76453 w 634297"/>
                <a:gd name="connsiteY9" fmla="*/ 590120 h 679689"/>
                <a:gd name="connsiteX10" fmla="*/ 38353 w 634297"/>
                <a:gd name="connsiteY10" fmla="*/ 491695 h 679689"/>
                <a:gd name="connsiteX11" fmla="*/ 16128 w 634297"/>
                <a:gd name="connsiteY11" fmla="*/ 313895 h 679689"/>
                <a:gd name="connsiteX12" fmla="*/ 253 w 634297"/>
                <a:gd name="connsiteY12" fmla="*/ 174195 h 679689"/>
                <a:gd name="connsiteX13" fmla="*/ 28828 w 634297"/>
                <a:gd name="connsiteY13" fmla="*/ 72595 h 679689"/>
                <a:gd name="connsiteX14" fmla="*/ 171703 w 634297"/>
                <a:gd name="connsiteY14" fmla="*/ 15445 h 679689"/>
                <a:gd name="connsiteX15" fmla="*/ 305053 w 634297"/>
                <a:gd name="connsiteY15" fmla="*/ 15445 h 67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4297" h="679689">
                  <a:moveTo>
                    <a:pt x="305053" y="15445"/>
                  </a:moveTo>
                  <a:cubicBezTo>
                    <a:pt x="350561" y="13328"/>
                    <a:pt x="398186" y="-7309"/>
                    <a:pt x="444753" y="2745"/>
                  </a:cubicBezTo>
                  <a:cubicBezTo>
                    <a:pt x="491320" y="12799"/>
                    <a:pt x="553232" y="44549"/>
                    <a:pt x="584453" y="75770"/>
                  </a:cubicBezTo>
                  <a:cubicBezTo>
                    <a:pt x="615674" y="106991"/>
                    <a:pt x="625199" y="138741"/>
                    <a:pt x="632078" y="190070"/>
                  </a:cubicBezTo>
                  <a:cubicBezTo>
                    <a:pt x="638957" y="241399"/>
                    <a:pt x="627845" y="328183"/>
                    <a:pt x="625728" y="383745"/>
                  </a:cubicBezTo>
                  <a:cubicBezTo>
                    <a:pt x="623611" y="439307"/>
                    <a:pt x="638957" y="484287"/>
                    <a:pt x="619378" y="523445"/>
                  </a:cubicBezTo>
                  <a:cubicBezTo>
                    <a:pt x="599799" y="562603"/>
                    <a:pt x="551116" y="592766"/>
                    <a:pt x="508253" y="618695"/>
                  </a:cubicBezTo>
                  <a:cubicBezTo>
                    <a:pt x="465391" y="644624"/>
                    <a:pt x="413532" y="674258"/>
                    <a:pt x="362203" y="679020"/>
                  </a:cubicBezTo>
                  <a:cubicBezTo>
                    <a:pt x="310874" y="683782"/>
                    <a:pt x="247903" y="662087"/>
                    <a:pt x="200278" y="647270"/>
                  </a:cubicBezTo>
                  <a:cubicBezTo>
                    <a:pt x="152653" y="632453"/>
                    <a:pt x="103440" y="616049"/>
                    <a:pt x="76453" y="590120"/>
                  </a:cubicBezTo>
                  <a:cubicBezTo>
                    <a:pt x="49466" y="564191"/>
                    <a:pt x="48407" y="537733"/>
                    <a:pt x="38353" y="491695"/>
                  </a:cubicBezTo>
                  <a:cubicBezTo>
                    <a:pt x="28299" y="445658"/>
                    <a:pt x="22478" y="366812"/>
                    <a:pt x="16128" y="313895"/>
                  </a:cubicBezTo>
                  <a:cubicBezTo>
                    <a:pt x="9778" y="260978"/>
                    <a:pt x="-1864" y="214412"/>
                    <a:pt x="253" y="174195"/>
                  </a:cubicBezTo>
                  <a:cubicBezTo>
                    <a:pt x="2370" y="133978"/>
                    <a:pt x="253" y="99053"/>
                    <a:pt x="28828" y="72595"/>
                  </a:cubicBezTo>
                  <a:cubicBezTo>
                    <a:pt x="57403" y="46137"/>
                    <a:pt x="129899" y="24970"/>
                    <a:pt x="171703" y="15445"/>
                  </a:cubicBezTo>
                  <a:cubicBezTo>
                    <a:pt x="213507" y="5920"/>
                    <a:pt x="259545" y="17562"/>
                    <a:pt x="305053" y="15445"/>
                  </a:cubicBezTo>
                  <a:close/>
                </a:path>
              </a:pathLst>
            </a:custGeom>
            <a:noFill/>
            <a:ln w="25400" cap="flat">
              <a:solidFill>
                <a:srgbClr val="FFC1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BEABDBD2-3179-2141-8831-B50F547FE92D}"/>
                </a:ext>
              </a:extLst>
            </p:cNvPr>
            <p:cNvSpPr/>
            <p:nvPr/>
          </p:nvSpPr>
          <p:spPr>
            <a:xfrm>
              <a:off x="1445183" y="708171"/>
              <a:ext cx="508089" cy="679689"/>
            </a:xfrm>
            <a:custGeom>
              <a:avLst/>
              <a:gdLst>
                <a:gd name="connsiteX0" fmla="*/ 305053 w 634297"/>
                <a:gd name="connsiteY0" fmla="*/ 15445 h 679689"/>
                <a:gd name="connsiteX1" fmla="*/ 444753 w 634297"/>
                <a:gd name="connsiteY1" fmla="*/ 2745 h 679689"/>
                <a:gd name="connsiteX2" fmla="*/ 584453 w 634297"/>
                <a:gd name="connsiteY2" fmla="*/ 75770 h 679689"/>
                <a:gd name="connsiteX3" fmla="*/ 632078 w 634297"/>
                <a:gd name="connsiteY3" fmla="*/ 190070 h 679689"/>
                <a:gd name="connsiteX4" fmla="*/ 625728 w 634297"/>
                <a:gd name="connsiteY4" fmla="*/ 383745 h 679689"/>
                <a:gd name="connsiteX5" fmla="*/ 619378 w 634297"/>
                <a:gd name="connsiteY5" fmla="*/ 523445 h 679689"/>
                <a:gd name="connsiteX6" fmla="*/ 508253 w 634297"/>
                <a:gd name="connsiteY6" fmla="*/ 618695 h 679689"/>
                <a:gd name="connsiteX7" fmla="*/ 362203 w 634297"/>
                <a:gd name="connsiteY7" fmla="*/ 679020 h 679689"/>
                <a:gd name="connsiteX8" fmla="*/ 200278 w 634297"/>
                <a:gd name="connsiteY8" fmla="*/ 647270 h 679689"/>
                <a:gd name="connsiteX9" fmla="*/ 76453 w 634297"/>
                <a:gd name="connsiteY9" fmla="*/ 590120 h 679689"/>
                <a:gd name="connsiteX10" fmla="*/ 38353 w 634297"/>
                <a:gd name="connsiteY10" fmla="*/ 491695 h 679689"/>
                <a:gd name="connsiteX11" fmla="*/ 16128 w 634297"/>
                <a:gd name="connsiteY11" fmla="*/ 313895 h 679689"/>
                <a:gd name="connsiteX12" fmla="*/ 253 w 634297"/>
                <a:gd name="connsiteY12" fmla="*/ 174195 h 679689"/>
                <a:gd name="connsiteX13" fmla="*/ 28828 w 634297"/>
                <a:gd name="connsiteY13" fmla="*/ 72595 h 679689"/>
                <a:gd name="connsiteX14" fmla="*/ 171703 w 634297"/>
                <a:gd name="connsiteY14" fmla="*/ 15445 h 679689"/>
                <a:gd name="connsiteX15" fmla="*/ 305053 w 634297"/>
                <a:gd name="connsiteY15" fmla="*/ 15445 h 67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4297" h="679689">
                  <a:moveTo>
                    <a:pt x="305053" y="15445"/>
                  </a:moveTo>
                  <a:cubicBezTo>
                    <a:pt x="350561" y="13328"/>
                    <a:pt x="398186" y="-7309"/>
                    <a:pt x="444753" y="2745"/>
                  </a:cubicBezTo>
                  <a:cubicBezTo>
                    <a:pt x="491320" y="12799"/>
                    <a:pt x="553232" y="44549"/>
                    <a:pt x="584453" y="75770"/>
                  </a:cubicBezTo>
                  <a:cubicBezTo>
                    <a:pt x="615674" y="106991"/>
                    <a:pt x="625199" y="138741"/>
                    <a:pt x="632078" y="190070"/>
                  </a:cubicBezTo>
                  <a:cubicBezTo>
                    <a:pt x="638957" y="241399"/>
                    <a:pt x="627845" y="328183"/>
                    <a:pt x="625728" y="383745"/>
                  </a:cubicBezTo>
                  <a:cubicBezTo>
                    <a:pt x="623611" y="439307"/>
                    <a:pt x="638957" y="484287"/>
                    <a:pt x="619378" y="523445"/>
                  </a:cubicBezTo>
                  <a:cubicBezTo>
                    <a:pt x="599799" y="562603"/>
                    <a:pt x="551116" y="592766"/>
                    <a:pt x="508253" y="618695"/>
                  </a:cubicBezTo>
                  <a:cubicBezTo>
                    <a:pt x="465391" y="644624"/>
                    <a:pt x="413532" y="674258"/>
                    <a:pt x="362203" y="679020"/>
                  </a:cubicBezTo>
                  <a:cubicBezTo>
                    <a:pt x="310874" y="683782"/>
                    <a:pt x="247903" y="662087"/>
                    <a:pt x="200278" y="647270"/>
                  </a:cubicBezTo>
                  <a:cubicBezTo>
                    <a:pt x="152653" y="632453"/>
                    <a:pt x="103440" y="616049"/>
                    <a:pt x="76453" y="590120"/>
                  </a:cubicBezTo>
                  <a:cubicBezTo>
                    <a:pt x="49466" y="564191"/>
                    <a:pt x="48407" y="537733"/>
                    <a:pt x="38353" y="491695"/>
                  </a:cubicBezTo>
                  <a:cubicBezTo>
                    <a:pt x="28299" y="445658"/>
                    <a:pt x="22478" y="366812"/>
                    <a:pt x="16128" y="313895"/>
                  </a:cubicBezTo>
                  <a:cubicBezTo>
                    <a:pt x="9778" y="260978"/>
                    <a:pt x="-1864" y="214412"/>
                    <a:pt x="253" y="174195"/>
                  </a:cubicBezTo>
                  <a:cubicBezTo>
                    <a:pt x="2370" y="133978"/>
                    <a:pt x="253" y="99053"/>
                    <a:pt x="28828" y="72595"/>
                  </a:cubicBezTo>
                  <a:cubicBezTo>
                    <a:pt x="57403" y="46137"/>
                    <a:pt x="129899" y="24970"/>
                    <a:pt x="171703" y="15445"/>
                  </a:cubicBezTo>
                  <a:cubicBezTo>
                    <a:pt x="213507" y="5920"/>
                    <a:pt x="259545" y="17562"/>
                    <a:pt x="305053" y="15445"/>
                  </a:cubicBezTo>
                  <a:close/>
                </a:path>
              </a:pathLst>
            </a:custGeom>
            <a:noFill/>
            <a:ln w="25400" cap="flat">
              <a:solidFill>
                <a:srgbClr val="FFC1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156" name="Shape 296">
            <a:extLst>
              <a:ext uri="{FF2B5EF4-FFF2-40B4-BE49-F238E27FC236}">
                <a16:creationId xmlns:a16="http://schemas.microsoft.com/office/drawing/2014/main" id="{284FD972-74D7-B949-AFDB-A3995A4D01E0}"/>
              </a:ext>
            </a:extLst>
          </p:cNvPr>
          <p:cNvSpPr/>
          <p:nvPr/>
        </p:nvSpPr>
        <p:spPr>
          <a:xfrm>
            <a:off x="2558460" y="314012"/>
            <a:ext cx="318933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B</a:t>
            </a:r>
            <a:r>
              <a:rPr lang="en-US" b="0" dirty="0"/>
              <a:t> Single-cell RNA-seq comparison of hPSCs vs. posterior epiblast</a:t>
            </a:r>
            <a:endParaRPr sz="900" dirty="0"/>
          </a:p>
        </p:txBody>
      </p:sp>
      <p:pic>
        <p:nvPicPr>
          <p:cNvPr id="164" name="Picture 163" descr="A picture containing refrigerator, kitchen, photo, white&#10;&#10;Description automatically generated">
            <a:extLst>
              <a:ext uri="{FF2B5EF4-FFF2-40B4-BE49-F238E27FC236}">
                <a16:creationId xmlns:a16="http://schemas.microsoft.com/office/drawing/2014/main" id="{BF633099-9C6C-514F-806A-D91793B625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t="2127" r="69619" b="66615"/>
          <a:stretch/>
        </p:blipFill>
        <p:spPr>
          <a:xfrm>
            <a:off x="2584665" y="804447"/>
            <a:ext cx="1210710" cy="1354409"/>
          </a:xfrm>
          <a:prstGeom prst="rect">
            <a:avLst/>
          </a:prstGeom>
        </p:spPr>
      </p:pic>
      <p:pic>
        <p:nvPicPr>
          <p:cNvPr id="168" name="Picture 167" descr="A picture containing refrigerator, kitchen, photo, white&#10;&#10;Description automatically generated">
            <a:extLst>
              <a:ext uri="{FF2B5EF4-FFF2-40B4-BE49-F238E27FC236}">
                <a16:creationId xmlns:a16="http://schemas.microsoft.com/office/drawing/2014/main" id="{E3ECCDDC-7348-7E46-812A-9F64DBD918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0" t="2127" r="3481" b="66615"/>
          <a:stretch/>
        </p:blipFill>
        <p:spPr>
          <a:xfrm>
            <a:off x="3793100" y="804446"/>
            <a:ext cx="2655600" cy="1354409"/>
          </a:xfrm>
          <a:prstGeom prst="rect">
            <a:avLst/>
          </a:prstGeom>
        </p:spPr>
      </p:pic>
      <p:sp>
        <p:nvSpPr>
          <p:cNvPr id="169" name="Shape 313">
            <a:extLst>
              <a:ext uri="{FF2B5EF4-FFF2-40B4-BE49-F238E27FC236}">
                <a16:creationId xmlns:a16="http://schemas.microsoft.com/office/drawing/2014/main" id="{7F772C69-2098-514F-B1D0-FD0D00DB4A4C}"/>
              </a:ext>
            </a:extLst>
          </p:cNvPr>
          <p:cNvSpPr/>
          <p:nvPr/>
        </p:nvSpPr>
        <p:spPr>
          <a:xfrm>
            <a:off x="2773841" y="710505"/>
            <a:ext cx="712791" cy="103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rPr lang="en-US" sz="750" i="1" dirty="0"/>
              <a:t>NODAL</a:t>
            </a:r>
          </a:p>
        </p:txBody>
      </p:sp>
      <p:sp>
        <p:nvSpPr>
          <p:cNvPr id="170" name="Shape 313">
            <a:extLst>
              <a:ext uri="{FF2B5EF4-FFF2-40B4-BE49-F238E27FC236}">
                <a16:creationId xmlns:a16="http://schemas.microsoft.com/office/drawing/2014/main" id="{8BCFBBF0-30A7-584F-9640-5D40C5CED077}"/>
              </a:ext>
            </a:extLst>
          </p:cNvPr>
          <p:cNvSpPr/>
          <p:nvPr/>
        </p:nvSpPr>
        <p:spPr>
          <a:xfrm>
            <a:off x="3984551" y="696266"/>
            <a:ext cx="712791" cy="103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rPr lang="en-US" sz="750" i="1" dirty="0"/>
              <a:t>EOMES</a:t>
            </a:r>
          </a:p>
        </p:txBody>
      </p:sp>
      <p:sp>
        <p:nvSpPr>
          <p:cNvPr id="171" name="Shape 313">
            <a:extLst>
              <a:ext uri="{FF2B5EF4-FFF2-40B4-BE49-F238E27FC236}">
                <a16:creationId xmlns:a16="http://schemas.microsoft.com/office/drawing/2014/main" id="{52C75E9C-ADDA-6544-8B45-D043DE5F18A8}"/>
              </a:ext>
            </a:extLst>
          </p:cNvPr>
          <p:cNvSpPr/>
          <p:nvPr/>
        </p:nvSpPr>
        <p:spPr>
          <a:xfrm>
            <a:off x="5449610" y="696265"/>
            <a:ext cx="724257" cy="103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rPr lang="en-US" sz="750" i="1" dirty="0"/>
              <a:t>FGF8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7D32D150-A1D1-F34B-8344-38059B2E0434}"/>
              </a:ext>
            </a:extLst>
          </p:cNvPr>
          <p:cNvGrpSpPr/>
          <p:nvPr/>
        </p:nvGrpSpPr>
        <p:grpSpPr>
          <a:xfrm>
            <a:off x="2758418" y="844819"/>
            <a:ext cx="1735424" cy="685495"/>
            <a:chOff x="177591" y="708171"/>
            <a:chExt cx="1735424" cy="685495"/>
          </a:xfrm>
        </p:grpSpPr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33EC480B-6FA3-BC48-B793-FD24424842FD}"/>
                </a:ext>
              </a:extLst>
            </p:cNvPr>
            <p:cNvSpPr/>
            <p:nvPr/>
          </p:nvSpPr>
          <p:spPr>
            <a:xfrm>
              <a:off x="177591" y="713977"/>
              <a:ext cx="508089" cy="679689"/>
            </a:xfrm>
            <a:custGeom>
              <a:avLst/>
              <a:gdLst>
                <a:gd name="connsiteX0" fmla="*/ 305053 w 634297"/>
                <a:gd name="connsiteY0" fmla="*/ 15445 h 679689"/>
                <a:gd name="connsiteX1" fmla="*/ 444753 w 634297"/>
                <a:gd name="connsiteY1" fmla="*/ 2745 h 679689"/>
                <a:gd name="connsiteX2" fmla="*/ 584453 w 634297"/>
                <a:gd name="connsiteY2" fmla="*/ 75770 h 679689"/>
                <a:gd name="connsiteX3" fmla="*/ 632078 w 634297"/>
                <a:gd name="connsiteY3" fmla="*/ 190070 h 679689"/>
                <a:gd name="connsiteX4" fmla="*/ 625728 w 634297"/>
                <a:gd name="connsiteY4" fmla="*/ 383745 h 679689"/>
                <a:gd name="connsiteX5" fmla="*/ 619378 w 634297"/>
                <a:gd name="connsiteY5" fmla="*/ 523445 h 679689"/>
                <a:gd name="connsiteX6" fmla="*/ 508253 w 634297"/>
                <a:gd name="connsiteY6" fmla="*/ 618695 h 679689"/>
                <a:gd name="connsiteX7" fmla="*/ 362203 w 634297"/>
                <a:gd name="connsiteY7" fmla="*/ 679020 h 679689"/>
                <a:gd name="connsiteX8" fmla="*/ 200278 w 634297"/>
                <a:gd name="connsiteY8" fmla="*/ 647270 h 679689"/>
                <a:gd name="connsiteX9" fmla="*/ 76453 w 634297"/>
                <a:gd name="connsiteY9" fmla="*/ 590120 h 679689"/>
                <a:gd name="connsiteX10" fmla="*/ 38353 w 634297"/>
                <a:gd name="connsiteY10" fmla="*/ 491695 h 679689"/>
                <a:gd name="connsiteX11" fmla="*/ 16128 w 634297"/>
                <a:gd name="connsiteY11" fmla="*/ 313895 h 679689"/>
                <a:gd name="connsiteX12" fmla="*/ 253 w 634297"/>
                <a:gd name="connsiteY12" fmla="*/ 174195 h 679689"/>
                <a:gd name="connsiteX13" fmla="*/ 28828 w 634297"/>
                <a:gd name="connsiteY13" fmla="*/ 72595 h 679689"/>
                <a:gd name="connsiteX14" fmla="*/ 171703 w 634297"/>
                <a:gd name="connsiteY14" fmla="*/ 15445 h 679689"/>
                <a:gd name="connsiteX15" fmla="*/ 305053 w 634297"/>
                <a:gd name="connsiteY15" fmla="*/ 15445 h 67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4297" h="679689">
                  <a:moveTo>
                    <a:pt x="305053" y="15445"/>
                  </a:moveTo>
                  <a:cubicBezTo>
                    <a:pt x="350561" y="13328"/>
                    <a:pt x="398186" y="-7309"/>
                    <a:pt x="444753" y="2745"/>
                  </a:cubicBezTo>
                  <a:cubicBezTo>
                    <a:pt x="491320" y="12799"/>
                    <a:pt x="553232" y="44549"/>
                    <a:pt x="584453" y="75770"/>
                  </a:cubicBezTo>
                  <a:cubicBezTo>
                    <a:pt x="615674" y="106991"/>
                    <a:pt x="625199" y="138741"/>
                    <a:pt x="632078" y="190070"/>
                  </a:cubicBezTo>
                  <a:cubicBezTo>
                    <a:pt x="638957" y="241399"/>
                    <a:pt x="627845" y="328183"/>
                    <a:pt x="625728" y="383745"/>
                  </a:cubicBezTo>
                  <a:cubicBezTo>
                    <a:pt x="623611" y="439307"/>
                    <a:pt x="638957" y="484287"/>
                    <a:pt x="619378" y="523445"/>
                  </a:cubicBezTo>
                  <a:cubicBezTo>
                    <a:pt x="599799" y="562603"/>
                    <a:pt x="551116" y="592766"/>
                    <a:pt x="508253" y="618695"/>
                  </a:cubicBezTo>
                  <a:cubicBezTo>
                    <a:pt x="465391" y="644624"/>
                    <a:pt x="413532" y="674258"/>
                    <a:pt x="362203" y="679020"/>
                  </a:cubicBezTo>
                  <a:cubicBezTo>
                    <a:pt x="310874" y="683782"/>
                    <a:pt x="247903" y="662087"/>
                    <a:pt x="200278" y="647270"/>
                  </a:cubicBezTo>
                  <a:cubicBezTo>
                    <a:pt x="152653" y="632453"/>
                    <a:pt x="103440" y="616049"/>
                    <a:pt x="76453" y="590120"/>
                  </a:cubicBezTo>
                  <a:cubicBezTo>
                    <a:pt x="49466" y="564191"/>
                    <a:pt x="48407" y="537733"/>
                    <a:pt x="38353" y="491695"/>
                  </a:cubicBezTo>
                  <a:cubicBezTo>
                    <a:pt x="28299" y="445658"/>
                    <a:pt x="22478" y="366812"/>
                    <a:pt x="16128" y="313895"/>
                  </a:cubicBezTo>
                  <a:cubicBezTo>
                    <a:pt x="9778" y="260978"/>
                    <a:pt x="-1864" y="214412"/>
                    <a:pt x="253" y="174195"/>
                  </a:cubicBezTo>
                  <a:cubicBezTo>
                    <a:pt x="2370" y="133978"/>
                    <a:pt x="253" y="99053"/>
                    <a:pt x="28828" y="72595"/>
                  </a:cubicBezTo>
                  <a:cubicBezTo>
                    <a:pt x="57403" y="46137"/>
                    <a:pt x="129899" y="24970"/>
                    <a:pt x="171703" y="15445"/>
                  </a:cubicBezTo>
                  <a:cubicBezTo>
                    <a:pt x="213507" y="5920"/>
                    <a:pt x="259545" y="17562"/>
                    <a:pt x="305053" y="15445"/>
                  </a:cubicBezTo>
                  <a:close/>
                </a:path>
              </a:pathLst>
            </a:custGeom>
            <a:noFill/>
            <a:ln w="25400" cap="flat">
              <a:solidFill>
                <a:srgbClr val="FFC1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7E3B27F6-CA87-5245-99D8-3B29B49C12B8}"/>
                </a:ext>
              </a:extLst>
            </p:cNvPr>
            <p:cNvSpPr/>
            <p:nvPr/>
          </p:nvSpPr>
          <p:spPr>
            <a:xfrm>
              <a:off x="1404926" y="708171"/>
              <a:ext cx="508089" cy="679689"/>
            </a:xfrm>
            <a:custGeom>
              <a:avLst/>
              <a:gdLst>
                <a:gd name="connsiteX0" fmla="*/ 305053 w 634297"/>
                <a:gd name="connsiteY0" fmla="*/ 15445 h 679689"/>
                <a:gd name="connsiteX1" fmla="*/ 444753 w 634297"/>
                <a:gd name="connsiteY1" fmla="*/ 2745 h 679689"/>
                <a:gd name="connsiteX2" fmla="*/ 584453 w 634297"/>
                <a:gd name="connsiteY2" fmla="*/ 75770 h 679689"/>
                <a:gd name="connsiteX3" fmla="*/ 632078 w 634297"/>
                <a:gd name="connsiteY3" fmla="*/ 190070 h 679689"/>
                <a:gd name="connsiteX4" fmla="*/ 625728 w 634297"/>
                <a:gd name="connsiteY4" fmla="*/ 383745 h 679689"/>
                <a:gd name="connsiteX5" fmla="*/ 619378 w 634297"/>
                <a:gd name="connsiteY5" fmla="*/ 523445 h 679689"/>
                <a:gd name="connsiteX6" fmla="*/ 508253 w 634297"/>
                <a:gd name="connsiteY6" fmla="*/ 618695 h 679689"/>
                <a:gd name="connsiteX7" fmla="*/ 362203 w 634297"/>
                <a:gd name="connsiteY7" fmla="*/ 679020 h 679689"/>
                <a:gd name="connsiteX8" fmla="*/ 200278 w 634297"/>
                <a:gd name="connsiteY8" fmla="*/ 647270 h 679689"/>
                <a:gd name="connsiteX9" fmla="*/ 76453 w 634297"/>
                <a:gd name="connsiteY9" fmla="*/ 590120 h 679689"/>
                <a:gd name="connsiteX10" fmla="*/ 38353 w 634297"/>
                <a:gd name="connsiteY10" fmla="*/ 491695 h 679689"/>
                <a:gd name="connsiteX11" fmla="*/ 16128 w 634297"/>
                <a:gd name="connsiteY11" fmla="*/ 313895 h 679689"/>
                <a:gd name="connsiteX12" fmla="*/ 253 w 634297"/>
                <a:gd name="connsiteY12" fmla="*/ 174195 h 679689"/>
                <a:gd name="connsiteX13" fmla="*/ 28828 w 634297"/>
                <a:gd name="connsiteY13" fmla="*/ 72595 h 679689"/>
                <a:gd name="connsiteX14" fmla="*/ 171703 w 634297"/>
                <a:gd name="connsiteY14" fmla="*/ 15445 h 679689"/>
                <a:gd name="connsiteX15" fmla="*/ 305053 w 634297"/>
                <a:gd name="connsiteY15" fmla="*/ 15445 h 67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4297" h="679689">
                  <a:moveTo>
                    <a:pt x="305053" y="15445"/>
                  </a:moveTo>
                  <a:cubicBezTo>
                    <a:pt x="350561" y="13328"/>
                    <a:pt x="398186" y="-7309"/>
                    <a:pt x="444753" y="2745"/>
                  </a:cubicBezTo>
                  <a:cubicBezTo>
                    <a:pt x="491320" y="12799"/>
                    <a:pt x="553232" y="44549"/>
                    <a:pt x="584453" y="75770"/>
                  </a:cubicBezTo>
                  <a:cubicBezTo>
                    <a:pt x="615674" y="106991"/>
                    <a:pt x="625199" y="138741"/>
                    <a:pt x="632078" y="190070"/>
                  </a:cubicBezTo>
                  <a:cubicBezTo>
                    <a:pt x="638957" y="241399"/>
                    <a:pt x="627845" y="328183"/>
                    <a:pt x="625728" y="383745"/>
                  </a:cubicBezTo>
                  <a:cubicBezTo>
                    <a:pt x="623611" y="439307"/>
                    <a:pt x="638957" y="484287"/>
                    <a:pt x="619378" y="523445"/>
                  </a:cubicBezTo>
                  <a:cubicBezTo>
                    <a:pt x="599799" y="562603"/>
                    <a:pt x="551116" y="592766"/>
                    <a:pt x="508253" y="618695"/>
                  </a:cubicBezTo>
                  <a:cubicBezTo>
                    <a:pt x="465391" y="644624"/>
                    <a:pt x="413532" y="674258"/>
                    <a:pt x="362203" y="679020"/>
                  </a:cubicBezTo>
                  <a:cubicBezTo>
                    <a:pt x="310874" y="683782"/>
                    <a:pt x="247903" y="662087"/>
                    <a:pt x="200278" y="647270"/>
                  </a:cubicBezTo>
                  <a:cubicBezTo>
                    <a:pt x="152653" y="632453"/>
                    <a:pt x="103440" y="616049"/>
                    <a:pt x="76453" y="590120"/>
                  </a:cubicBezTo>
                  <a:cubicBezTo>
                    <a:pt x="49466" y="564191"/>
                    <a:pt x="48407" y="537733"/>
                    <a:pt x="38353" y="491695"/>
                  </a:cubicBezTo>
                  <a:cubicBezTo>
                    <a:pt x="28299" y="445658"/>
                    <a:pt x="22478" y="366812"/>
                    <a:pt x="16128" y="313895"/>
                  </a:cubicBezTo>
                  <a:cubicBezTo>
                    <a:pt x="9778" y="260978"/>
                    <a:pt x="-1864" y="214412"/>
                    <a:pt x="253" y="174195"/>
                  </a:cubicBezTo>
                  <a:cubicBezTo>
                    <a:pt x="2370" y="133978"/>
                    <a:pt x="253" y="99053"/>
                    <a:pt x="28828" y="72595"/>
                  </a:cubicBezTo>
                  <a:cubicBezTo>
                    <a:pt x="57403" y="46137"/>
                    <a:pt x="129899" y="24970"/>
                    <a:pt x="171703" y="15445"/>
                  </a:cubicBezTo>
                  <a:cubicBezTo>
                    <a:pt x="213507" y="5920"/>
                    <a:pt x="259545" y="17562"/>
                    <a:pt x="305053" y="15445"/>
                  </a:cubicBezTo>
                  <a:close/>
                </a:path>
              </a:pathLst>
            </a:custGeom>
            <a:noFill/>
            <a:ln w="25400" cap="flat">
              <a:solidFill>
                <a:srgbClr val="FFC100"/>
              </a:solidFill>
              <a:prstDash val="sysDot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179" name="Freeform 178">
            <a:extLst>
              <a:ext uri="{FF2B5EF4-FFF2-40B4-BE49-F238E27FC236}">
                <a16:creationId xmlns:a16="http://schemas.microsoft.com/office/drawing/2014/main" id="{CA70C1B2-8E59-0947-A0DB-1ED1FD6871AC}"/>
              </a:ext>
            </a:extLst>
          </p:cNvPr>
          <p:cNvSpPr/>
          <p:nvPr/>
        </p:nvSpPr>
        <p:spPr>
          <a:xfrm>
            <a:off x="5455126" y="843134"/>
            <a:ext cx="508089" cy="679689"/>
          </a:xfrm>
          <a:custGeom>
            <a:avLst/>
            <a:gdLst>
              <a:gd name="connsiteX0" fmla="*/ 305053 w 634297"/>
              <a:gd name="connsiteY0" fmla="*/ 15445 h 679689"/>
              <a:gd name="connsiteX1" fmla="*/ 444753 w 634297"/>
              <a:gd name="connsiteY1" fmla="*/ 2745 h 679689"/>
              <a:gd name="connsiteX2" fmla="*/ 584453 w 634297"/>
              <a:gd name="connsiteY2" fmla="*/ 75770 h 679689"/>
              <a:gd name="connsiteX3" fmla="*/ 632078 w 634297"/>
              <a:gd name="connsiteY3" fmla="*/ 190070 h 679689"/>
              <a:gd name="connsiteX4" fmla="*/ 625728 w 634297"/>
              <a:gd name="connsiteY4" fmla="*/ 383745 h 679689"/>
              <a:gd name="connsiteX5" fmla="*/ 619378 w 634297"/>
              <a:gd name="connsiteY5" fmla="*/ 523445 h 679689"/>
              <a:gd name="connsiteX6" fmla="*/ 508253 w 634297"/>
              <a:gd name="connsiteY6" fmla="*/ 618695 h 679689"/>
              <a:gd name="connsiteX7" fmla="*/ 362203 w 634297"/>
              <a:gd name="connsiteY7" fmla="*/ 679020 h 679689"/>
              <a:gd name="connsiteX8" fmla="*/ 200278 w 634297"/>
              <a:gd name="connsiteY8" fmla="*/ 647270 h 679689"/>
              <a:gd name="connsiteX9" fmla="*/ 76453 w 634297"/>
              <a:gd name="connsiteY9" fmla="*/ 590120 h 679689"/>
              <a:gd name="connsiteX10" fmla="*/ 38353 w 634297"/>
              <a:gd name="connsiteY10" fmla="*/ 491695 h 679689"/>
              <a:gd name="connsiteX11" fmla="*/ 16128 w 634297"/>
              <a:gd name="connsiteY11" fmla="*/ 313895 h 679689"/>
              <a:gd name="connsiteX12" fmla="*/ 253 w 634297"/>
              <a:gd name="connsiteY12" fmla="*/ 174195 h 679689"/>
              <a:gd name="connsiteX13" fmla="*/ 28828 w 634297"/>
              <a:gd name="connsiteY13" fmla="*/ 72595 h 679689"/>
              <a:gd name="connsiteX14" fmla="*/ 171703 w 634297"/>
              <a:gd name="connsiteY14" fmla="*/ 15445 h 679689"/>
              <a:gd name="connsiteX15" fmla="*/ 305053 w 634297"/>
              <a:gd name="connsiteY15" fmla="*/ 15445 h 67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34297" h="679689">
                <a:moveTo>
                  <a:pt x="305053" y="15445"/>
                </a:moveTo>
                <a:cubicBezTo>
                  <a:pt x="350561" y="13328"/>
                  <a:pt x="398186" y="-7309"/>
                  <a:pt x="444753" y="2745"/>
                </a:cubicBezTo>
                <a:cubicBezTo>
                  <a:pt x="491320" y="12799"/>
                  <a:pt x="553232" y="44549"/>
                  <a:pt x="584453" y="75770"/>
                </a:cubicBezTo>
                <a:cubicBezTo>
                  <a:pt x="615674" y="106991"/>
                  <a:pt x="625199" y="138741"/>
                  <a:pt x="632078" y="190070"/>
                </a:cubicBezTo>
                <a:cubicBezTo>
                  <a:pt x="638957" y="241399"/>
                  <a:pt x="627845" y="328183"/>
                  <a:pt x="625728" y="383745"/>
                </a:cubicBezTo>
                <a:cubicBezTo>
                  <a:pt x="623611" y="439307"/>
                  <a:pt x="638957" y="484287"/>
                  <a:pt x="619378" y="523445"/>
                </a:cubicBezTo>
                <a:cubicBezTo>
                  <a:pt x="599799" y="562603"/>
                  <a:pt x="551116" y="592766"/>
                  <a:pt x="508253" y="618695"/>
                </a:cubicBezTo>
                <a:cubicBezTo>
                  <a:pt x="465391" y="644624"/>
                  <a:pt x="413532" y="674258"/>
                  <a:pt x="362203" y="679020"/>
                </a:cubicBezTo>
                <a:cubicBezTo>
                  <a:pt x="310874" y="683782"/>
                  <a:pt x="247903" y="662087"/>
                  <a:pt x="200278" y="647270"/>
                </a:cubicBezTo>
                <a:cubicBezTo>
                  <a:pt x="152653" y="632453"/>
                  <a:pt x="103440" y="616049"/>
                  <a:pt x="76453" y="590120"/>
                </a:cubicBezTo>
                <a:cubicBezTo>
                  <a:pt x="49466" y="564191"/>
                  <a:pt x="48407" y="537733"/>
                  <a:pt x="38353" y="491695"/>
                </a:cubicBezTo>
                <a:cubicBezTo>
                  <a:pt x="28299" y="445658"/>
                  <a:pt x="22478" y="366812"/>
                  <a:pt x="16128" y="313895"/>
                </a:cubicBezTo>
                <a:cubicBezTo>
                  <a:pt x="9778" y="260978"/>
                  <a:pt x="-1864" y="214412"/>
                  <a:pt x="253" y="174195"/>
                </a:cubicBezTo>
                <a:cubicBezTo>
                  <a:pt x="2370" y="133978"/>
                  <a:pt x="253" y="99053"/>
                  <a:pt x="28828" y="72595"/>
                </a:cubicBezTo>
                <a:cubicBezTo>
                  <a:pt x="57403" y="46137"/>
                  <a:pt x="129899" y="24970"/>
                  <a:pt x="171703" y="15445"/>
                </a:cubicBezTo>
                <a:cubicBezTo>
                  <a:pt x="213507" y="5920"/>
                  <a:pt x="259545" y="17562"/>
                  <a:pt x="305053" y="15445"/>
                </a:cubicBezTo>
                <a:close/>
              </a:path>
            </a:pathLst>
          </a:custGeom>
          <a:noFill/>
          <a:ln w="25400" cap="flat">
            <a:solidFill>
              <a:srgbClr val="FFC10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158" name="Group 393">
            <a:extLst>
              <a:ext uri="{FF2B5EF4-FFF2-40B4-BE49-F238E27FC236}">
                <a16:creationId xmlns:a16="http://schemas.microsoft.com/office/drawing/2014/main" id="{DA4353A2-854F-694C-B699-03481E621E2A}"/>
              </a:ext>
            </a:extLst>
          </p:cNvPr>
          <p:cNvGrpSpPr/>
          <p:nvPr/>
        </p:nvGrpSpPr>
        <p:grpSpPr>
          <a:xfrm>
            <a:off x="2598656" y="472207"/>
            <a:ext cx="3931920" cy="215442"/>
            <a:chOff x="0" y="0"/>
            <a:chExt cx="3414953" cy="215440"/>
          </a:xfrm>
        </p:grpSpPr>
        <p:sp>
          <p:nvSpPr>
            <p:cNvPr id="162" name="Shape 391">
              <a:extLst>
                <a:ext uri="{FF2B5EF4-FFF2-40B4-BE49-F238E27FC236}">
                  <a16:creationId xmlns:a16="http://schemas.microsoft.com/office/drawing/2014/main" id="{22C541B8-309D-8447-BF66-A6EA8C48A181}"/>
                </a:ext>
              </a:extLst>
            </p:cNvPr>
            <p:cNvSpPr/>
            <p:nvPr/>
          </p:nvSpPr>
          <p:spPr>
            <a:xfrm>
              <a:off x="0" y="0"/>
              <a:ext cx="3414953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rgbClr val="FFC100"/>
                  </a:solidFill>
                </a:rPr>
                <a:t>Upregulated in posterior epiblast</a:t>
              </a:r>
              <a:endParaRPr dirty="0">
                <a:solidFill>
                  <a:srgbClr val="FFC100"/>
                </a:solidFill>
              </a:endParaRPr>
            </a:p>
          </p:txBody>
        </p:sp>
        <p:sp>
          <p:nvSpPr>
            <p:cNvPr id="163" name="Shape 392">
              <a:extLst>
                <a:ext uri="{FF2B5EF4-FFF2-40B4-BE49-F238E27FC236}">
                  <a16:creationId xmlns:a16="http://schemas.microsoft.com/office/drawing/2014/main" id="{E6EF3C26-DF6C-284C-83B0-9D5261BEB54B}"/>
                </a:ext>
              </a:extLst>
            </p:cNvPr>
            <p:cNvSpPr/>
            <p:nvPr/>
          </p:nvSpPr>
          <p:spPr>
            <a:xfrm>
              <a:off x="2937" y="181671"/>
              <a:ext cx="3407260" cy="2453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59" name="Group 393">
            <a:extLst>
              <a:ext uri="{FF2B5EF4-FFF2-40B4-BE49-F238E27FC236}">
                <a16:creationId xmlns:a16="http://schemas.microsoft.com/office/drawing/2014/main" id="{F47407E9-6EB1-4747-AE1D-38202332A21C}"/>
              </a:ext>
            </a:extLst>
          </p:cNvPr>
          <p:cNvGrpSpPr/>
          <p:nvPr/>
        </p:nvGrpSpPr>
        <p:grpSpPr>
          <a:xfrm>
            <a:off x="4998822" y="2205086"/>
            <a:ext cx="1371600" cy="215442"/>
            <a:chOff x="0" y="0"/>
            <a:chExt cx="3414953" cy="215440"/>
          </a:xfrm>
        </p:grpSpPr>
        <p:sp>
          <p:nvSpPr>
            <p:cNvPr id="160" name="Shape 391">
              <a:extLst>
                <a:ext uri="{FF2B5EF4-FFF2-40B4-BE49-F238E27FC236}">
                  <a16:creationId xmlns:a16="http://schemas.microsoft.com/office/drawing/2014/main" id="{8BDF2C46-7770-0B4D-AA96-FE427CB34830}"/>
                </a:ext>
              </a:extLst>
            </p:cNvPr>
            <p:cNvSpPr/>
            <p:nvPr/>
          </p:nvSpPr>
          <p:spPr>
            <a:xfrm>
              <a:off x="0" y="0"/>
              <a:ext cx="3414953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hPSC and posterior epiblast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61" name="Shape 392">
              <a:extLst>
                <a:ext uri="{FF2B5EF4-FFF2-40B4-BE49-F238E27FC236}">
                  <a16:creationId xmlns:a16="http://schemas.microsoft.com/office/drawing/2014/main" id="{0472BBB5-DD84-134D-9E75-646CA1D26DF2}"/>
                </a:ext>
              </a:extLst>
            </p:cNvPr>
            <p:cNvSpPr/>
            <p:nvPr/>
          </p:nvSpPr>
          <p:spPr>
            <a:xfrm>
              <a:off x="2937" y="181671"/>
              <a:ext cx="3407260" cy="2453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7" name="Shape 296">
            <a:extLst>
              <a:ext uri="{FF2B5EF4-FFF2-40B4-BE49-F238E27FC236}">
                <a16:creationId xmlns:a16="http://schemas.microsoft.com/office/drawing/2014/main" id="{C80BE55E-8FB4-BC4D-A024-0AA5C1D55B9A}"/>
              </a:ext>
            </a:extLst>
          </p:cNvPr>
          <p:cNvSpPr/>
          <p:nvPr/>
        </p:nvSpPr>
        <p:spPr>
          <a:xfrm>
            <a:off x="22979" y="3876606"/>
            <a:ext cx="207364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C</a:t>
            </a:r>
            <a:r>
              <a:rPr lang="en-US" b="0" dirty="0"/>
              <a:t> hPSC vs. posterior epiblast comparison</a:t>
            </a:r>
            <a:endParaRPr sz="9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FD83F7-7A19-1E46-8973-0FB83EA429D6}"/>
              </a:ext>
            </a:extLst>
          </p:cNvPr>
          <p:cNvGrpSpPr/>
          <p:nvPr/>
        </p:nvGrpSpPr>
        <p:grpSpPr>
          <a:xfrm>
            <a:off x="210658" y="4060129"/>
            <a:ext cx="1737739" cy="5836354"/>
            <a:chOff x="188204" y="2355218"/>
            <a:chExt cx="1737739" cy="583635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B452D3B-6F3C-9A47-B940-06947C39A9F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8204" y="2355218"/>
              <a:ext cx="1737739" cy="5811029"/>
              <a:chOff x="205881" y="2385362"/>
              <a:chExt cx="1643540" cy="5496026"/>
            </a:xfrm>
          </p:grpSpPr>
          <p:pic>
            <p:nvPicPr>
              <p:cNvPr id="153" name="Picture 152">
                <a:extLst>
                  <a:ext uri="{FF2B5EF4-FFF2-40B4-BE49-F238E27FC236}">
                    <a16:creationId xmlns:a16="http://schemas.microsoft.com/office/drawing/2014/main" id="{F9A43DDE-1B48-3D4A-8B7F-513225E4CB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466"/>
              <a:stretch/>
            </p:blipFill>
            <p:spPr>
              <a:xfrm>
                <a:off x="205881" y="2385363"/>
                <a:ext cx="813734" cy="5496025"/>
              </a:xfrm>
              <a:prstGeom prst="rect">
                <a:avLst/>
              </a:prstGeom>
            </p:spPr>
          </p:pic>
          <p:pic>
            <p:nvPicPr>
              <p:cNvPr id="154" name="Picture 153">
                <a:extLst>
                  <a:ext uri="{FF2B5EF4-FFF2-40B4-BE49-F238E27FC236}">
                    <a16:creationId xmlns:a16="http://schemas.microsoft.com/office/drawing/2014/main" id="{BA6CE1C1-87C4-294D-8109-30278FC1F7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545" r="13878"/>
              <a:stretch/>
            </p:blipFill>
            <p:spPr>
              <a:xfrm>
                <a:off x="988919" y="2385362"/>
                <a:ext cx="860502" cy="5496025"/>
              </a:xfrm>
              <a:prstGeom prst="rect">
                <a:avLst/>
              </a:prstGeom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588411E-A496-1A45-BC8F-E7CE0B5BABEB}"/>
                </a:ext>
              </a:extLst>
            </p:cNvPr>
            <p:cNvGrpSpPr/>
            <p:nvPr/>
          </p:nvGrpSpPr>
          <p:grpSpPr>
            <a:xfrm>
              <a:off x="440204" y="2935581"/>
              <a:ext cx="1322356" cy="154577"/>
              <a:chOff x="440204" y="2935581"/>
              <a:chExt cx="1322356" cy="154577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771209A1-CC5D-8E4F-88B0-FB3252359C10}"/>
                  </a:ext>
                </a:extLst>
              </p:cNvPr>
              <p:cNvGrpSpPr/>
              <p:nvPr/>
            </p:nvGrpSpPr>
            <p:grpSpPr>
              <a:xfrm>
                <a:off x="440204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BEA07B80-1381-AC49-AC95-7AD2244CBB9B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151" name="image16.png" descr="TSNE_PGC_5k_ccc_LR_std.png">
                    <a:extLst>
                      <a:ext uri="{FF2B5EF4-FFF2-40B4-BE49-F238E27FC236}">
                        <a16:creationId xmlns:a16="http://schemas.microsoft.com/office/drawing/2014/main" id="{C79124D1-BAEB-6F45-9F20-3E8F4F50FD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52" name="Shape 351">
                    <a:extLst>
                      <a:ext uri="{FF2B5EF4-FFF2-40B4-BE49-F238E27FC236}">
                        <a16:creationId xmlns:a16="http://schemas.microsoft.com/office/drawing/2014/main" id="{0213A442-E37A-004F-A3BF-7D335D419E48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9656E2B0-D2CA-944F-A965-C3879DB410D7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149" name="image16.png" descr="TSNE_PGC_5k_ccc_LR_std.png">
                    <a:extLst>
                      <a:ext uri="{FF2B5EF4-FFF2-40B4-BE49-F238E27FC236}">
                        <a16:creationId xmlns:a16="http://schemas.microsoft.com/office/drawing/2014/main" id="{30C49315-36CE-6043-A778-396CDED83D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50" name="Shape 352">
                    <a:extLst>
                      <a:ext uri="{FF2B5EF4-FFF2-40B4-BE49-F238E27FC236}">
                        <a16:creationId xmlns:a16="http://schemas.microsoft.com/office/drawing/2014/main" id="{C9B04E98-358E-A042-9234-0C445D91ABE3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AC18EEA4-B00E-1141-A1D2-652D11BC7B19}"/>
                  </a:ext>
                </a:extLst>
              </p:cNvPr>
              <p:cNvGrpSpPr/>
              <p:nvPr/>
            </p:nvGrpSpPr>
            <p:grpSpPr>
              <a:xfrm>
                <a:off x="1305718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C7CE5854-B4F3-C744-BC75-0DB470EE9BC8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145" name="image16.png" descr="TSNE_PGC_5k_ccc_LR_std.png">
                    <a:extLst>
                      <a:ext uri="{FF2B5EF4-FFF2-40B4-BE49-F238E27FC236}">
                        <a16:creationId xmlns:a16="http://schemas.microsoft.com/office/drawing/2014/main" id="{460997DC-1A65-414D-B518-1B4DF9346DA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46" name="Shape 351">
                    <a:extLst>
                      <a:ext uri="{FF2B5EF4-FFF2-40B4-BE49-F238E27FC236}">
                        <a16:creationId xmlns:a16="http://schemas.microsoft.com/office/drawing/2014/main" id="{E1D6A4A7-8872-C14C-978C-8193077516A8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23E54DA2-5D44-B64A-AEF6-B59E709B3F4C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143" name="image16.png" descr="TSNE_PGC_5k_ccc_LR_std.png">
                    <a:extLst>
                      <a:ext uri="{FF2B5EF4-FFF2-40B4-BE49-F238E27FC236}">
                        <a16:creationId xmlns:a16="http://schemas.microsoft.com/office/drawing/2014/main" id="{277D523A-86AD-654A-A6BE-95E61C6FA4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44" name="Shape 352">
                    <a:extLst>
                      <a:ext uri="{FF2B5EF4-FFF2-40B4-BE49-F238E27FC236}">
                        <a16:creationId xmlns:a16="http://schemas.microsoft.com/office/drawing/2014/main" id="{391EA5E4-3902-8A40-ADFA-5095C1FBD74E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AC3B392-B886-0D40-A909-33BA7CE81F10}"/>
                </a:ext>
              </a:extLst>
            </p:cNvPr>
            <p:cNvGrpSpPr/>
            <p:nvPr/>
          </p:nvGrpSpPr>
          <p:grpSpPr>
            <a:xfrm>
              <a:off x="441451" y="3670982"/>
              <a:ext cx="1322356" cy="154577"/>
              <a:chOff x="440204" y="2935581"/>
              <a:chExt cx="1322356" cy="154577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27DDA50-E104-1D43-861B-F7F839088CAA}"/>
                  </a:ext>
                </a:extLst>
              </p:cNvPr>
              <p:cNvGrpSpPr/>
              <p:nvPr/>
            </p:nvGrpSpPr>
            <p:grpSpPr>
              <a:xfrm>
                <a:off x="440204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35BF5116-3E61-1747-9FDE-AA4175033878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137" name="image16.png" descr="TSNE_PGC_5k_ccc_LR_std.png">
                    <a:extLst>
                      <a:ext uri="{FF2B5EF4-FFF2-40B4-BE49-F238E27FC236}">
                        <a16:creationId xmlns:a16="http://schemas.microsoft.com/office/drawing/2014/main" id="{6208B85E-F1FD-E14B-9E3A-EB6FB5A51B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38" name="Shape 351">
                    <a:extLst>
                      <a:ext uri="{FF2B5EF4-FFF2-40B4-BE49-F238E27FC236}">
                        <a16:creationId xmlns:a16="http://schemas.microsoft.com/office/drawing/2014/main" id="{243D6A44-7DEB-1749-9CFF-E567DDAE23C7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3820E154-3B96-6D4F-8A66-B14166E727B1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135" name="image16.png" descr="TSNE_PGC_5k_ccc_LR_std.png">
                    <a:extLst>
                      <a:ext uri="{FF2B5EF4-FFF2-40B4-BE49-F238E27FC236}">
                        <a16:creationId xmlns:a16="http://schemas.microsoft.com/office/drawing/2014/main" id="{863FBE0E-6319-CF4F-9B4B-5869819809B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36" name="Shape 352">
                    <a:extLst>
                      <a:ext uri="{FF2B5EF4-FFF2-40B4-BE49-F238E27FC236}">
                        <a16:creationId xmlns:a16="http://schemas.microsoft.com/office/drawing/2014/main" id="{DBCFE48C-2D94-E24A-85CA-5C6F5D2A9001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A9BDCAD9-8540-2543-BBFA-F8CF5521EDB5}"/>
                  </a:ext>
                </a:extLst>
              </p:cNvPr>
              <p:cNvGrpSpPr/>
              <p:nvPr/>
            </p:nvGrpSpPr>
            <p:grpSpPr>
              <a:xfrm>
                <a:off x="1305718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DABA6B81-300B-8D4B-BA6F-174CB5CE9273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131" name="image16.png" descr="TSNE_PGC_5k_ccc_LR_std.png">
                    <a:extLst>
                      <a:ext uri="{FF2B5EF4-FFF2-40B4-BE49-F238E27FC236}">
                        <a16:creationId xmlns:a16="http://schemas.microsoft.com/office/drawing/2014/main" id="{9EBA012C-ED7E-FB47-9DA6-62F9C003504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32" name="Shape 351">
                    <a:extLst>
                      <a:ext uri="{FF2B5EF4-FFF2-40B4-BE49-F238E27FC236}">
                        <a16:creationId xmlns:a16="http://schemas.microsoft.com/office/drawing/2014/main" id="{BE3422B8-AD94-3F45-895F-0D8115413D7B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01DADB50-4726-B441-BD61-A532888BE134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129" name="image16.png" descr="TSNE_PGC_5k_ccc_LR_std.png">
                    <a:extLst>
                      <a:ext uri="{FF2B5EF4-FFF2-40B4-BE49-F238E27FC236}">
                        <a16:creationId xmlns:a16="http://schemas.microsoft.com/office/drawing/2014/main" id="{E21CF2DE-B6DF-734B-B5F6-68562B32AB6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30" name="Shape 352">
                    <a:extLst>
                      <a:ext uri="{FF2B5EF4-FFF2-40B4-BE49-F238E27FC236}">
                        <a16:creationId xmlns:a16="http://schemas.microsoft.com/office/drawing/2014/main" id="{68D45373-FD3C-D14A-93A9-A97A6968918C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DB1DFFA-FFC4-B143-874A-7CFA5C98EB1A}"/>
                </a:ext>
              </a:extLst>
            </p:cNvPr>
            <p:cNvGrpSpPr/>
            <p:nvPr/>
          </p:nvGrpSpPr>
          <p:grpSpPr>
            <a:xfrm>
              <a:off x="440204" y="4402703"/>
              <a:ext cx="1322356" cy="154577"/>
              <a:chOff x="440204" y="2935581"/>
              <a:chExt cx="1322356" cy="154577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CF8AAC96-FE5B-A248-8744-9DB53D6CC7BB}"/>
                  </a:ext>
                </a:extLst>
              </p:cNvPr>
              <p:cNvGrpSpPr/>
              <p:nvPr/>
            </p:nvGrpSpPr>
            <p:grpSpPr>
              <a:xfrm>
                <a:off x="440204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004BB15B-D516-A44B-AE48-4B2E7294894A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122" name="image16.png" descr="TSNE_PGC_5k_ccc_LR_std.png">
                    <a:extLst>
                      <a:ext uri="{FF2B5EF4-FFF2-40B4-BE49-F238E27FC236}">
                        <a16:creationId xmlns:a16="http://schemas.microsoft.com/office/drawing/2014/main" id="{95CE0B60-9CBC-AE48-A0E5-6DB332A0802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23" name="Shape 351">
                    <a:extLst>
                      <a:ext uri="{FF2B5EF4-FFF2-40B4-BE49-F238E27FC236}">
                        <a16:creationId xmlns:a16="http://schemas.microsoft.com/office/drawing/2014/main" id="{EE1584C0-6E15-BA41-9539-9B2836F2654C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092642D2-9D23-B141-A765-737580925290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120" name="image16.png" descr="TSNE_PGC_5k_ccc_LR_std.png">
                    <a:extLst>
                      <a:ext uri="{FF2B5EF4-FFF2-40B4-BE49-F238E27FC236}">
                        <a16:creationId xmlns:a16="http://schemas.microsoft.com/office/drawing/2014/main" id="{D3181B39-C3D0-5B4B-98D0-E926D0C86D7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21" name="Shape 352">
                    <a:extLst>
                      <a:ext uri="{FF2B5EF4-FFF2-40B4-BE49-F238E27FC236}">
                        <a16:creationId xmlns:a16="http://schemas.microsoft.com/office/drawing/2014/main" id="{AC89B5D6-C8FF-6347-8577-ACD311E557E2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9DF3BE01-E390-6A4C-942E-80E7F6F0C4C2}"/>
                  </a:ext>
                </a:extLst>
              </p:cNvPr>
              <p:cNvGrpSpPr/>
              <p:nvPr/>
            </p:nvGrpSpPr>
            <p:grpSpPr>
              <a:xfrm>
                <a:off x="1305718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8F937AB0-BA7A-A14F-989D-D1943FDEA0DF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116" name="image16.png" descr="TSNE_PGC_5k_ccc_LR_std.png">
                    <a:extLst>
                      <a:ext uri="{FF2B5EF4-FFF2-40B4-BE49-F238E27FC236}">
                        <a16:creationId xmlns:a16="http://schemas.microsoft.com/office/drawing/2014/main" id="{EBFF8228-FADF-9746-B48D-B3CA969F771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17" name="Shape 351">
                    <a:extLst>
                      <a:ext uri="{FF2B5EF4-FFF2-40B4-BE49-F238E27FC236}">
                        <a16:creationId xmlns:a16="http://schemas.microsoft.com/office/drawing/2014/main" id="{63BC0E47-F9B4-6044-8044-E718B0AD4D48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7D8B527D-31BC-D74A-B971-A0FC441B74D0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114" name="image16.png" descr="TSNE_PGC_5k_ccc_LR_std.png">
                    <a:extLst>
                      <a:ext uri="{FF2B5EF4-FFF2-40B4-BE49-F238E27FC236}">
                        <a16:creationId xmlns:a16="http://schemas.microsoft.com/office/drawing/2014/main" id="{7DA6635B-4BAA-2346-9488-137BAE7F46E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15" name="Shape 352">
                    <a:extLst>
                      <a:ext uri="{FF2B5EF4-FFF2-40B4-BE49-F238E27FC236}">
                        <a16:creationId xmlns:a16="http://schemas.microsoft.com/office/drawing/2014/main" id="{2CDBEB07-4B82-274F-9784-D19BB688E261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DC3BAD0-C30C-1F43-9379-9CE1A69C330A}"/>
                </a:ext>
              </a:extLst>
            </p:cNvPr>
            <p:cNvGrpSpPr/>
            <p:nvPr/>
          </p:nvGrpSpPr>
          <p:grpSpPr>
            <a:xfrm>
              <a:off x="404507" y="5139805"/>
              <a:ext cx="158570" cy="143640"/>
              <a:chOff x="450713" y="2946518"/>
              <a:chExt cx="158570" cy="143640"/>
            </a:xfrm>
          </p:grpSpPr>
          <p:pic>
            <p:nvPicPr>
              <p:cNvPr id="108" name="image16.png" descr="TSNE_PGC_5k_ccc_LR_std.png">
                <a:extLst>
                  <a:ext uri="{FF2B5EF4-FFF2-40B4-BE49-F238E27FC236}">
                    <a16:creationId xmlns:a16="http://schemas.microsoft.com/office/drawing/2014/main" id="{4038EB38-E785-FA4D-B55F-C7E7CDF5E0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314" t="48954" r="68210" b="46906"/>
              <a:stretch>
                <a:fillRect/>
              </a:stretch>
            </p:blipFill>
            <p:spPr>
              <a:xfrm rot="5400000">
                <a:off x="459899" y="2951116"/>
                <a:ext cx="143640" cy="13444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9" name="Shape 351">
                <a:extLst>
                  <a:ext uri="{FF2B5EF4-FFF2-40B4-BE49-F238E27FC236}">
                    <a16:creationId xmlns:a16="http://schemas.microsoft.com/office/drawing/2014/main" id="{4D7DBA2E-B13A-CF4D-964B-53CFF39C2401}"/>
                  </a:ext>
                </a:extLst>
              </p:cNvPr>
              <p:cNvSpPr/>
              <p:nvPr/>
            </p:nvSpPr>
            <p:spPr>
              <a:xfrm>
                <a:off x="45071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ES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41F7510-986D-1E42-938E-3C11538739C1}"/>
                </a:ext>
              </a:extLst>
            </p:cNvPr>
            <p:cNvGrpSpPr/>
            <p:nvPr/>
          </p:nvGrpSpPr>
          <p:grpSpPr>
            <a:xfrm>
              <a:off x="721251" y="5128868"/>
              <a:ext cx="158570" cy="150316"/>
              <a:chOff x="657903" y="2935581"/>
              <a:chExt cx="158570" cy="150316"/>
            </a:xfrm>
          </p:grpSpPr>
          <p:pic>
            <p:nvPicPr>
              <p:cNvPr id="106" name="image16.png" descr="TSNE_PGC_5k_ccc_LR_std.png">
                <a:extLst>
                  <a:ext uri="{FF2B5EF4-FFF2-40B4-BE49-F238E27FC236}">
                    <a16:creationId xmlns:a16="http://schemas.microsoft.com/office/drawing/2014/main" id="{84E863BD-1E6F-5C41-A26C-4D0643368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190" t="39470" r="68267" b="56390"/>
              <a:stretch>
                <a:fillRect/>
              </a:stretch>
            </p:blipFill>
            <p:spPr>
              <a:xfrm rot="5400000">
                <a:off x="660304" y="2943517"/>
                <a:ext cx="150316" cy="1344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7" name="Shape 352">
                <a:extLst>
                  <a:ext uri="{FF2B5EF4-FFF2-40B4-BE49-F238E27FC236}">
                    <a16:creationId xmlns:a16="http://schemas.microsoft.com/office/drawing/2014/main" id="{DCAA5A63-BD67-0B44-9532-53DE01A7D19C}"/>
                  </a:ext>
                </a:extLst>
              </p:cNvPr>
              <p:cNvSpPr/>
              <p:nvPr/>
            </p:nvSpPr>
            <p:spPr>
              <a:xfrm>
                <a:off x="65790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PE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4BECA4F-A02F-4F41-8669-07B6597B24EE}"/>
                </a:ext>
              </a:extLst>
            </p:cNvPr>
            <p:cNvGrpSpPr/>
            <p:nvPr/>
          </p:nvGrpSpPr>
          <p:grpSpPr>
            <a:xfrm>
              <a:off x="1306965" y="5128868"/>
              <a:ext cx="456842" cy="154577"/>
              <a:chOff x="440204" y="2935581"/>
              <a:chExt cx="456842" cy="154577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03F6D889-D25F-2545-8DF2-5A435A36C067}"/>
                  </a:ext>
                </a:extLst>
              </p:cNvPr>
              <p:cNvGrpSpPr/>
              <p:nvPr/>
            </p:nvGrpSpPr>
            <p:grpSpPr>
              <a:xfrm>
                <a:off x="440204" y="2946518"/>
                <a:ext cx="158570" cy="143640"/>
                <a:chOff x="450713" y="2946518"/>
                <a:chExt cx="158570" cy="143640"/>
              </a:xfrm>
            </p:grpSpPr>
            <p:pic>
              <p:nvPicPr>
                <p:cNvPr id="104" name="image16.png" descr="TSNE_PGC_5k_ccc_LR_std.png">
                  <a:extLst>
                    <a:ext uri="{FF2B5EF4-FFF2-40B4-BE49-F238E27FC236}">
                      <a16:creationId xmlns:a16="http://schemas.microsoft.com/office/drawing/2014/main" id="{4F021C5A-A120-114D-8C6D-1D88C79F6A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314" t="48954" r="68210" b="46906"/>
                <a:stretch>
                  <a:fillRect/>
                </a:stretch>
              </p:blipFill>
              <p:spPr>
                <a:xfrm rot="5400000">
                  <a:off x="459899" y="2951116"/>
                  <a:ext cx="143640" cy="13444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105" name="Shape 351">
                  <a:extLst>
                    <a:ext uri="{FF2B5EF4-FFF2-40B4-BE49-F238E27FC236}">
                      <a16:creationId xmlns:a16="http://schemas.microsoft.com/office/drawing/2014/main" id="{9071C275-4F14-7A4A-A1A8-479893FFA819}"/>
                    </a:ext>
                  </a:extLst>
                </p:cNvPr>
                <p:cNvSpPr/>
                <p:nvPr/>
              </p:nvSpPr>
              <p:spPr>
                <a:xfrm>
                  <a:off x="45071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ES</a:t>
                  </a: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3D24A41C-C08E-214D-96FA-E8118CB93DC9}"/>
                  </a:ext>
                </a:extLst>
              </p:cNvPr>
              <p:cNvGrpSpPr/>
              <p:nvPr/>
            </p:nvGrpSpPr>
            <p:grpSpPr>
              <a:xfrm>
                <a:off x="738476" y="2935581"/>
                <a:ext cx="158570" cy="150316"/>
                <a:chOff x="657903" y="2935581"/>
                <a:chExt cx="158570" cy="150316"/>
              </a:xfrm>
            </p:grpSpPr>
            <p:pic>
              <p:nvPicPr>
                <p:cNvPr id="102" name="image16.png" descr="TSNE_PGC_5k_ccc_LR_std.png">
                  <a:extLst>
                    <a:ext uri="{FF2B5EF4-FFF2-40B4-BE49-F238E27FC236}">
                      <a16:creationId xmlns:a16="http://schemas.microsoft.com/office/drawing/2014/main" id="{C300A3C0-4FBB-CC40-ACD4-0367711327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660304" y="2943517"/>
                  <a:ext cx="150316" cy="13444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103" name="Shape 352">
                  <a:extLst>
                    <a:ext uri="{FF2B5EF4-FFF2-40B4-BE49-F238E27FC236}">
                      <a16:creationId xmlns:a16="http://schemas.microsoft.com/office/drawing/2014/main" id="{3AA59E50-3760-4B4B-B5F7-86D658E0E1D5}"/>
                    </a:ext>
                  </a:extLst>
                </p:cNvPr>
                <p:cNvSpPr/>
                <p:nvPr/>
              </p:nvSpPr>
              <p:spPr>
                <a:xfrm>
                  <a:off x="65790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8FA05E1-1909-E44B-8429-93A6255EB26E}"/>
                </a:ext>
              </a:extLst>
            </p:cNvPr>
            <p:cNvGrpSpPr/>
            <p:nvPr/>
          </p:nvGrpSpPr>
          <p:grpSpPr>
            <a:xfrm>
              <a:off x="400400" y="5867257"/>
              <a:ext cx="158570" cy="143640"/>
              <a:chOff x="450713" y="2946518"/>
              <a:chExt cx="158570" cy="143640"/>
            </a:xfrm>
          </p:grpSpPr>
          <p:pic>
            <p:nvPicPr>
              <p:cNvPr id="98" name="image16.png" descr="TSNE_PGC_5k_ccc_LR_std.png">
                <a:extLst>
                  <a:ext uri="{FF2B5EF4-FFF2-40B4-BE49-F238E27FC236}">
                    <a16:creationId xmlns:a16="http://schemas.microsoft.com/office/drawing/2014/main" id="{81FFFB61-E319-E543-8BAA-AC9D22DBE2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314" t="48954" r="68210" b="46906"/>
              <a:stretch>
                <a:fillRect/>
              </a:stretch>
            </p:blipFill>
            <p:spPr>
              <a:xfrm rot="5400000">
                <a:off x="459899" y="2951116"/>
                <a:ext cx="143640" cy="13444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9" name="Shape 351">
                <a:extLst>
                  <a:ext uri="{FF2B5EF4-FFF2-40B4-BE49-F238E27FC236}">
                    <a16:creationId xmlns:a16="http://schemas.microsoft.com/office/drawing/2014/main" id="{B1D45350-559E-104C-93F6-FA83D8D77406}"/>
                  </a:ext>
                </a:extLst>
              </p:cNvPr>
              <p:cNvSpPr/>
              <p:nvPr/>
            </p:nvSpPr>
            <p:spPr>
              <a:xfrm>
                <a:off x="45071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ES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5296338-A303-7C45-BDF4-8445A46D8B53}"/>
                </a:ext>
              </a:extLst>
            </p:cNvPr>
            <p:cNvGrpSpPr/>
            <p:nvPr/>
          </p:nvGrpSpPr>
          <p:grpSpPr>
            <a:xfrm>
              <a:off x="726380" y="5856320"/>
              <a:ext cx="158570" cy="150316"/>
              <a:chOff x="657903" y="2935581"/>
              <a:chExt cx="158570" cy="150316"/>
            </a:xfrm>
          </p:grpSpPr>
          <p:pic>
            <p:nvPicPr>
              <p:cNvPr id="96" name="image16.png" descr="TSNE_PGC_5k_ccc_LR_std.png">
                <a:extLst>
                  <a:ext uri="{FF2B5EF4-FFF2-40B4-BE49-F238E27FC236}">
                    <a16:creationId xmlns:a16="http://schemas.microsoft.com/office/drawing/2014/main" id="{8F12E16D-11FF-6A42-A5D2-CC50C3957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190" t="39470" r="68267" b="56390"/>
              <a:stretch>
                <a:fillRect/>
              </a:stretch>
            </p:blipFill>
            <p:spPr>
              <a:xfrm rot="5400000">
                <a:off x="660304" y="2943517"/>
                <a:ext cx="150316" cy="1344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7" name="Shape 352">
                <a:extLst>
                  <a:ext uri="{FF2B5EF4-FFF2-40B4-BE49-F238E27FC236}">
                    <a16:creationId xmlns:a16="http://schemas.microsoft.com/office/drawing/2014/main" id="{BA86E40A-8A88-AB44-BA1C-1B8FF96AAB8D}"/>
                  </a:ext>
                </a:extLst>
              </p:cNvPr>
              <p:cNvSpPr/>
              <p:nvPr/>
            </p:nvSpPr>
            <p:spPr>
              <a:xfrm>
                <a:off x="65790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PE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784CE13-9E92-404A-85C2-B90966F00959}"/>
                </a:ext>
              </a:extLst>
            </p:cNvPr>
            <p:cNvGrpSpPr/>
            <p:nvPr/>
          </p:nvGrpSpPr>
          <p:grpSpPr>
            <a:xfrm>
              <a:off x="1306680" y="5856320"/>
              <a:ext cx="456842" cy="154577"/>
              <a:chOff x="440204" y="2935581"/>
              <a:chExt cx="456842" cy="154577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5A080B51-8009-8446-8E02-8A4386AE2422}"/>
                  </a:ext>
                </a:extLst>
              </p:cNvPr>
              <p:cNvGrpSpPr/>
              <p:nvPr/>
            </p:nvGrpSpPr>
            <p:grpSpPr>
              <a:xfrm>
                <a:off x="440204" y="2946518"/>
                <a:ext cx="158570" cy="143640"/>
                <a:chOff x="450713" y="2946518"/>
                <a:chExt cx="158570" cy="143640"/>
              </a:xfrm>
            </p:grpSpPr>
            <p:pic>
              <p:nvPicPr>
                <p:cNvPr id="94" name="image16.png" descr="TSNE_PGC_5k_ccc_LR_std.png">
                  <a:extLst>
                    <a:ext uri="{FF2B5EF4-FFF2-40B4-BE49-F238E27FC236}">
                      <a16:creationId xmlns:a16="http://schemas.microsoft.com/office/drawing/2014/main" id="{B824A58A-2BE7-714A-8317-4945090A7A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314" t="48954" r="68210" b="46906"/>
                <a:stretch>
                  <a:fillRect/>
                </a:stretch>
              </p:blipFill>
              <p:spPr>
                <a:xfrm rot="5400000">
                  <a:off x="459899" y="2951116"/>
                  <a:ext cx="143640" cy="13444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95" name="Shape 351">
                  <a:extLst>
                    <a:ext uri="{FF2B5EF4-FFF2-40B4-BE49-F238E27FC236}">
                      <a16:creationId xmlns:a16="http://schemas.microsoft.com/office/drawing/2014/main" id="{7EDAAE33-903B-3641-93ED-11547A1AE6CC}"/>
                    </a:ext>
                  </a:extLst>
                </p:cNvPr>
                <p:cNvSpPr/>
                <p:nvPr/>
              </p:nvSpPr>
              <p:spPr>
                <a:xfrm>
                  <a:off x="45071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ES</a:t>
                  </a: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7032F439-023A-D043-98D3-50B3CCED42FD}"/>
                  </a:ext>
                </a:extLst>
              </p:cNvPr>
              <p:cNvGrpSpPr/>
              <p:nvPr/>
            </p:nvGrpSpPr>
            <p:grpSpPr>
              <a:xfrm>
                <a:off x="738476" y="2935581"/>
                <a:ext cx="158570" cy="150316"/>
                <a:chOff x="657903" y="2935581"/>
                <a:chExt cx="158570" cy="150316"/>
              </a:xfrm>
            </p:grpSpPr>
            <p:pic>
              <p:nvPicPr>
                <p:cNvPr id="92" name="image16.png" descr="TSNE_PGC_5k_ccc_LR_std.png">
                  <a:extLst>
                    <a:ext uri="{FF2B5EF4-FFF2-40B4-BE49-F238E27FC236}">
                      <a16:creationId xmlns:a16="http://schemas.microsoft.com/office/drawing/2014/main" id="{E2725769-8059-9F45-9202-E1B67995C8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660304" y="2943517"/>
                  <a:ext cx="150316" cy="13444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93" name="Shape 352">
                  <a:extLst>
                    <a:ext uri="{FF2B5EF4-FFF2-40B4-BE49-F238E27FC236}">
                      <a16:creationId xmlns:a16="http://schemas.microsoft.com/office/drawing/2014/main" id="{13E7B989-B4F1-AC41-A7B5-3079E3CD9F00}"/>
                    </a:ext>
                  </a:extLst>
                </p:cNvPr>
                <p:cNvSpPr/>
                <p:nvPr/>
              </p:nvSpPr>
              <p:spPr>
                <a:xfrm>
                  <a:off x="65790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B6634FE-B50F-9A43-A342-72344392A2A4}"/>
                </a:ext>
              </a:extLst>
            </p:cNvPr>
            <p:cNvGrpSpPr/>
            <p:nvPr/>
          </p:nvGrpSpPr>
          <p:grpSpPr>
            <a:xfrm>
              <a:off x="410883" y="6582485"/>
              <a:ext cx="456842" cy="154577"/>
              <a:chOff x="440204" y="2935581"/>
              <a:chExt cx="456842" cy="154577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2C236F3A-B40F-A44D-AE6D-2BAD7704EA14}"/>
                  </a:ext>
                </a:extLst>
              </p:cNvPr>
              <p:cNvGrpSpPr/>
              <p:nvPr/>
            </p:nvGrpSpPr>
            <p:grpSpPr>
              <a:xfrm>
                <a:off x="440204" y="2946518"/>
                <a:ext cx="158570" cy="143640"/>
                <a:chOff x="450713" y="2946518"/>
                <a:chExt cx="158570" cy="143640"/>
              </a:xfrm>
            </p:grpSpPr>
            <p:pic>
              <p:nvPicPr>
                <p:cNvPr id="88" name="image16.png" descr="TSNE_PGC_5k_ccc_LR_std.png">
                  <a:extLst>
                    <a:ext uri="{FF2B5EF4-FFF2-40B4-BE49-F238E27FC236}">
                      <a16:creationId xmlns:a16="http://schemas.microsoft.com/office/drawing/2014/main" id="{E515B40B-757B-4D4E-B41B-CFB2B5387E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314" t="48954" r="68210" b="46906"/>
                <a:stretch>
                  <a:fillRect/>
                </a:stretch>
              </p:blipFill>
              <p:spPr>
                <a:xfrm rot="5400000">
                  <a:off x="459899" y="2951116"/>
                  <a:ext cx="143640" cy="13444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9" name="Shape 351">
                  <a:extLst>
                    <a:ext uri="{FF2B5EF4-FFF2-40B4-BE49-F238E27FC236}">
                      <a16:creationId xmlns:a16="http://schemas.microsoft.com/office/drawing/2014/main" id="{9B9B531A-FDFE-EC49-AD1E-67B8F9ACC18B}"/>
                    </a:ext>
                  </a:extLst>
                </p:cNvPr>
                <p:cNvSpPr/>
                <p:nvPr/>
              </p:nvSpPr>
              <p:spPr>
                <a:xfrm>
                  <a:off x="45071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ES</a:t>
                  </a: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3F21794-26B6-A249-8F1C-CCC2D750244C}"/>
                  </a:ext>
                </a:extLst>
              </p:cNvPr>
              <p:cNvGrpSpPr/>
              <p:nvPr/>
            </p:nvGrpSpPr>
            <p:grpSpPr>
              <a:xfrm>
                <a:off x="738476" y="2935581"/>
                <a:ext cx="158570" cy="150316"/>
                <a:chOff x="657903" y="2935581"/>
                <a:chExt cx="158570" cy="150316"/>
              </a:xfrm>
            </p:grpSpPr>
            <p:pic>
              <p:nvPicPr>
                <p:cNvPr id="86" name="image16.png" descr="TSNE_PGC_5k_ccc_LR_std.png">
                  <a:extLst>
                    <a:ext uri="{FF2B5EF4-FFF2-40B4-BE49-F238E27FC236}">
                      <a16:creationId xmlns:a16="http://schemas.microsoft.com/office/drawing/2014/main" id="{CEFA02FD-D236-D547-88D9-DBF817F9C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660304" y="2943517"/>
                  <a:ext cx="150316" cy="13444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7" name="Shape 352">
                  <a:extLst>
                    <a:ext uri="{FF2B5EF4-FFF2-40B4-BE49-F238E27FC236}">
                      <a16:creationId xmlns:a16="http://schemas.microsoft.com/office/drawing/2014/main" id="{0B2206DE-8104-D441-A9EC-98850E29BE47}"/>
                    </a:ext>
                  </a:extLst>
                </p:cNvPr>
                <p:cNvSpPr/>
                <p:nvPr/>
              </p:nvSpPr>
              <p:spPr>
                <a:xfrm>
                  <a:off x="65790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13483B2-6C28-E347-9FC7-0EA9E676DAE0}"/>
                </a:ext>
              </a:extLst>
            </p:cNvPr>
            <p:cNvGrpSpPr/>
            <p:nvPr/>
          </p:nvGrpSpPr>
          <p:grpSpPr>
            <a:xfrm>
              <a:off x="1307927" y="6582485"/>
              <a:ext cx="456842" cy="154577"/>
              <a:chOff x="440204" y="2935581"/>
              <a:chExt cx="456842" cy="154577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B4AB0879-1882-DD46-B430-43EE88481629}"/>
                  </a:ext>
                </a:extLst>
              </p:cNvPr>
              <p:cNvGrpSpPr/>
              <p:nvPr/>
            </p:nvGrpSpPr>
            <p:grpSpPr>
              <a:xfrm>
                <a:off x="440204" y="2946518"/>
                <a:ext cx="158570" cy="143640"/>
                <a:chOff x="450713" y="2946518"/>
                <a:chExt cx="158570" cy="143640"/>
              </a:xfrm>
            </p:grpSpPr>
            <p:pic>
              <p:nvPicPr>
                <p:cNvPr id="82" name="image16.png" descr="TSNE_PGC_5k_ccc_LR_std.png">
                  <a:extLst>
                    <a:ext uri="{FF2B5EF4-FFF2-40B4-BE49-F238E27FC236}">
                      <a16:creationId xmlns:a16="http://schemas.microsoft.com/office/drawing/2014/main" id="{75D5ED37-DF0A-9745-B685-2582773185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314" t="48954" r="68210" b="46906"/>
                <a:stretch>
                  <a:fillRect/>
                </a:stretch>
              </p:blipFill>
              <p:spPr>
                <a:xfrm rot="5400000">
                  <a:off x="459899" y="2951116"/>
                  <a:ext cx="143640" cy="13444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3" name="Shape 351">
                  <a:extLst>
                    <a:ext uri="{FF2B5EF4-FFF2-40B4-BE49-F238E27FC236}">
                      <a16:creationId xmlns:a16="http://schemas.microsoft.com/office/drawing/2014/main" id="{04CF0067-CFA0-114F-A54C-BAF621AFCEBE}"/>
                    </a:ext>
                  </a:extLst>
                </p:cNvPr>
                <p:cNvSpPr/>
                <p:nvPr/>
              </p:nvSpPr>
              <p:spPr>
                <a:xfrm>
                  <a:off x="45071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ES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3F2C8973-B8B3-3644-BC05-ED7567156B94}"/>
                  </a:ext>
                </a:extLst>
              </p:cNvPr>
              <p:cNvGrpSpPr/>
              <p:nvPr/>
            </p:nvGrpSpPr>
            <p:grpSpPr>
              <a:xfrm>
                <a:off x="738476" y="2935581"/>
                <a:ext cx="158570" cy="150316"/>
                <a:chOff x="657903" y="2935581"/>
                <a:chExt cx="158570" cy="150316"/>
              </a:xfrm>
            </p:grpSpPr>
            <p:pic>
              <p:nvPicPr>
                <p:cNvPr id="80" name="image16.png" descr="TSNE_PGC_5k_ccc_LR_std.png">
                  <a:extLst>
                    <a:ext uri="{FF2B5EF4-FFF2-40B4-BE49-F238E27FC236}">
                      <a16:creationId xmlns:a16="http://schemas.microsoft.com/office/drawing/2014/main" id="{DB13BBA8-4FB3-FB48-A0CE-B51F638ACA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660304" y="2943517"/>
                  <a:ext cx="150316" cy="13444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1" name="Shape 352">
                  <a:extLst>
                    <a:ext uri="{FF2B5EF4-FFF2-40B4-BE49-F238E27FC236}">
                      <a16:creationId xmlns:a16="http://schemas.microsoft.com/office/drawing/2014/main" id="{40850815-A864-AE4E-928C-A090321CBC6B}"/>
                    </a:ext>
                  </a:extLst>
                </p:cNvPr>
                <p:cNvSpPr/>
                <p:nvPr/>
              </p:nvSpPr>
              <p:spPr>
                <a:xfrm>
                  <a:off x="657903" y="2973519"/>
                  <a:ext cx="158570" cy="1077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49C17DB-84A9-414B-A838-2064B7DEF5A3}"/>
                </a:ext>
              </a:extLst>
            </p:cNvPr>
            <p:cNvGrpSpPr/>
            <p:nvPr/>
          </p:nvGrpSpPr>
          <p:grpSpPr>
            <a:xfrm>
              <a:off x="403330" y="7321767"/>
              <a:ext cx="158570" cy="143640"/>
              <a:chOff x="450713" y="2946518"/>
              <a:chExt cx="158570" cy="143640"/>
            </a:xfrm>
          </p:grpSpPr>
          <p:pic>
            <p:nvPicPr>
              <p:cNvPr id="76" name="image16.png" descr="TSNE_PGC_5k_ccc_LR_std.png">
                <a:extLst>
                  <a:ext uri="{FF2B5EF4-FFF2-40B4-BE49-F238E27FC236}">
                    <a16:creationId xmlns:a16="http://schemas.microsoft.com/office/drawing/2014/main" id="{2156CECA-3210-E24F-B5BC-8216ABFBD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314" t="48954" r="68210" b="46906"/>
              <a:stretch>
                <a:fillRect/>
              </a:stretch>
            </p:blipFill>
            <p:spPr>
              <a:xfrm rot="5400000">
                <a:off x="459899" y="2951116"/>
                <a:ext cx="143640" cy="13444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7" name="Shape 351">
                <a:extLst>
                  <a:ext uri="{FF2B5EF4-FFF2-40B4-BE49-F238E27FC236}">
                    <a16:creationId xmlns:a16="http://schemas.microsoft.com/office/drawing/2014/main" id="{48BCFA27-BB18-9D40-850F-3DA3DB1F8581}"/>
                  </a:ext>
                </a:extLst>
              </p:cNvPr>
              <p:cNvSpPr/>
              <p:nvPr/>
            </p:nvSpPr>
            <p:spPr>
              <a:xfrm>
                <a:off x="45071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ES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8E95525-445F-D34E-80DC-E872C1379A8D}"/>
                </a:ext>
              </a:extLst>
            </p:cNvPr>
            <p:cNvGrpSpPr/>
            <p:nvPr/>
          </p:nvGrpSpPr>
          <p:grpSpPr>
            <a:xfrm>
              <a:off x="726826" y="7310830"/>
              <a:ext cx="158570" cy="150316"/>
              <a:chOff x="657903" y="2935581"/>
              <a:chExt cx="158570" cy="150316"/>
            </a:xfrm>
          </p:grpSpPr>
          <p:pic>
            <p:nvPicPr>
              <p:cNvPr id="74" name="image16.png" descr="TSNE_PGC_5k_ccc_LR_std.png">
                <a:extLst>
                  <a:ext uri="{FF2B5EF4-FFF2-40B4-BE49-F238E27FC236}">
                    <a16:creationId xmlns:a16="http://schemas.microsoft.com/office/drawing/2014/main" id="{E0B86C55-E254-0E46-8DDF-4BF547971E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190" t="39470" r="68267" b="56390"/>
              <a:stretch>
                <a:fillRect/>
              </a:stretch>
            </p:blipFill>
            <p:spPr>
              <a:xfrm rot="5400000">
                <a:off x="660304" y="2943517"/>
                <a:ext cx="150316" cy="1344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5" name="Shape 352">
                <a:extLst>
                  <a:ext uri="{FF2B5EF4-FFF2-40B4-BE49-F238E27FC236}">
                    <a16:creationId xmlns:a16="http://schemas.microsoft.com/office/drawing/2014/main" id="{2056B78D-E06D-8A44-A6D7-1CBB7AC89268}"/>
                  </a:ext>
                </a:extLst>
              </p:cNvPr>
              <p:cNvSpPr/>
              <p:nvPr/>
            </p:nvSpPr>
            <p:spPr>
              <a:xfrm>
                <a:off x="65790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PE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34CBF0C-DFD4-F648-99A1-3BA7F45544DE}"/>
                </a:ext>
              </a:extLst>
            </p:cNvPr>
            <p:cNvGrpSpPr/>
            <p:nvPr/>
          </p:nvGrpSpPr>
          <p:grpSpPr>
            <a:xfrm>
              <a:off x="1262538" y="7321767"/>
              <a:ext cx="158570" cy="143640"/>
              <a:chOff x="450713" y="2946518"/>
              <a:chExt cx="158570" cy="143640"/>
            </a:xfrm>
          </p:grpSpPr>
          <p:pic>
            <p:nvPicPr>
              <p:cNvPr id="72" name="image16.png" descr="TSNE_PGC_5k_ccc_LR_std.png">
                <a:extLst>
                  <a:ext uri="{FF2B5EF4-FFF2-40B4-BE49-F238E27FC236}">
                    <a16:creationId xmlns:a16="http://schemas.microsoft.com/office/drawing/2014/main" id="{7AF22A5E-FFF9-4A42-8E99-5922A75788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314" t="48954" r="68210" b="46906"/>
              <a:stretch>
                <a:fillRect/>
              </a:stretch>
            </p:blipFill>
            <p:spPr>
              <a:xfrm rot="5400000">
                <a:off x="459899" y="2951116"/>
                <a:ext cx="143640" cy="13444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3" name="Shape 351">
                <a:extLst>
                  <a:ext uri="{FF2B5EF4-FFF2-40B4-BE49-F238E27FC236}">
                    <a16:creationId xmlns:a16="http://schemas.microsoft.com/office/drawing/2014/main" id="{12B6C181-FC4B-9A43-AE91-E37D05E7B503}"/>
                  </a:ext>
                </a:extLst>
              </p:cNvPr>
              <p:cNvSpPr/>
              <p:nvPr/>
            </p:nvSpPr>
            <p:spPr>
              <a:xfrm>
                <a:off x="45071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ES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209FFDD-8B5B-E342-8487-1B7510815CF1}"/>
                </a:ext>
              </a:extLst>
            </p:cNvPr>
            <p:cNvGrpSpPr/>
            <p:nvPr/>
          </p:nvGrpSpPr>
          <p:grpSpPr>
            <a:xfrm>
              <a:off x="1592340" y="7310830"/>
              <a:ext cx="158570" cy="150316"/>
              <a:chOff x="657903" y="2935581"/>
              <a:chExt cx="158570" cy="150316"/>
            </a:xfrm>
          </p:grpSpPr>
          <p:pic>
            <p:nvPicPr>
              <p:cNvPr id="70" name="image16.png" descr="TSNE_PGC_5k_ccc_LR_std.png">
                <a:extLst>
                  <a:ext uri="{FF2B5EF4-FFF2-40B4-BE49-F238E27FC236}">
                    <a16:creationId xmlns:a16="http://schemas.microsoft.com/office/drawing/2014/main" id="{D47F9D30-3FCB-AC48-BC8C-CE23D6E739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0190" t="39470" r="68267" b="56390"/>
              <a:stretch>
                <a:fillRect/>
              </a:stretch>
            </p:blipFill>
            <p:spPr>
              <a:xfrm rot="5400000">
                <a:off x="660304" y="2943517"/>
                <a:ext cx="150316" cy="1344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1" name="Shape 352">
                <a:extLst>
                  <a:ext uri="{FF2B5EF4-FFF2-40B4-BE49-F238E27FC236}">
                    <a16:creationId xmlns:a16="http://schemas.microsoft.com/office/drawing/2014/main" id="{78FA06C2-6B81-3741-87F7-3DFD0E18F39C}"/>
                  </a:ext>
                </a:extLst>
              </p:cNvPr>
              <p:cNvSpPr/>
              <p:nvPr/>
            </p:nvSpPr>
            <p:spPr>
              <a:xfrm>
                <a:off x="657903" y="2973519"/>
                <a:ext cx="15857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PE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CEF691D-10E7-E347-BD43-6B53DB58BFCE}"/>
                </a:ext>
              </a:extLst>
            </p:cNvPr>
            <p:cNvGrpSpPr/>
            <p:nvPr/>
          </p:nvGrpSpPr>
          <p:grpSpPr>
            <a:xfrm>
              <a:off x="442413" y="8036995"/>
              <a:ext cx="1322356" cy="154577"/>
              <a:chOff x="440204" y="2935581"/>
              <a:chExt cx="1322356" cy="154577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08869A6-F639-3342-910D-D5DD5576A5FB}"/>
                  </a:ext>
                </a:extLst>
              </p:cNvPr>
              <p:cNvGrpSpPr/>
              <p:nvPr/>
            </p:nvGrpSpPr>
            <p:grpSpPr>
              <a:xfrm>
                <a:off x="440204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73EE9069-A4C9-4741-94E0-0026833B907E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68" name="image16.png" descr="TSNE_PGC_5k_ccc_LR_std.png">
                    <a:extLst>
                      <a:ext uri="{FF2B5EF4-FFF2-40B4-BE49-F238E27FC236}">
                        <a16:creationId xmlns:a16="http://schemas.microsoft.com/office/drawing/2014/main" id="{BBEDC4A4-BBC2-464D-BC1C-37F0430C129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69" name="Shape 351">
                    <a:extLst>
                      <a:ext uri="{FF2B5EF4-FFF2-40B4-BE49-F238E27FC236}">
                        <a16:creationId xmlns:a16="http://schemas.microsoft.com/office/drawing/2014/main" id="{BAFFA222-E63B-EE40-9B95-1F9889036841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BEF0D846-768C-AC4E-8470-F3BE8D297BA0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66" name="image16.png" descr="TSNE_PGC_5k_ccc_LR_std.png">
                    <a:extLst>
                      <a:ext uri="{FF2B5EF4-FFF2-40B4-BE49-F238E27FC236}">
                        <a16:creationId xmlns:a16="http://schemas.microsoft.com/office/drawing/2014/main" id="{D0DDBBC0-1CA5-394F-83A7-AE6881525C0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67" name="Shape 352">
                    <a:extLst>
                      <a:ext uri="{FF2B5EF4-FFF2-40B4-BE49-F238E27FC236}">
                        <a16:creationId xmlns:a16="http://schemas.microsoft.com/office/drawing/2014/main" id="{DD2A891F-8338-0D41-8E7C-59DE375A49BA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CC8B3AEA-FE66-CA43-AE45-6D1F413774A8}"/>
                  </a:ext>
                </a:extLst>
              </p:cNvPr>
              <p:cNvGrpSpPr/>
              <p:nvPr/>
            </p:nvGrpSpPr>
            <p:grpSpPr>
              <a:xfrm>
                <a:off x="1305718" y="2935581"/>
                <a:ext cx="456842" cy="154577"/>
                <a:chOff x="440204" y="2935581"/>
                <a:chExt cx="456842" cy="154577"/>
              </a:xfrm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558BF2DB-4A77-D245-9324-6B90C52BB601}"/>
                    </a:ext>
                  </a:extLst>
                </p:cNvPr>
                <p:cNvGrpSpPr/>
                <p:nvPr/>
              </p:nvGrpSpPr>
              <p:grpSpPr>
                <a:xfrm>
                  <a:off x="440204" y="2946518"/>
                  <a:ext cx="158570" cy="143640"/>
                  <a:chOff x="450713" y="2946518"/>
                  <a:chExt cx="158570" cy="143640"/>
                </a:xfrm>
              </p:grpSpPr>
              <p:pic>
                <p:nvPicPr>
                  <p:cNvPr id="62" name="image16.png" descr="TSNE_PGC_5k_ccc_LR_std.png">
                    <a:extLst>
                      <a:ext uri="{FF2B5EF4-FFF2-40B4-BE49-F238E27FC236}">
                        <a16:creationId xmlns:a16="http://schemas.microsoft.com/office/drawing/2014/main" id="{516050D6-EF36-8942-B59B-DB1E4FEE91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459899" y="2951116"/>
                    <a:ext cx="143640" cy="13444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63" name="Shape 351">
                    <a:extLst>
                      <a:ext uri="{FF2B5EF4-FFF2-40B4-BE49-F238E27FC236}">
                        <a16:creationId xmlns:a16="http://schemas.microsoft.com/office/drawing/2014/main" id="{8EE17ACE-4B08-C04D-A25E-75C40B26DFF8}"/>
                      </a:ext>
                    </a:extLst>
                  </p:cNvPr>
                  <p:cNvSpPr/>
                  <p:nvPr/>
                </p:nvSpPr>
                <p:spPr>
                  <a:xfrm>
                    <a:off x="45071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7DE9663B-37E4-DE4B-A079-5E351993D6F2}"/>
                    </a:ext>
                  </a:extLst>
                </p:cNvPr>
                <p:cNvGrpSpPr/>
                <p:nvPr/>
              </p:nvGrpSpPr>
              <p:grpSpPr>
                <a:xfrm>
                  <a:off x="738476" y="2935581"/>
                  <a:ext cx="158570" cy="150316"/>
                  <a:chOff x="657903" y="2935581"/>
                  <a:chExt cx="158570" cy="150316"/>
                </a:xfrm>
              </p:grpSpPr>
              <p:pic>
                <p:nvPicPr>
                  <p:cNvPr id="60" name="image16.png" descr="TSNE_PGC_5k_ccc_LR_std.png">
                    <a:extLst>
                      <a:ext uri="{FF2B5EF4-FFF2-40B4-BE49-F238E27FC236}">
                        <a16:creationId xmlns:a16="http://schemas.microsoft.com/office/drawing/2014/main" id="{6D3E29B1-91FF-4B4C-8EC3-8B79E4B8BA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60304" y="2943517"/>
                    <a:ext cx="150316" cy="1344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61" name="Shape 352">
                    <a:extLst>
                      <a:ext uri="{FF2B5EF4-FFF2-40B4-BE49-F238E27FC236}">
                        <a16:creationId xmlns:a16="http://schemas.microsoft.com/office/drawing/2014/main" id="{C4290E1B-4439-D949-8507-7F3C7B8B4748}"/>
                      </a:ext>
                    </a:extLst>
                  </p:cNvPr>
                  <p:cNvSpPr/>
                  <p:nvPr/>
                </p:nvSpPr>
                <p:spPr>
                  <a:xfrm>
                    <a:off x="657903" y="2973519"/>
                    <a:ext cx="15857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</p:grpSp>
        </p:grpSp>
      </p:grpSp>
      <p:sp>
        <p:nvSpPr>
          <p:cNvPr id="185" name="Shape 296">
            <a:extLst>
              <a:ext uri="{FF2B5EF4-FFF2-40B4-BE49-F238E27FC236}">
                <a16:creationId xmlns:a16="http://schemas.microsoft.com/office/drawing/2014/main" id="{94B1F074-47BC-254C-B697-1539203B9588}"/>
              </a:ext>
            </a:extLst>
          </p:cNvPr>
          <p:cNvSpPr/>
          <p:nvPr/>
        </p:nvSpPr>
        <p:spPr>
          <a:xfrm>
            <a:off x="-22367" y="316957"/>
            <a:ext cx="2567367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A</a:t>
            </a:r>
            <a:r>
              <a:rPr lang="en-US" b="0" dirty="0"/>
              <a:t> Prevailing protocols for human PGCLC specification</a:t>
            </a:r>
            <a:endParaRPr sz="900" dirty="0"/>
          </a:p>
        </p:txBody>
      </p:sp>
      <p:grpSp>
        <p:nvGrpSpPr>
          <p:cNvPr id="186" name="Group 393">
            <a:extLst>
              <a:ext uri="{FF2B5EF4-FFF2-40B4-BE49-F238E27FC236}">
                <a16:creationId xmlns:a16="http://schemas.microsoft.com/office/drawing/2014/main" id="{E67317D1-FB7A-5C48-A3E3-5680F6CCCBC1}"/>
              </a:ext>
            </a:extLst>
          </p:cNvPr>
          <p:cNvGrpSpPr/>
          <p:nvPr/>
        </p:nvGrpSpPr>
        <p:grpSpPr>
          <a:xfrm>
            <a:off x="2599635" y="2205204"/>
            <a:ext cx="2286000" cy="215442"/>
            <a:chOff x="0" y="0"/>
            <a:chExt cx="3414953" cy="215440"/>
          </a:xfrm>
        </p:grpSpPr>
        <p:sp>
          <p:nvSpPr>
            <p:cNvPr id="187" name="Shape 391">
              <a:extLst>
                <a:ext uri="{FF2B5EF4-FFF2-40B4-BE49-F238E27FC236}">
                  <a16:creationId xmlns:a16="http://schemas.microsoft.com/office/drawing/2014/main" id="{2EDC8353-5FB0-FC43-814E-752EDACF9ACF}"/>
                </a:ext>
              </a:extLst>
            </p:cNvPr>
            <p:cNvSpPr/>
            <p:nvPr/>
          </p:nvSpPr>
          <p:spPr>
            <a:xfrm>
              <a:off x="0" y="0"/>
              <a:ext cx="3414953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rgbClr val="FFC100"/>
                  </a:solidFill>
                </a:rPr>
                <a:t>Upregulated in posterior epiblast</a:t>
              </a:r>
              <a:endParaRPr dirty="0">
                <a:solidFill>
                  <a:srgbClr val="FFC100"/>
                </a:solidFill>
              </a:endParaRPr>
            </a:p>
          </p:txBody>
        </p:sp>
        <p:sp>
          <p:nvSpPr>
            <p:cNvPr id="188" name="Shape 392">
              <a:extLst>
                <a:ext uri="{FF2B5EF4-FFF2-40B4-BE49-F238E27FC236}">
                  <a16:creationId xmlns:a16="http://schemas.microsoft.com/office/drawing/2014/main" id="{C68C7FC5-7518-454B-8D91-10E0BD1503E0}"/>
                </a:ext>
              </a:extLst>
            </p:cNvPr>
            <p:cNvSpPr/>
            <p:nvPr/>
          </p:nvSpPr>
          <p:spPr>
            <a:xfrm>
              <a:off x="2937" y="181671"/>
              <a:ext cx="3407260" cy="2453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89" name="Shape 155">
            <a:extLst>
              <a:ext uri="{FF2B5EF4-FFF2-40B4-BE49-F238E27FC236}">
                <a16:creationId xmlns:a16="http://schemas.microsoft.com/office/drawing/2014/main" id="{F1F4582F-2082-0A4A-9773-BECFF0AAF216}"/>
              </a:ext>
            </a:extLst>
          </p:cNvPr>
          <p:cNvSpPr/>
          <p:nvPr/>
        </p:nvSpPr>
        <p:spPr>
          <a:xfrm rot="16200000">
            <a:off x="-2715793" y="6824646"/>
            <a:ext cx="5649858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Normalized expression (single cell-RNA-seq)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387998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217">
            <a:extLst>
              <a:ext uri="{FF2B5EF4-FFF2-40B4-BE49-F238E27FC236}">
                <a16:creationId xmlns:a16="http://schemas.microsoft.com/office/drawing/2014/main" id="{BD89EE3A-98F2-5A42-A926-1243B807DADB}"/>
              </a:ext>
            </a:extLst>
          </p:cNvPr>
          <p:cNvSpPr/>
          <p:nvPr/>
        </p:nvSpPr>
        <p:spPr>
          <a:xfrm>
            <a:off x="0" y="4426"/>
            <a:ext cx="6790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1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dirty="0"/>
              <a:t>Fig. </a:t>
            </a:r>
            <a:r>
              <a:rPr lang="en-US" dirty="0"/>
              <a:t>S2</a:t>
            </a:r>
            <a:endParaRPr dirty="0"/>
          </a:p>
        </p:txBody>
      </p:sp>
      <p:sp>
        <p:nvSpPr>
          <p:cNvPr id="194" name="Shape 296">
            <a:extLst>
              <a:ext uri="{FF2B5EF4-FFF2-40B4-BE49-F238E27FC236}">
                <a16:creationId xmlns:a16="http://schemas.microsoft.com/office/drawing/2014/main" id="{939A81A9-E6C4-5C4C-8F6D-954F562E68F9}"/>
              </a:ext>
            </a:extLst>
          </p:cNvPr>
          <p:cNvSpPr/>
          <p:nvPr/>
        </p:nvSpPr>
        <p:spPr>
          <a:xfrm>
            <a:off x="3740788" y="5082621"/>
            <a:ext cx="231409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b="1" dirty="0"/>
              <a:t>F</a:t>
            </a:r>
            <a:r>
              <a:rPr lang="en-US" b="0" dirty="0"/>
              <a:t> Generating SOX17-GFP</a:t>
            </a:r>
            <a:r>
              <a:rPr lang="en-US" b="0" baseline="30000" dirty="0"/>
              <a:t>+</a:t>
            </a:r>
            <a:r>
              <a:rPr lang="en-US" b="0" dirty="0"/>
              <a:t> PGCs from hPSCs</a:t>
            </a:r>
            <a:endParaRPr sz="9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6270214-888F-394C-A681-EB9F4CDE59E4}"/>
              </a:ext>
            </a:extLst>
          </p:cNvPr>
          <p:cNvGrpSpPr>
            <a:grpSpLocks noChangeAspect="1"/>
          </p:cNvGrpSpPr>
          <p:nvPr/>
        </p:nvGrpSpPr>
        <p:grpSpPr>
          <a:xfrm>
            <a:off x="5908190" y="5260136"/>
            <a:ext cx="1828800" cy="1345830"/>
            <a:chOff x="3892906" y="9904681"/>
            <a:chExt cx="2814238" cy="2071024"/>
          </a:xfrm>
        </p:grpSpPr>
        <p:pic>
          <p:nvPicPr>
            <p:cNvPr id="204" name="image1.png">
              <a:extLst>
                <a:ext uri="{FF2B5EF4-FFF2-40B4-BE49-F238E27FC236}">
                  <a16:creationId xmlns:a16="http://schemas.microsoft.com/office/drawing/2014/main" id="{8806CE21-0043-FF43-A263-2700F5072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92906" y="10061648"/>
              <a:ext cx="2814238" cy="1914057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50A43418-A02C-EF47-BAAF-49BE529B7A7F}"/>
                </a:ext>
              </a:extLst>
            </p:cNvPr>
            <p:cNvGrpSpPr/>
            <p:nvPr/>
          </p:nvGrpSpPr>
          <p:grpSpPr>
            <a:xfrm>
              <a:off x="4167225" y="9904681"/>
              <a:ext cx="2454925" cy="331531"/>
              <a:chOff x="4332406" y="3338287"/>
              <a:chExt cx="3107880" cy="331531"/>
            </a:xfrm>
          </p:grpSpPr>
          <p:sp>
            <p:nvSpPr>
              <p:cNvPr id="213" name="Shape 451">
                <a:extLst>
                  <a:ext uri="{FF2B5EF4-FFF2-40B4-BE49-F238E27FC236}">
                    <a16:creationId xmlns:a16="http://schemas.microsoft.com/office/drawing/2014/main" id="{A68AF98B-1FAD-EE46-A06D-955D63E0EB7B}"/>
                  </a:ext>
                </a:extLst>
              </p:cNvPr>
              <p:cNvSpPr/>
              <p:nvPr/>
            </p:nvSpPr>
            <p:spPr>
              <a:xfrm>
                <a:off x="4332406" y="3338287"/>
                <a:ext cx="3107880" cy="33153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lang="en-US" dirty="0"/>
                  <a:t>qPCR of FACS-sorted D3.5 cells</a:t>
                </a:r>
                <a:endParaRPr dirty="0"/>
              </a:p>
            </p:txBody>
          </p:sp>
          <p:sp>
            <p:nvSpPr>
              <p:cNvPr id="214" name="Shape 452">
                <a:extLst>
                  <a:ext uri="{FF2B5EF4-FFF2-40B4-BE49-F238E27FC236}">
                    <a16:creationId xmlns:a16="http://schemas.microsoft.com/office/drawing/2014/main" id="{53319789-7B8C-C649-8F69-582B3F3AFCF6}"/>
                  </a:ext>
                </a:extLst>
              </p:cNvPr>
              <p:cNvSpPr/>
              <p:nvPr/>
            </p:nvSpPr>
            <p:spPr>
              <a:xfrm>
                <a:off x="4431076" y="3593935"/>
                <a:ext cx="2910543" cy="337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7E83E4-9190-714A-8F9A-506A017001F6}"/>
              </a:ext>
            </a:extLst>
          </p:cNvPr>
          <p:cNvGrpSpPr/>
          <p:nvPr/>
        </p:nvGrpSpPr>
        <p:grpSpPr>
          <a:xfrm>
            <a:off x="0" y="5084572"/>
            <a:ext cx="3885138" cy="1896231"/>
            <a:chOff x="2225745" y="10058400"/>
            <a:chExt cx="3885138" cy="189623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90EC5F2-8844-8449-B935-203EAFD8C803}"/>
                </a:ext>
              </a:extLst>
            </p:cNvPr>
            <p:cNvGrpSpPr/>
            <p:nvPr/>
          </p:nvGrpSpPr>
          <p:grpSpPr>
            <a:xfrm>
              <a:off x="2241971" y="10207413"/>
              <a:ext cx="3868912" cy="1747218"/>
              <a:chOff x="3749934" y="8193741"/>
              <a:chExt cx="3868912" cy="1747218"/>
            </a:xfrm>
          </p:grpSpPr>
          <p:pic>
            <p:nvPicPr>
              <p:cNvPr id="94" name="image2.png">
                <a:extLst>
                  <a:ext uri="{FF2B5EF4-FFF2-40B4-BE49-F238E27FC236}">
                    <a16:creationId xmlns:a16="http://schemas.microsoft.com/office/drawing/2014/main" id="{453C5EEE-8B39-A542-94DB-9508DB53F8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961" t="52091" b="3002"/>
              <a:stretch/>
            </p:blipFill>
            <p:spPr>
              <a:xfrm>
                <a:off x="3910139" y="8248326"/>
                <a:ext cx="3708707" cy="1565865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95" name="Shape 155">
                <a:extLst>
                  <a:ext uri="{FF2B5EF4-FFF2-40B4-BE49-F238E27FC236}">
                    <a16:creationId xmlns:a16="http://schemas.microsoft.com/office/drawing/2014/main" id="{6E1774B9-5788-754A-A28C-47F594475394}"/>
                  </a:ext>
                </a:extLst>
              </p:cNvPr>
              <p:cNvSpPr/>
              <p:nvPr/>
            </p:nvSpPr>
            <p:spPr>
              <a:xfrm rot="16200000">
                <a:off x="2968658" y="8975017"/>
                <a:ext cx="1747218" cy="1846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 algn="ctr">
                  <a:defRPr sz="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Expression relative to day 0 hESCs (qPCR)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DA0A868-491C-094E-9963-B00B9F764B50}"/>
                </a:ext>
              </a:extLst>
            </p:cNvPr>
            <p:cNvGrpSpPr/>
            <p:nvPr/>
          </p:nvGrpSpPr>
          <p:grpSpPr>
            <a:xfrm>
              <a:off x="2711043" y="10448809"/>
              <a:ext cx="3112991" cy="124650"/>
              <a:chOff x="4230926" y="8454787"/>
              <a:chExt cx="3112991" cy="124650"/>
            </a:xfrm>
          </p:grpSpPr>
          <p:sp>
            <p:nvSpPr>
              <p:cNvPr id="117" name="Shape 313">
                <a:extLst>
                  <a:ext uri="{FF2B5EF4-FFF2-40B4-BE49-F238E27FC236}">
                    <a16:creationId xmlns:a16="http://schemas.microsoft.com/office/drawing/2014/main" id="{6BE8D5C8-9158-444A-83C2-3E70D8748ED9}"/>
                  </a:ext>
                </a:extLst>
              </p:cNvPr>
              <p:cNvSpPr/>
              <p:nvPr/>
            </p:nvSpPr>
            <p:spPr>
              <a:xfrm>
                <a:off x="4230926" y="8454787"/>
                <a:ext cx="499005" cy="124650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900" i="1" dirty="0">
                    <a:solidFill>
                      <a:srgbClr val="8D0102"/>
                    </a:solidFill>
                  </a:rPr>
                  <a:t>HHEX</a:t>
                </a:r>
              </a:p>
            </p:txBody>
          </p:sp>
          <p:sp>
            <p:nvSpPr>
              <p:cNvPr id="118" name="Shape 313">
                <a:extLst>
                  <a:ext uri="{FF2B5EF4-FFF2-40B4-BE49-F238E27FC236}">
                    <a16:creationId xmlns:a16="http://schemas.microsoft.com/office/drawing/2014/main" id="{FA58ED36-E1EA-EA44-8E1D-8246B86CA71B}"/>
                  </a:ext>
                </a:extLst>
              </p:cNvPr>
              <p:cNvSpPr/>
              <p:nvPr/>
            </p:nvSpPr>
            <p:spPr>
              <a:xfrm>
                <a:off x="5091406" y="8454787"/>
                <a:ext cx="499005" cy="124650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900" i="1" dirty="0">
                    <a:solidFill>
                      <a:srgbClr val="8D0102"/>
                    </a:solidFill>
                  </a:rPr>
                  <a:t>CDX2</a:t>
                </a:r>
              </a:p>
            </p:txBody>
          </p:sp>
          <p:sp>
            <p:nvSpPr>
              <p:cNvPr id="119" name="Shape 313">
                <a:extLst>
                  <a:ext uri="{FF2B5EF4-FFF2-40B4-BE49-F238E27FC236}">
                    <a16:creationId xmlns:a16="http://schemas.microsoft.com/office/drawing/2014/main" id="{B4017529-48BF-B94F-90BF-ED698B14B83E}"/>
                  </a:ext>
                </a:extLst>
              </p:cNvPr>
              <p:cNvSpPr/>
              <p:nvPr/>
            </p:nvSpPr>
            <p:spPr>
              <a:xfrm>
                <a:off x="5986730" y="8454787"/>
                <a:ext cx="499005" cy="124650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900" i="1" dirty="0">
                    <a:solidFill>
                      <a:srgbClr val="8D0102"/>
                    </a:solidFill>
                  </a:rPr>
                  <a:t>FOXA2</a:t>
                </a:r>
              </a:p>
            </p:txBody>
          </p:sp>
          <p:sp>
            <p:nvSpPr>
              <p:cNvPr id="120" name="Shape 313">
                <a:extLst>
                  <a:ext uri="{FF2B5EF4-FFF2-40B4-BE49-F238E27FC236}">
                    <a16:creationId xmlns:a16="http://schemas.microsoft.com/office/drawing/2014/main" id="{B9E5BAE8-E955-6D47-85E1-CF8E5DF3DCCF}"/>
                  </a:ext>
                </a:extLst>
              </p:cNvPr>
              <p:cNvSpPr/>
              <p:nvPr/>
            </p:nvSpPr>
            <p:spPr>
              <a:xfrm>
                <a:off x="6844912" y="8454787"/>
                <a:ext cx="499005" cy="124650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sz="900" i="1" dirty="0">
                    <a:solidFill>
                      <a:srgbClr val="8D0102"/>
                    </a:solidFill>
                  </a:rPr>
                  <a:t>GATA4</a:t>
                </a:r>
              </a:p>
            </p:txBody>
          </p:sp>
        </p:grpSp>
        <p:sp>
          <p:nvSpPr>
            <p:cNvPr id="215" name="Shape 296">
              <a:extLst>
                <a:ext uri="{FF2B5EF4-FFF2-40B4-BE49-F238E27FC236}">
                  <a16:creationId xmlns:a16="http://schemas.microsoft.com/office/drawing/2014/main" id="{08D9AA89-FF6C-6149-B27E-BAD7F408FB8E}"/>
                </a:ext>
              </a:extLst>
            </p:cNvPr>
            <p:cNvSpPr/>
            <p:nvPr/>
          </p:nvSpPr>
          <p:spPr>
            <a:xfrm>
              <a:off x="2225745" y="10058400"/>
              <a:ext cx="3508331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8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lang="en-US" b="1" dirty="0"/>
                <a:t>E</a:t>
              </a:r>
              <a:r>
                <a:rPr lang="en-US" b="0" dirty="0"/>
                <a:t> hPSC-derived NANOS3-mCherry</a:t>
              </a:r>
              <a:r>
                <a:rPr lang="en-US" b="0" baseline="30000" dirty="0"/>
                <a:t>+</a:t>
              </a:r>
              <a:r>
                <a:rPr lang="en-US" b="0" dirty="0"/>
                <a:t> PGCs do not express other markers</a:t>
              </a:r>
              <a:endParaRPr sz="9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EE6EC48-481B-D34E-8408-5B6E6BD0FE69}"/>
              </a:ext>
            </a:extLst>
          </p:cNvPr>
          <p:cNvGrpSpPr>
            <a:grpSpLocks noChangeAspect="1"/>
          </p:cNvGrpSpPr>
          <p:nvPr/>
        </p:nvGrpSpPr>
        <p:grpSpPr>
          <a:xfrm>
            <a:off x="3726851" y="5261917"/>
            <a:ext cx="2245420" cy="1220646"/>
            <a:chOff x="3884825" y="8441710"/>
            <a:chExt cx="2755368" cy="149786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947040A-49BF-6540-92E9-F1EB7AFF72C9}"/>
                </a:ext>
              </a:extLst>
            </p:cNvPr>
            <p:cNvGrpSpPr/>
            <p:nvPr/>
          </p:nvGrpSpPr>
          <p:grpSpPr>
            <a:xfrm>
              <a:off x="3884825" y="8524840"/>
              <a:ext cx="2725314" cy="1414731"/>
              <a:chOff x="3884825" y="8524840"/>
              <a:chExt cx="2725314" cy="1414731"/>
            </a:xfrm>
          </p:grpSpPr>
          <p:sp>
            <p:nvSpPr>
              <p:cNvPr id="206" name="Shape 124">
                <a:extLst>
                  <a:ext uri="{FF2B5EF4-FFF2-40B4-BE49-F238E27FC236}">
                    <a16:creationId xmlns:a16="http://schemas.microsoft.com/office/drawing/2014/main" id="{65073866-7C94-E74F-9363-7A3822C48E8B}"/>
                  </a:ext>
                </a:extLst>
              </p:cNvPr>
              <p:cNvSpPr/>
              <p:nvPr/>
            </p:nvSpPr>
            <p:spPr>
              <a:xfrm rot="16200000">
                <a:off x="3778711" y="9099325"/>
                <a:ext cx="414646" cy="202417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SSC-A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1F80FCA-81EC-6643-894D-0580CB83A607}"/>
                  </a:ext>
                </a:extLst>
              </p:cNvPr>
              <p:cNvGrpSpPr/>
              <p:nvPr/>
            </p:nvGrpSpPr>
            <p:grpSpPr>
              <a:xfrm>
                <a:off x="3976204" y="8524840"/>
                <a:ext cx="2633935" cy="1414731"/>
                <a:chOff x="3976204" y="8524840"/>
                <a:chExt cx="2633935" cy="1414731"/>
              </a:xfrm>
            </p:grpSpPr>
            <p:pic>
              <p:nvPicPr>
                <p:cNvPr id="205" name="image4.png">
                  <a:extLst>
                    <a:ext uri="{FF2B5EF4-FFF2-40B4-BE49-F238E27FC236}">
                      <a16:creationId xmlns:a16="http://schemas.microsoft.com/office/drawing/2014/main" id="{549992D0-8F6F-B141-B206-305B8DC61C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976204" y="8524840"/>
                  <a:ext cx="2633935" cy="1328976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207" name="Shape 152">
                  <a:extLst>
                    <a:ext uri="{FF2B5EF4-FFF2-40B4-BE49-F238E27FC236}">
                      <a16:creationId xmlns:a16="http://schemas.microsoft.com/office/drawing/2014/main" id="{C1166BE3-BDFB-0748-98B5-8DB1880DD74D}"/>
                    </a:ext>
                  </a:extLst>
                </p:cNvPr>
                <p:cNvSpPr/>
                <p:nvPr/>
              </p:nvSpPr>
              <p:spPr>
                <a:xfrm flipV="1">
                  <a:off x="4243181" y="9857082"/>
                  <a:ext cx="2304238" cy="2713"/>
                </a:xfrm>
                <a:prstGeom prst="line">
                  <a:avLst/>
                </a:prstGeom>
                <a:ln w="12700">
                  <a:solidFill>
                    <a:srgbClr val="000000"/>
                  </a:solidFill>
                  <a:miter/>
                  <a:tailEnd type="triangle"/>
                </a:ln>
              </p:spPr>
              <p:txBody>
                <a:bodyPr lIns="45719" rIns="45719"/>
                <a:lstStyle/>
                <a:p>
                  <a:endParaRPr/>
                </a:p>
              </p:txBody>
            </p:sp>
            <p:sp>
              <p:nvSpPr>
                <p:cNvPr id="208" name="Shape 153">
                  <a:extLst>
                    <a:ext uri="{FF2B5EF4-FFF2-40B4-BE49-F238E27FC236}">
                      <a16:creationId xmlns:a16="http://schemas.microsoft.com/office/drawing/2014/main" id="{321AADD5-ADBA-614A-B312-69078A621532}"/>
                    </a:ext>
                  </a:extLst>
                </p:cNvPr>
                <p:cNvSpPr/>
                <p:nvPr/>
              </p:nvSpPr>
              <p:spPr>
                <a:xfrm>
                  <a:off x="4850861" y="9788501"/>
                  <a:ext cx="1018404" cy="15107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45719" tIns="0" rIns="45719" bIns="0">
                  <a:spAutoFit/>
                </a:bodyPr>
                <a:lstStyle>
                  <a:lvl1pPr>
                    <a:defRPr sz="800">
                      <a:solidFill>
                        <a:srgbClr val="00B05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 algn="ctr"/>
                  <a:r>
                    <a:rPr dirty="0"/>
                    <a:t>SOX17-GFP</a:t>
                  </a:r>
                </a:p>
              </p:txBody>
            </p:sp>
          </p:grpSp>
        </p:grpSp>
        <p:sp>
          <p:nvSpPr>
            <p:cNvPr id="210" name="Shape 391">
              <a:extLst>
                <a:ext uri="{FF2B5EF4-FFF2-40B4-BE49-F238E27FC236}">
                  <a16:creationId xmlns:a16="http://schemas.microsoft.com/office/drawing/2014/main" id="{C40D55BC-8A27-A147-A65E-21A4FA048FEA}"/>
                </a:ext>
              </a:extLst>
            </p:cNvPr>
            <p:cNvSpPr/>
            <p:nvPr/>
          </p:nvSpPr>
          <p:spPr>
            <a:xfrm>
              <a:off x="4253421" y="8441710"/>
              <a:ext cx="1018405" cy="264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D0 hPSCs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211" name="Shape 391">
              <a:extLst>
                <a:ext uri="{FF2B5EF4-FFF2-40B4-BE49-F238E27FC236}">
                  <a16:creationId xmlns:a16="http://schemas.microsoft.com/office/drawing/2014/main" id="{12BE5191-985E-8347-8779-3D7FA297215D}"/>
                </a:ext>
              </a:extLst>
            </p:cNvPr>
            <p:cNvSpPr/>
            <p:nvPr/>
          </p:nvSpPr>
          <p:spPr>
            <a:xfrm>
              <a:off x="5439295" y="8442530"/>
              <a:ext cx="1200898" cy="264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D3.5 differentiated</a:t>
              </a:r>
              <a:endParaRPr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A083FE7-3836-DC48-9829-0771E0B2B365}"/>
              </a:ext>
            </a:extLst>
          </p:cNvPr>
          <p:cNvGrpSpPr/>
          <p:nvPr/>
        </p:nvGrpSpPr>
        <p:grpSpPr>
          <a:xfrm>
            <a:off x="-3006" y="372690"/>
            <a:ext cx="5672737" cy="4730609"/>
            <a:chOff x="51858" y="372690"/>
            <a:chExt cx="5672737" cy="473060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B976E07-8A71-2248-AA70-099305DFF96C}"/>
                </a:ext>
              </a:extLst>
            </p:cNvPr>
            <p:cNvGrpSpPr/>
            <p:nvPr/>
          </p:nvGrpSpPr>
          <p:grpSpPr>
            <a:xfrm>
              <a:off x="51858" y="372690"/>
              <a:ext cx="2964064" cy="2481286"/>
              <a:chOff x="2032901" y="2172350"/>
              <a:chExt cx="2964064" cy="248128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17AFFF8-FE75-1A45-BF8A-BF396D57C1DB}"/>
                  </a:ext>
                </a:extLst>
              </p:cNvPr>
              <p:cNvGrpSpPr/>
              <p:nvPr/>
            </p:nvGrpSpPr>
            <p:grpSpPr>
              <a:xfrm>
                <a:off x="2071318" y="2348464"/>
                <a:ext cx="2925647" cy="2305172"/>
                <a:chOff x="4051251" y="2647110"/>
                <a:chExt cx="2925647" cy="2305172"/>
              </a:xfrm>
            </p:grpSpPr>
            <p:pic>
              <p:nvPicPr>
                <p:cNvPr id="216" name="image22.png">
                  <a:extLst>
                    <a:ext uri="{FF2B5EF4-FFF2-40B4-BE49-F238E27FC236}">
                      <a16:creationId xmlns:a16="http://schemas.microsoft.com/office/drawing/2014/main" id="{35C21410-60EB-CC41-8197-033BC2A21B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6781"/>
                <a:stretch/>
              </p:blipFill>
              <p:spPr>
                <a:xfrm>
                  <a:off x="4051251" y="2647110"/>
                  <a:ext cx="1600768" cy="2305172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217" name="Shape 551">
                  <a:extLst>
                    <a:ext uri="{FF2B5EF4-FFF2-40B4-BE49-F238E27FC236}">
                      <a16:creationId xmlns:a16="http://schemas.microsoft.com/office/drawing/2014/main" id="{72183B4F-AC20-7F4E-8081-8AAB2AD1353E}"/>
                    </a:ext>
                  </a:extLst>
                </p:cNvPr>
                <p:cNvSpPr/>
                <p:nvPr/>
              </p:nvSpPr>
              <p:spPr>
                <a:xfrm>
                  <a:off x="5919808" y="2764006"/>
                  <a:ext cx="630709" cy="338554"/>
                </a:xfrm>
                <a:prstGeom prst="rect">
                  <a:avLst/>
                </a:prstGeom>
                <a:solidFill>
                  <a:srgbClr val="E7E6E6"/>
                </a:solidFill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lIns="45719" rIns="45719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dirty="0"/>
                    <a:t>ACY</a:t>
                  </a:r>
                  <a:endParaRPr lang="en-US" dirty="0"/>
                </a:p>
                <a:p>
                  <a:r>
                    <a:rPr lang="en-US" dirty="0"/>
                    <a:t> </a:t>
                  </a:r>
                  <a:endParaRPr dirty="0"/>
                </a:p>
              </p:txBody>
            </p:sp>
            <p:sp>
              <p:nvSpPr>
                <p:cNvPr id="218" name="Shape 542">
                  <a:extLst>
                    <a:ext uri="{FF2B5EF4-FFF2-40B4-BE49-F238E27FC236}">
                      <a16:creationId xmlns:a16="http://schemas.microsoft.com/office/drawing/2014/main" id="{2051F225-3955-6A46-8F26-50EE2CFC583E}"/>
                    </a:ext>
                  </a:extLst>
                </p:cNvPr>
                <p:cNvSpPr/>
                <p:nvPr/>
              </p:nvSpPr>
              <p:spPr>
                <a:xfrm>
                  <a:off x="6693800" y="2666046"/>
                  <a:ext cx="206145" cy="2000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45719" rIns="45719">
                  <a:spAutoFit/>
                </a:bodyPr>
                <a:lstStyle>
                  <a:lvl1pPr>
                    <a:defRPr sz="7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dirty="0"/>
                    <a:t>D0</a:t>
                  </a:r>
                </a:p>
              </p:txBody>
            </p:sp>
            <p:sp>
              <p:nvSpPr>
                <p:cNvPr id="219" name="Shape 543">
                  <a:extLst>
                    <a:ext uri="{FF2B5EF4-FFF2-40B4-BE49-F238E27FC236}">
                      <a16:creationId xmlns:a16="http://schemas.microsoft.com/office/drawing/2014/main" id="{2E9565C0-65AC-F648-A189-528C53C143C6}"/>
                    </a:ext>
                  </a:extLst>
                </p:cNvPr>
                <p:cNvSpPr/>
                <p:nvPr/>
              </p:nvSpPr>
              <p:spPr>
                <a:xfrm>
                  <a:off x="5919808" y="3121666"/>
                  <a:ext cx="630709" cy="1446550"/>
                </a:xfrm>
                <a:prstGeom prst="rect">
                  <a:avLst/>
                </a:prstGeom>
                <a:solidFill>
                  <a:srgbClr val="A9D18E"/>
                </a:solidFill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45719" rIns="45719">
                  <a:spAutoFit/>
                </a:bodyPr>
                <a:lstStyle/>
                <a:p>
                  <a: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/>
                    <a:t>BMP/</a:t>
                  </a:r>
                </a:p>
                <a:p>
                  <a: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/>
                    <a:t>SCF/</a:t>
                  </a:r>
                </a:p>
                <a:p>
                  <a: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/>
                    <a:t>EGF/</a:t>
                  </a:r>
                </a:p>
                <a:p>
                  <a: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/>
                    <a:t>XAV939/Y-27632</a:t>
                  </a:r>
                </a:p>
                <a:p>
                  <a: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/>
                    <a:t>and/or</a:t>
                  </a:r>
                </a:p>
                <a:p>
                  <a:pPr algn="ctr">
                    <a:defRPr sz="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/>
                    <a:t>D0.5-D1.5 </a:t>
                  </a:r>
                </a:p>
                <a:p>
                  <a:pPr algn="ctr">
                    <a:defRPr sz="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/>
                    <a:t>-SCF -EGF</a:t>
                  </a:r>
                </a:p>
                <a:p>
                  <a:pPr algn="ctr">
                    <a:defRPr sz="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>
                      <a:solidFill>
                        <a:schemeClr val="tx1"/>
                      </a:solidFill>
                    </a:rPr>
                    <a:t>and/or </a:t>
                  </a:r>
                  <a:r>
                    <a:rPr lang="en-US" dirty="0">
                      <a:solidFill>
                        <a:srgbClr val="0601FF"/>
                      </a:solidFill>
                    </a:rPr>
                    <a:t>D1.5-D2.5</a:t>
                  </a:r>
                </a:p>
                <a:p>
                  <a:pPr algn="ctr">
                    <a:defRPr sz="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rPr lang="en-US" dirty="0">
                      <a:solidFill>
                        <a:srgbClr val="0601FF"/>
                      </a:solidFill>
                    </a:rPr>
                    <a:t>-BMP4 </a:t>
                  </a:r>
                </a:p>
              </p:txBody>
            </p:sp>
            <p:sp>
              <p:nvSpPr>
                <p:cNvPr id="220" name="Shape 547">
                  <a:extLst>
                    <a:ext uri="{FF2B5EF4-FFF2-40B4-BE49-F238E27FC236}">
                      <a16:creationId xmlns:a16="http://schemas.microsoft.com/office/drawing/2014/main" id="{603491BE-4BC9-FB45-B1F5-91BF2B5B6366}"/>
                    </a:ext>
                  </a:extLst>
                </p:cNvPr>
                <p:cNvSpPr/>
                <p:nvPr/>
              </p:nvSpPr>
              <p:spPr>
                <a:xfrm>
                  <a:off x="6684973" y="2973503"/>
                  <a:ext cx="291925" cy="177432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45719" rIns="45719">
                  <a:spAutoFit/>
                </a:bodyPr>
                <a:lstStyle>
                  <a:lvl1pPr>
                    <a:defRPr sz="7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dirty="0"/>
                    <a:t>D0.5</a:t>
                  </a:r>
                </a:p>
              </p:txBody>
            </p:sp>
            <p:sp>
              <p:nvSpPr>
                <p:cNvPr id="221" name="Shape 548">
                  <a:extLst>
                    <a:ext uri="{FF2B5EF4-FFF2-40B4-BE49-F238E27FC236}">
                      <a16:creationId xmlns:a16="http://schemas.microsoft.com/office/drawing/2014/main" id="{54C88405-01B1-3944-BF48-BFE1F1E654E2}"/>
                    </a:ext>
                  </a:extLst>
                </p:cNvPr>
                <p:cNvSpPr/>
                <p:nvPr/>
              </p:nvSpPr>
              <p:spPr>
                <a:xfrm>
                  <a:off x="6684973" y="3414742"/>
                  <a:ext cx="291925" cy="177433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45719" rIns="45719">
                  <a:spAutoFit/>
                </a:bodyPr>
                <a:lstStyle>
                  <a:lvl1pPr>
                    <a:defRPr sz="7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dirty="0"/>
                    <a:t>D1.5</a:t>
                  </a:r>
                </a:p>
              </p:txBody>
            </p:sp>
            <p:sp>
              <p:nvSpPr>
                <p:cNvPr id="222" name="Shape 549">
                  <a:extLst>
                    <a:ext uri="{FF2B5EF4-FFF2-40B4-BE49-F238E27FC236}">
                      <a16:creationId xmlns:a16="http://schemas.microsoft.com/office/drawing/2014/main" id="{B74A350F-3CF2-1D4F-A90D-5504A93DB0AD}"/>
                    </a:ext>
                  </a:extLst>
                </p:cNvPr>
                <p:cNvSpPr/>
                <p:nvPr/>
              </p:nvSpPr>
              <p:spPr>
                <a:xfrm>
                  <a:off x="6684973" y="3894458"/>
                  <a:ext cx="291925" cy="177432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45719" rIns="45719">
                  <a:spAutoFit/>
                </a:bodyPr>
                <a:lstStyle>
                  <a:lvl1pPr>
                    <a:defRPr sz="7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dirty="0"/>
                    <a:t>D2.5</a:t>
                  </a:r>
                </a:p>
              </p:txBody>
            </p:sp>
            <p:sp>
              <p:nvSpPr>
                <p:cNvPr id="223" name="Shape 550">
                  <a:extLst>
                    <a:ext uri="{FF2B5EF4-FFF2-40B4-BE49-F238E27FC236}">
                      <a16:creationId xmlns:a16="http://schemas.microsoft.com/office/drawing/2014/main" id="{16DA7D9F-B877-E141-A85D-EBBF059DE1C2}"/>
                    </a:ext>
                  </a:extLst>
                </p:cNvPr>
                <p:cNvSpPr/>
                <p:nvPr/>
              </p:nvSpPr>
              <p:spPr>
                <a:xfrm>
                  <a:off x="6684973" y="4432600"/>
                  <a:ext cx="291925" cy="177433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45719" rIns="45719">
                  <a:spAutoFit/>
                </a:bodyPr>
                <a:lstStyle>
                  <a:lvl1pPr>
                    <a:defRPr sz="7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dirty="0"/>
                    <a:t>D3.5</a:t>
                  </a:r>
                </a:p>
              </p:txBody>
            </p:sp>
            <p:sp>
              <p:nvSpPr>
                <p:cNvPr id="224" name="Rectangle 223">
                  <a:extLst>
                    <a:ext uri="{FF2B5EF4-FFF2-40B4-BE49-F238E27FC236}">
                      <a16:creationId xmlns:a16="http://schemas.microsoft.com/office/drawing/2014/main" id="{45D349A4-0D1D-3441-A645-9039DDAF62C1}"/>
                    </a:ext>
                  </a:extLst>
                </p:cNvPr>
                <p:cNvSpPr/>
                <p:nvPr/>
              </p:nvSpPr>
              <p:spPr>
                <a:xfrm>
                  <a:off x="6562395" y="2766765"/>
                  <a:ext cx="45719" cy="1801446"/>
                </a:xfrm>
                <a:prstGeom prst="rect">
                  <a:avLst/>
                </a:prstGeom>
                <a:solidFill>
                  <a:schemeClr val="tx1"/>
                </a:solidFill>
                <a:ln w="127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endParaRPr>
                </a:p>
              </p:txBody>
            </p:sp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B3A22012-C97C-C049-AF3E-55B92A7ED3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5256" y="2779124"/>
                  <a:ext cx="91440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26" name="Straight Connector 225">
                  <a:extLst>
                    <a:ext uri="{FF2B5EF4-FFF2-40B4-BE49-F238E27FC236}">
                      <a16:creationId xmlns:a16="http://schemas.microsoft.com/office/drawing/2014/main" id="{A6A4832F-9E34-7747-A21B-4C34A9CFD0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5256" y="3090274"/>
                  <a:ext cx="91440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BC5B3587-08C1-0647-9512-F0A38E9BB0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5256" y="3532778"/>
                  <a:ext cx="91440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E5C4A9F0-5F54-7448-AC24-1A69117947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5256" y="4024744"/>
                  <a:ext cx="91440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94C3E322-6AEC-DB40-AB80-2F1BCDBA5E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5256" y="4557982"/>
                  <a:ext cx="91440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30" name="Straight Connector 229">
                  <a:extLst>
                    <a:ext uri="{FF2B5EF4-FFF2-40B4-BE49-F238E27FC236}">
                      <a16:creationId xmlns:a16="http://schemas.microsoft.com/office/drawing/2014/main" id="{85CDE741-F0CE-504A-8BE9-E791D0CA8D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41773" y="3122954"/>
                  <a:ext cx="0" cy="375246"/>
                </a:xfrm>
                <a:prstGeom prst="line">
                  <a:avLst/>
                </a:prstGeom>
                <a:noFill/>
                <a:ln w="38100" cap="flat">
                  <a:solidFill>
                    <a:srgbClr val="FF0000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231" name="Shape 296">
                <a:extLst>
                  <a:ext uri="{FF2B5EF4-FFF2-40B4-BE49-F238E27FC236}">
                    <a16:creationId xmlns:a16="http://schemas.microsoft.com/office/drawing/2014/main" id="{4D48B011-8998-8A4B-9F8C-3CD98652EE7C}"/>
                  </a:ext>
                </a:extLst>
              </p:cNvPr>
              <p:cNvSpPr/>
              <p:nvPr/>
            </p:nvSpPr>
            <p:spPr>
              <a:xfrm>
                <a:off x="2032901" y="2172350"/>
                <a:ext cx="2851099" cy="21544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/>
              <a:p>
                <a:pPr>
                  <a:defRPr sz="800" b="1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A</a:t>
                </a:r>
                <a:r>
                  <a:rPr lang="en-US" b="0" dirty="0"/>
                  <a:t> SCF and EGF are dispensable on the D0.5-D1.5 interval</a:t>
                </a:r>
                <a:endParaRPr sz="900" dirty="0"/>
              </a:p>
            </p:txBody>
          </p:sp>
        </p:grpSp>
        <p:sp>
          <p:nvSpPr>
            <p:cNvPr id="232" name="Shape 296">
              <a:extLst>
                <a:ext uri="{FF2B5EF4-FFF2-40B4-BE49-F238E27FC236}">
                  <a16:creationId xmlns:a16="http://schemas.microsoft.com/office/drawing/2014/main" id="{7475F2B2-AD1D-864A-B2AB-D3CA897BA209}"/>
                </a:ext>
              </a:extLst>
            </p:cNvPr>
            <p:cNvSpPr/>
            <p:nvPr/>
          </p:nvSpPr>
          <p:spPr>
            <a:xfrm>
              <a:off x="3008148" y="372690"/>
              <a:ext cx="2697211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8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lang="en-US" dirty="0"/>
                <a:t>B</a:t>
              </a:r>
              <a:r>
                <a:rPr lang="en-US" b="0" dirty="0"/>
                <a:t> Low BMP doses needed for monolayer differentiation</a:t>
              </a:r>
              <a:endParaRPr sz="900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B1249C8-0897-0B4F-B8B8-8666BD92E974}"/>
                </a:ext>
              </a:extLst>
            </p:cNvPr>
            <p:cNvGrpSpPr/>
            <p:nvPr/>
          </p:nvGrpSpPr>
          <p:grpSpPr>
            <a:xfrm>
              <a:off x="3023733" y="588134"/>
              <a:ext cx="2583274" cy="2185888"/>
              <a:chOff x="367871" y="685337"/>
              <a:chExt cx="2583274" cy="2185888"/>
            </a:xfrm>
          </p:grpSpPr>
          <p:pic>
            <p:nvPicPr>
              <p:cNvPr id="233" name="image25.png">
                <a:extLst>
                  <a:ext uri="{FF2B5EF4-FFF2-40B4-BE49-F238E27FC236}">
                    <a16:creationId xmlns:a16="http://schemas.microsoft.com/office/drawing/2014/main" id="{874BE508-2472-C842-AF6A-26FDFA35E1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7871" y="798886"/>
                <a:ext cx="1570241" cy="2072339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234" name="Shape 551">
                <a:extLst>
                  <a:ext uri="{FF2B5EF4-FFF2-40B4-BE49-F238E27FC236}">
                    <a16:creationId xmlns:a16="http://schemas.microsoft.com/office/drawing/2014/main" id="{B23F6970-A055-BD46-9B11-9659B500C4FC}"/>
                  </a:ext>
                </a:extLst>
              </p:cNvPr>
              <p:cNvSpPr/>
              <p:nvPr/>
            </p:nvSpPr>
            <p:spPr>
              <a:xfrm>
                <a:off x="1894055" y="783297"/>
                <a:ext cx="630709" cy="338554"/>
              </a:xfrm>
              <a:prstGeom prst="rect">
                <a:avLst/>
              </a:prstGeom>
              <a:solidFill>
                <a:srgbClr val="E7E6E6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ACY</a:t>
                </a:r>
                <a:endParaRPr lang="en-US" dirty="0"/>
              </a:p>
              <a:p>
                <a:r>
                  <a:rPr lang="en-US" dirty="0"/>
                  <a:t> </a:t>
                </a:r>
                <a:endParaRPr dirty="0"/>
              </a:p>
            </p:txBody>
          </p:sp>
          <p:sp>
            <p:nvSpPr>
              <p:cNvPr id="235" name="Shape 542">
                <a:extLst>
                  <a:ext uri="{FF2B5EF4-FFF2-40B4-BE49-F238E27FC236}">
                    <a16:creationId xmlns:a16="http://schemas.microsoft.com/office/drawing/2014/main" id="{DAD5C8E3-1E13-6D47-A2B2-9880C98BF97E}"/>
                  </a:ext>
                </a:extLst>
              </p:cNvPr>
              <p:cNvSpPr/>
              <p:nvPr/>
            </p:nvSpPr>
            <p:spPr>
              <a:xfrm>
                <a:off x="2668047" y="685337"/>
                <a:ext cx="20614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D0</a:t>
                </a:r>
              </a:p>
            </p:txBody>
          </p:sp>
          <p:sp>
            <p:nvSpPr>
              <p:cNvPr id="236" name="Shape 543">
                <a:extLst>
                  <a:ext uri="{FF2B5EF4-FFF2-40B4-BE49-F238E27FC236}">
                    <a16:creationId xmlns:a16="http://schemas.microsoft.com/office/drawing/2014/main" id="{28BFA7E2-655F-B84A-A32F-7CF551791C49}"/>
                  </a:ext>
                </a:extLst>
              </p:cNvPr>
              <p:cNvSpPr/>
              <p:nvPr/>
            </p:nvSpPr>
            <p:spPr>
              <a:xfrm>
                <a:off x="1894055" y="1140957"/>
                <a:ext cx="630709" cy="954107"/>
              </a:xfrm>
              <a:prstGeom prst="rect">
                <a:avLst/>
              </a:prstGeom>
              <a:solidFill>
                <a:srgbClr val="A9D18E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BMP4 (</a:t>
                </a:r>
                <a:r>
                  <a:rPr lang="en-US" dirty="0">
                    <a:solidFill>
                      <a:srgbClr val="FF0000"/>
                    </a:solidFill>
                  </a:rPr>
                  <a:t>20/40/50 ng/ml</a:t>
                </a:r>
                <a:r>
                  <a:rPr lang="en-US" dirty="0"/>
                  <a:t>)/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SCF/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EGF/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XAV939/Y-27632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7" name="Shape 547">
                <a:extLst>
                  <a:ext uri="{FF2B5EF4-FFF2-40B4-BE49-F238E27FC236}">
                    <a16:creationId xmlns:a16="http://schemas.microsoft.com/office/drawing/2014/main" id="{82EB65AA-70D0-7B4D-8379-5E7F3ABBD628}"/>
                  </a:ext>
                </a:extLst>
              </p:cNvPr>
              <p:cNvSpPr/>
              <p:nvPr/>
            </p:nvSpPr>
            <p:spPr>
              <a:xfrm>
                <a:off x="2659220" y="992794"/>
                <a:ext cx="291925" cy="1774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D0.5</a:t>
                </a:r>
              </a:p>
            </p:txBody>
          </p:sp>
          <p:sp>
            <p:nvSpPr>
              <p:cNvPr id="238" name="Shape 548">
                <a:extLst>
                  <a:ext uri="{FF2B5EF4-FFF2-40B4-BE49-F238E27FC236}">
                    <a16:creationId xmlns:a16="http://schemas.microsoft.com/office/drawing/2014/main" id="{05D9400A-8184-A94F-862D-5C49143ECD26}"/>
                  </a:ext>
                </a:extLst>
              </p:cNvPr>
              <p:cNvSpPr/>
              <p:nvPr/>
            </p:nvSpPr>
            <p:spPr>
              <a:xfrm>
                <a:off x="2659220" y="1245529"/>
                <a:ext cx="291925" cy="17743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D1.5</a:t>
                </a:r>
              </a:p>
            </p:txBody>
          </p:sp>
          <p:sp>
            <p:nvSpPr>
              <p:cNvPr id="239" name="Shape 549">
                <a:extLst>
                  <a:ext uri="{FF2B5EF4-FFF2-40B4-BE49-F238E27FC236}">
                    <a16:creationId xmlns:a16="http://schemas.microsoft.com/office/drawing/2014/main" id="{CE841DA5-E323-8C41-A3F1-330608DECF8B}"/>
                  </a:ext>
                </a:extLst>
              </p:cNvPr>
              <p:cNvSpPr/>
              <p:nvPr/>
            </p:nvSpPr>
            <p:spPr>
              <a:xfrm>
                <a:off x="2659220" y="1568833"/>
                <a:ext cx="291925" cy="1774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D2.5</a:t>
                </a:r>
              </a:p>
            </p:txBody>
          </p:sp>
          <p:sp>
            <p:nvSpPr>
              <p:cNvPr id="240" name="Shape 550">
                <a:extLst>
                  <a:ext uri="{FF2B5EF4-FFF2-40B4-BE49-F238E27FC236}">
                    <a16:creationId xmlns:a16="http://schemas.microsoft.com/office/drawing/2014/main" id="{19207240-34FD-CC46-A376-3915674320C9}"/>
                  </a:ext>
                </a:extLst>
              </p:cNvPr>
              <p:cNvSpPr/>
              <p:nvPr/>
            </p:nvSpPr>
            <p:spPr>
              <a:xfrm>
                <a:off x="2659220" y="1954569"/>
                <a:ext cx="291925" cy="17743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D3.5</a:t>
                </a: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D0D87267-E587-BE4D-896B-8CD911D25C44}"/>
                  </a:ext>
                </a:extLst>
              </p:cNvPr>
              <p:cNvSpPr/>
              <p:nvPr/>
            </p:nvSpPr>
            <p:spPr>
              <a:xfrm>
                <a:off x="2536642" y="786056"/>
                <a:ext cx="45719" cy="1308997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C4458A21-114F-6A43-8EB9-B3F54AB41D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9503" y="798415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A3EA6899-013D-5041-8526-0DF530A91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9503" y="1109565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02067B62-8D59-244C-BF68-2FCA99827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9503" y="1363565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2932D34F-D5FD-214A-B60F-37FC9943A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9503" y="1699119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805EFB63-E1E8-8F48-A15F-92B6770C17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9503" y="2079951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70257AF-EF96-E343-AEA2-1DA4672D67FF}"/>
                </a:ext>
              </a:extLst>
            </p:cNvPr>
            <p:cNvGrpSpPr/>
            <p:nvPr/>
          </p:nvGrpSpPr>
          <p:grpSpPr>
            <a:xfrm>
              <a:off x="90274" y="3104028"/>
              <a:ext cx="2656449" cy="1999271"/>
              <a:chOff x="2206789" y="3904468"/>
              <a:chExt cx="2656449" cy="1999271"/>
            </a:xfrm>
          </p:grpSpPr>
          <p:pic>
            <p:nvPicPr>
              <p:cNvPr id="250" name="image29.png">
                <a:extLst>
                  <a:ext uri="{FF2B5EF4-FFF2-40B4-BE49-F238E27FC236}">
                    <a16:creationId xmlns:a16="http://schemas.microsoft.com/office/drawing/2014/main" id="{335D4BDD-C536-AF42-937C-A0A99F28CF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5653"/>
              <a:stretch/>
            </p:blipFill>
            <p:spPr>
              <a:xfrm>
                <a:off x="2206789" y="4196106"/>
                <a:ext cx="1506567" cy="1707633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251" name="Shape 551">
                <a:extLst>
                  <a:ext uri="{FF2B5EF4-FFF2-40B4-BE49-F238E27FC236}">
                    <a16:creationId xmlns:a16="http://schemas.microsoft.com/office/drawing/2014/main" id="{EB698AB6-8FDD-CD46-B0E1-B7E4617A4771}"/>
                  </a:ext>
                </a:extLst>
              </p:cNvPr>
              <p:cNvSpPr/>
              <p:nvPr/>
            </p:nvSpPr>
            <p:spPr>
              <a:xfrm>
                <a:off x="3806148" y="4002428"/>
                <a:ext cx="630709" cy="338554"/>
              </a:xfrm>
              <a:prstGeom prst="rect">
                <a:avLst/>
              </a:prstGeom>
              <a:solidFill>
                <a:srgbClr val="E7E6E6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ACY</a:t>
                </a:r>
                <a:endParaRPr lang="en-US" dirty="0"/>
              </a:p>
              <a:p>
                <a:r>
                  <a:rPr lang="en-US" dirty="0"/>
                  <a:t> </a:t>
                </a:r>
                <a:endParaRPr dirty="0"/>
              </a:p>
            </p:txBody>
          </p:sp>
          <p:sp>
            <p:nvSpPr>
              <p:cNvPr id="252" name="Shape 542">
                <a:extLst>
                  <a:ext uri="{FF2B5EF4-FFF2-40B4-BE49-F238E27FC236}">
                    <a16:creationId xmlns:a16="http://schemas.microsoft.com/office/drawing/2014/main" id="{C42997BE-7D49-9F44-9132-47C33710157A}"/>
                  </a:ext>
                </a:extLst>
              </p:cNvPr>
              <p:cNvSpPr/>
              <p:nvPr/>
            </p:nvSpPr>
            <p:spPr>
              <a:xfrm>
                <a:off x="4580140" y="3904468"/>
                <a:ext cx="20614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D0</a:t>
                </a:r>
              </a:p>
            </p:txBody>
          </p:sp>
          <p:sp>
            <p:nvSpPr>
              <p:cNvPr id="253" name="Shape 543">
                <a:extLst>
                  <a:ext uri="{FF2B5EF4-FFF2-40B4-BE49-F238E27FC236}">
                    <a16:creationId xmlns:a16="http://schemas.microsoft.com/office/drawing/2014/main" id="{6F04CBCA-C7C5-5C42-BCD8-6D333AA23D66}"/>
                  </a:ext>
                </a:extLst>
              </p:cNvPr>
              <p:cNvSpPr/>
              <p:nvPr/>
            </p:nvSpPr>
            <p:spPr>
              <a:xfrm>
                <a:off x="3806148" y="4360088"/>
                <a:ext cx="630709" cy="830997"/>
              </a:xfrm>
              <a:prstGeom prst="rect">
                <a:avLst/>
              </a:prstGeom>
              <a:solidFill>
                <a:srgbClr val="A9D18E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BMP4 20/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SCF/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EGF/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XAV939/Y-27632 </a:t>
                </a:r>
                <a:r>
                  <a:rPr lang="en-US" dirty="0">
                    <a:solidFill>
                      <a:srgbClr val="FF0000"/>
                    </a:solidFill>
                  </a:rPr>
                  <a:t>+/- LIF</a:t>
                </a:r>
              </a:p>
            </p:txBody>
          </p:sp>
          <p:sp>
            <p:nvSpPr>
              <p:cNvPr id="254" name="Shape 547">
                <a:extLst>
                  <a:ext uri="{FF2B5EF4-FFF2-40B4-BE49-F238E27FC236}">
                    <a16:creationId xmlns:a16="http://schemas.microsoft.com/office/drawing/2014/main" id="{9134BDCB-0E58-074F-AFB0-2426726B1CD1}"/>
                  </a:ext>
                </a:extLst>
              </p:cNvPr>
              <p:cNvSpPr/>
              <p:nvPr/>
            </p:nvSpPr>
            <p:spPr>
              <a:xfrm>
                <a:off x="4571313" y="4211925"/>
                <a:ext cx="291925" cy="1774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D0.5</a:t>
                </a:r>
              </a:p>
            </p:txBody>
          </p:sp>
          <p:sp>
            <p:nvSpPr>
              <p:cNvPr id="255" name="Shape 548">
                <a:extLst>
                  <a:ext uri="{FF2B5EF4-FFF2-40B4-BE49-F238E27FC236}">
                    <a16:creationId xmlns:a16="http://schemas.microsoft.com/office/drawing/2014/main" id="{7E7E84F3-7619-214D-8111-E89B4C120E02}"/>
                  </a:ext>
                </a:extLst>
              </p:cNvPr>
              <p:cNvSpPr/>
              <p:nvPr/>
            </p:nvSpPr>
            <p:spPr>
              <a:xfrm>
                <a:off x="4571313" y="4464660"/>
                <a:ext cx="291925" cy="17743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D1.5</a:t>
                </a:r>
              </a:p>
            </p:txBody>
          </p:sp>
          <p:sp>
            <p:nvSpPr>
              <p:cNvPr id="256" name="Shape 549">
                <a:extLst>
                  <a:ext uri="{FF2B5EF4-FFF2-40B4-BE49-F238E27FC236}">
                    <a16:creationId xmlns:a16="http://schemas.microsoft.com/office/drawing/2014/main" id="{CD3E71F0-200F-F24E-8B93-9297B22AAC5E}"/>
                  </a:ext>
                </a:extLst>
              </p:cNvPr>
              <p:cNvSpPr/>
              <p:nvPr/>
            </p:nvSpPr>
            <p:spPr>
              <a:xfrm>
                <a:off x="4571313" y="4787964"/>
                <a:ext cx="291925" cy="17743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D2.5</a:t>
                </a:r>
              </a:p>
            </p:txBody>
          </p:sp>
          <p:sp>
            <p:nvSpPr>
              <p:cNvPr id="257" name="Shape 550">
                <a:extLst>
                  <a:ext uri="{FF2B5EF4-FFF2-40B4-BE49-F238E27FC236}">
                    <a16:creationId xmlns:a16="http://schemas.microsoft.com/office/drawing/2014/main" id="{972DA0FF-A698-E549-837D-1075DC40CFA4}"/>
                  </a:ext>
                </a:extLst>
              </p:cNvPr>
              <p:cNvSpPr/>
              <p:nvPr/>
            </p:nvSpPr>
            <p:spPr>
              <a:xfrm>
                <a:off x="4571313" y="5173700"/>
                <a:ext cx="291925" cy="17743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D3.5</a:t>
                </a: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F19D6708-709C-9F49-9B26-9EE17FAFA976}"/>
                  </a:ext>
                </a:extLst>
              </p:cNvPr>
              <p:cNvSpPr/>
              <p:nvPr/>
            </p:nvSpPr>
            <p:spPr>
              <a:xfrm>
                <a:off x="4448735" y="4005187"/>
                <a:ext cx="45719" cy="1308997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35F7B0DE-60C0-0143-93ED-86EC05B5F4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1596" y="4017546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3D488E8B-1A5F-124B-BAAE-1CEB99C2FF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1596" y="4328696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F0B0D161-21E8-1F47-9B3B-2C29345417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1596" y="4582696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D3B8A96D-0BB0-4743-A42F-7677967662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1596" y="4918250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794E5DB8-9F9B-FF49-B5A9-1A431D16DA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1596" y="5299082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64" name="Shape 296">
              <a:extLst>
                <a:ext uri="{FF2B5EF4-FFF2-40B4-BE49-F238E27FC236}">
                  <a16:creationId xmlns:a16="http://schemas.microsoft.com/office/drawing/2014/main" id="{1BE8D923-D768-B147-9D09-7A8800797120}"/>
                </a:ext>
              </a:extLst>
            </p:cNvPr>
            <p:cNvSpPr/>
            <p:nvPr/>
          </p:nvSpPr>
          <p:spPr>
            <a:xfrm>
              <a:off x="51858" y="2904419"/>
              <a:ext cx="2711638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8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lang="en-US" dirty="0"/>
                <a:t>C</a:t>
              </a:r>
              <a:r>
                <a:rPr lang="en-US" b="0" dirty="0"/>
                <a:t> LIF is dispensable for the second differentiation stage</a:t>
              </a:r>
              <a:endParaRPr sz="9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3C5652B-035F-6A45-83AF-0E17004D4F91}"/>
                </a:ext>
              </a:extLst>
            </p:cNvPr>
            <p:cNvGrpSpPr/>
            <p:nvPr/>
          </p:nvGrpSpPr>
          <p:grpSpPr>
            <a:xfrm>
              <a:off x="2984114" y="3210731"/>
              <a:ext cx="2610843" cy="1839721"/>
              <a:chOff x="4863238" y="4591461"/>
              <a:chExt cx="2610843" cy="1839721"/>
            </a:xfrm>
          </p:grpSpPr>
          <p:pic>
            <p:nvPicPr>
              <p:cNvPr id="265" name="image26.png">
                <a:extLst>
                  <a:ext uri="{FF2B5EF4-FFF2-40B4-BE49-F238E27FC236}">
                    <a16:creationId xmlns:a16="http://schemas.microsoft.com/office/drawing/2014/main" id="{7E3CD07A-40E4-F444-A78E-C8A1BA94E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63238" y="4770449"/>
                <a:ext cx="1616663" cy="1370384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266" name="Shape 551">
                <a:extLst>
                  <a:ext uri="{FF2B5EF4-FFF2-40B4-BE49-F238E27FC236}">
                    <a16:creationId xmlns:a16="http://schemas.microsoft.com/office/drawing/2014/main" id="{A3003E76-6443-8148-8627-293537F60415}"/>
                  </a:ext>
                </a:extLst>
              </p:cNvPr>
              <p:cNvSpPr/>
              <p:nvPr/>
            </p:nvSpPr>
            <p:spPr>
              <a:xfrm>
                <a:off x="6427431" y="4689421"/>
                <a:ext cx="630709" cy="338554"/>
              </a:xfrm>
              <a:prstGeom prst="rect">
                <a:avLst/>
              </a:prstGeom>
              <a:solidFill>
                <a:srgbClr val="E7E6E6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ACY</a:t>
                </a:r>
                <a:endParaRPr lang="en-US" dirty="0"/>
              </a:p>
              <a:p>
                <a:r>
                  <a:rPr lang="en-US" dirty="0"/>
                  <a:t> </a:t>
                </a:r>
                <a:endParaRPr dirty="0"/>
              </a:p>
            </p:txBody>
          </p:sp>
          <p:sp>
            <p:nvSpPr>
              <p:cNvPr id="267" name="Shape 542">
                <a:extLst>
                  <a:ext uri="{FF2B5EF4-FFF2-40B4-BE49-F238E27FC236}">
                    <a16:creationId xmlns:a16="http://schemas.microsoft.com/office/drawing/2014/main" id="{AC037AB7-8FBC-1A4A-8743-3AA1283A3E63}"/>
                  </a:ext>
                </a:extLst>
              </p:cNvPr>
              <p:cNvSpPr/>
              <p:nvPr/>
            </p:nvSpPr>
            <p:spPr>
              <a:xfrm>
                <a:off x="7201423" y="4591461"/>
                <a:ext cx="20614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>
                    <a:solidFill>
                      <a:schemeClr val="tx1"/>
                    </a:solidFill>
                  </a:rPr>
                  <a:t>D0</a:t>
                </a:r>
              </a:p>
            </p:txBody>
          </p:sp>
          <p:sp>
            <p:nvSpPr>
              <p:cNvPr id="268" name="Shape 543">
                <a:extLst>
                  <a:ext uri="{FF2B5EF4-FFF2-40B4-BE49-F238E27FC236}">
                    <a16:creationId xmlns:a16="http://schemas.microsoft.com/office/drawing/2014/main" id="{BC42AF7C-A415-0C4C-947B-CF02AFC490B2}"/>
                  </a:ext>
                </a:extLst>
              </p:cNvPr>
              <p:cNvSpPr/>
              <p:nvPr/>
            </p:nvSpPr>
            <p:spPr>
              <a:xfrm>
                <a:off x="6427431" y="5047081"/>
                <a:ext cx="630709" cy="1323439"/>
              </a:xfrm>
              <a:prstGeom prst="rect">
                <a:avLst/>
              </a:prstGeom>
              <a:solidFill>
                <a:srgbClr val="A9D18E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endParaRPr lang="en-US" dirty="0"/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endParaRPr lang="en-US" dirty="0"/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BMP4 20/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SCF/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EGF/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/>
                  <a:t>XAV939/Y-27632 </a:t>
                </a: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pP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69" name="Shape 547">
                <a:extLst>
                  <a:ext uri="{FF2B5EF4-FFF2-40B4-BE49-F238E27FC236}">
                    <a16:creationId xmlns:a16="http://schemas.microsoft.com/office/drawing/2014/main" id="{A7C12099-A1BC-AB4C-9C72-C3118C612DEC}"/>
                  </a:ext>
                </a:extLst>
              </p:cNvPr>
              <p:cNvSpPr/>
              <p:nvPr/>
            </p:nvSpPr>
            <p:spPr>
              <a:xfrm>
                <a:off x="7192596" y="4898918"/>
                <a:ext cx="28148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>
                    <a:solidFill>
                      <a:schemeClr val="tx1"/>
                    </a:solidFill>
                  </a:rPr>
                  <a:t>D0.5</a:t>
                </a:r>
              </a:p>
            </p:txBody>
          </p:sp>
          <p:sp>
            <p:nvSpPr>
              <p:cNvPr id="270" name="Shape 548">
                <a:extLst>
                  <a:ext uri="{FF2B5EF4-FFF2-40B4-BE49-F238E27FC236}">
                    <a16:creationId xmlns:a16="http://schemas.microsoft.com/office/drawing/2014/main" id="{F90466AB-26E3-8045-ADC4-58BE613945AD}"/>
                  </a:ext>
                </a:extLst>
              </p:cNvPr>
              <p:cNvSpPr/>
              <p:nvPr/>
            </p:nvSpPr>
            <p:spPr>
              <a:xfrm>
                <a:off x="7192596" y="5151653"/>
                <a:ext cx="28148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>
                    <a:solidFill>
                      <a:srgbClr val="FF0000"/>
                    </a:solidFill>
                  </a:rPr>
                  <a:t>D1.5</a:t>
                </a:r>
              </a:p>
            </p:txBody>
          </p:sp>
          <p:sp>
            <p:nvSpPr>
              <p:cNvPr id="271" name="Shape 549">
                <a:extLst>
                  <a:ext uri="{FF2B5EF4-FFF2-40B4-BE49-F238E27FC236}">
                    <a16:creationId xmlns:a16="http://schemas.microsoft.com/office/drawing/2014/main" id="{65DB52D7-CE8C-884F-B02B-7BA7C3F053BF}"/>
                  </a:ext>
                </a:extLst>
              </p:cNvPr>
              <p:cNvSpPr/>
              <p:nvPr/>
            </p:nvSpPr>
            <p:spPr>
              <a:xfrm>
                <a:off x="7192596" y="5474957"/>
                <a:ext cx="28148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>
                    <a:solidFill>
                      <a:srgbClr val="FF0000"/>
                    </a:solidFill>
                  </a:rPr>
                  <a:t>D2.5</a:t>
                </a:r>
              </a:p>
            </p:txBody>
          </p:sp>
          <p:sp>
            <p:nvSpPr>
              <p:cNvPr id="272" name="Shape 550">
                <a:extLst>
                  <a:ext uri="{FF2B5EF4-FFF2-40B4-BE49-F238E27FC236}">
                    <a16:creationId xmlns:a16="http://schemas.microsoft.com/office/drawing/2014/main" id="{BC4832C7-589D-5946-9ED1-D353158A73E8}"/>
                  </a:ext>
                </a:extLst>
              </p:cNvPr>
              <p:cNvSpPr/>
              <p:nvPr/>
            </p:nvSpPr>
            <p:spPr>
              <a:xfrm>
                <a:off x="7192596" y="5860693"/>
                <a:ext cx="28148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>
                    <a:solidFill>
                      <a:srgbClr val="FF0000"/>
                    </a:solidFill>
                  </a:rPr>
                  <a:t>D3.5</a:t>
                </a: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0B7C9E43-33A4-504B-9C26-E01E18AE50AD}"/>
                  </a:ext>
                </a:extLst>
              </p:cNvPr>
              <p:cNvSpPr/>
              <p:nvPr/>
            </p:nvSpPr>
            <p:spPr>
              <a:xfrm>
                <a:off x="7070018" y="4692180"/>
                <a:ext cx="45719" cy="1678335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088F9C62-6943-5548-9198-42E199AF4B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2879" y="4704539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32598371-01D3-E145-98DF-8EED7BA59A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2879" y="5015689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id="{DD841C4F-8FDE-1F45-B0A1-DE2BF792C0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2879" y="5269689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C415D598-7F91-4140-8F09-A472DBEDD2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2879" y="5605243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5FF335A3-4A05-F04C-AF1D-F7AF711A05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2879" y="5986075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79" name="Shape 550">
                <a:extLst>
                  <a:ext uri="{FF2B5EF4-FFF2-40B4-BE49-F238E27FC236}">
                    <a16:creationId xmlns:a16="http://schemas.microsoft.com/office/drawing/2014/main" id="{ECFC43FF-8425-154E-9AC1-1162B81561DB}"/>
                  </a:ext>
                </a:extLst>
              </p:cNvPr>
              <p:cNvSpPr/>
              <p:nvPr/>
            </p:nvSpPr>
            <p:spPr>
              <a:xfrm>
                <a:off x="7192596" y="6231127"/>
                <a:ext cx="281485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7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>
                    <a:solidFill>
                      <a:srgbClr val="FF0000"/>
                    </a:solidFill>
                  </a:rPr>
                  <a:t>D</a:t>
                </a:r>
                <a:r>
                  <a:rPr lang="en-US" dirty="0">
                    <a:solidFill>
                      <a:srgbClr val="FF0000"/>
                    </a:solidFill>
                  </a:rPr>
                  <a:t>4</a:t>
                </a:r>
                <a:r>
                  <a:rPr dirty="0">
                    <a:solidFill>
                      <a:srgbClr val="FF0000"/>
                    </a:solidFill>
                  </a:rPr>
                  <a:t>.5</a:t>
                </a:r>
              </a:p>
            </p:txBody>
          </p: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1D676A98-E1FA-B143-A8FE-5254EB2214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03319" y="6356509"/>
                <a:ext cx="9144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81" name="Shape 296">
              <a:extLst>
                <a:ext uri="{FF2B5EF4-FFF2-40B4-BE49-F238E27FC236}">
                  <a16:creationId xmlns:a16="http://schemas.microsoft.com/office/drawing/2014/main" id="{F335F781-A287-0A48-B9B3-A0BC27C7433C}"/>
                </a:ext>
              </a:extLst>
            </p:cNvPr>
            <p:cNvSpPr/>
            <p:nvPr/>
          </p:nvSpPr>
          <p:spPr>
            <a:xfrm>
              <a:off x="3008148" y="2898067"/>
              <a:ext cx="2716447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800" b="1">
                  <a:latin typeface="Arial"/>
                  <a:ea typeface="Arial"/>
                  <a:cs typeface="Arial"/>
                  <a:sym typeface="Arial"/>
                </a:defRPr>
              </a:pPr>
              <a:r>
                <a:rPr lang="en-US" dirty="0"/>
                <a:t>D</a:t>
              </a:r>
              <a:r>
                <a:rPr lang="en-US" b="0" dirty="0"/>
                <a:t> 3 days are optimal for the second differentiation stage</a:t>
              </a:r>
              <a:endParaRPr sz="900" dirty="0"/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7CC6D07D-2FE0-3E44-9348-90F141B17E96}"/>
                </a:ext>
              </a:extLst>
            </p:cNvPr>
            <p:cNvCxnSpPr>
              <a:cxnSpLocks/>
            </p:cNvCxnSpPr>
            <p:nvPr/>
          </p:nvCxnSpPr>
          <p:spPr>
            <a:xfrm>
              <a:off x="2684544" y="1495412"/>
              <a:ext cx="0" cy="375246"/>
            </a:xfrm>
            <a:prstGeom prst="line">
              <a:avLst/>
            </a:prstGeom>
            <a:noFill/>
            <a:ln w="38100" cap="flat">
              <a:solidFill>
                <a:srgbClr val="0601FF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83" name="Shape 547">
              <a:extLst>
                <a:ext uri="{FF2B5EF4-FFF2-40B4-BE49-F238E27FC236}">
                  <a16:creationId xmlns:a16="http://schemas.microsoft.com/office/drawing/2014/main" id="{00528DBA-408A-7D4F-99C5-CD8125C56AC1}"/>
                </a:ext>
              </a:extLst>
            </p:cNvPr>
            <p:cNvSpPr/>
            <p:nvPr/>
          </p:nvSpPr>
          <p:spPr>
            <a:xfrm>
              <a:off x="2684544" y="1051507"/>
              <a:ext cx="30713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/>
                <a:t>-SCF</a:t>
              </a:r>
            </a:p>
            <a:p>
              <a:r>
                <a:rPr lang="en-US" dirty="0"/>
                <a:t>-EGF</a:t>
              </a:r>
              <a:endParaRPr dirty="0"/>
            </a:p>
          </p:txBody>
        </p:sp>
        <p:sp>
          <p:nvSpPr>
            <p:cNvPr id="284" name="Shape 547">
              <a:extLst>
                <a:ext uri="{FF2B5EF4-FFF2-40B4-BE49-F238E27FC236}">
                  <a16:creationId xmlns:a16="http://schemas.microsoft.com/office/drawing/2014/main" id="{3D5C1440-336E-2B45-92F4-03047CC16856}"/>
                </a:ext>
              </a:extLst>
            </p:cNvPr>
            <p:cNvSpPr/>
            <p:nvPr/>
          </p:nvSpPr>
          <p:spPr>
            <a:xfrm>
              <a:off x="2705797" y="1580512"/>
              <a:ext cx="366445" cy="2000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/>
                <a:t>-BMP4</a:t>
              </a:r>
              <a:endParaRPr dirty="0"/>
            </a:p>
          </p:txBody>
        </p:sp>
      </p:grpSp>
      <p:pic>
        <p:nvPicPr>
          <p:cNvPr id="100" name="image30.png">
            <a:extLst>
              <a:ext uri="{FF2B5EF4-FFF2-40B4-BE49-F238E27FC236}">
                <a16:creationId xmlns:a16="http://schemas.microsoft.com/office/drawing/2014/main" id="{65494284-49C9-3A4B-948C-A828FA209B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031677"/>
            <a:ext cx="7772400" cy="3564568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296">
            <a:extLst>
              <a:ext uri="{FF2B5EF4-FFF2-40B4-BE49-F238E27FC236}">
                <a16:creationId xmlns:a16="http://schemas.microsoft.com/office/drawing/2014/main" id="{9972A95E-D966-9A49-95E1-2D7D22BF2EDC}"/>
              </a:ext>
            </a:extLst>
          </p:cNvPr>
          <p:cNvSpPr/>
          <p:nvPr/>
        </p:nvSpPr>
        <p:spPr>
          <a:xfrm>
            <a:off x="-22367" y="6909672"/>
            <a:ext cx="4500589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G</a:t>
            </a:r>
            <a:r>
              <a:rPr lang="en-US" b="0" dirty="0"/>
              <a:t> Loss of one </a:t>
            </a:r>
            <a:r>
              <a:rPr lang="en-US" b="0" i="1" dirty="0"/>
              <a:t>SOX17</a:t>
            </a:r>
            <a:r>
              <a:rPr lang="en-US" b="0" dirty="0"/>
              <a:t> allele in the </a:t>
            </a:r>
            <a:r>
              <a:rPr lang="en-US" b="0" i="1" dirty="0"/>
              <a:t>SOX17-GFP</a:t>
            </a:r>
            <a:r>
              <a:rPr lang="en-US" b="0" dirty="0"/>
              <a:t> reporter line partially impairs PGC specification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104822236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17">
            <a:extLst>
              <a:ext uri="{FF2B5EF4-FFF2-40B4-BE49-F238E27FC236}">
                <a16:creationId xmlns:a16="http://schemas.microsoft.com/office/drawing/2014/main" id="{45A56061-E78F-7944-8999-DD42BAEB72AF}"/>
              </a:ext>
            </a:extLst>
          </p:cNvPr>
          <p:cNvSpPr/>
          <p:nvPr/>
        </p:nvSpPr>
        <p:spPr>
          <a:xfrm>
            <a:off x="0" y="4426"/>
            <a:ext cx="6790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1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dirty="0"/>
              <a:t>Fig. </a:t>
            </a:r>
            <a:r>
              <a:rPr lang="en-US" dirty="0"/>
              <a:t>S3</a:t>
            </a:r>
            <a:endParaRPr dirty="0"/>
          </a:p>
        </p:txBody>
      </p:sp>
      <p:sp>
        <p:nvSpPr>
          <p:cNvPr id="3" name="Shape 296">
            <a:extLst>
              <a:ext uri="{FF2B5EF4-FFF2-40B4-BE49-F238E27FC236}">
                <a16:creationId xmlns:a16="http://schemas.microsoft.com/office/drawing/2014/main" id="{705C3355-5650-FB4B-89EA-D8CB789836EA}"/>
              </a:ext>
            </a:extLst>
          </p:cNvPr>
          <p:cNvSpPr/>
          <p:nvPr/>
        </p:nvSpPr>
        <p:spPr>
          <a:xfrm>
            <a:off x="-22367" y="316957"/>
            <a:ext cx="3764811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A</a:t>
            </a:r>
            <a:r>
              <a:rPr lang="en-US" b="0" dirty="0"/>
              <a:t> Multiple PGCLC cell-surface markers are expressed in undifferentiated hPSCs </a:t>
            </a:r>
            <a:endParaRPr sz="900" dirty="0"/>
          </a:p>
        </p:txBody>
      </p:sp>
      <p:pic>
        <p:nvPicPr>
          <p:cNvPr id="46" name="image31.png">
            <a:extLst>
              <a:ext uri="{FF2B5EF4-FFF2-40B4-BE49-F238E27FC236}">
                <a16:creationId xmlns:a16="http://schemas.microsoft.com/office/drawing/2014/main" id="{2C00C317-E7AB-2041-9A2F-D6777D7C5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9351"/>
            <a:ext cx="6419101" cy="2962663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Shape 296">
            <a:extLst>
              <a:ext uri="{FF2B5EF4-FFF2-40B4-BE49-F238E27FC236}">
                <a16:creationId xmlns:a16="http://schemas.microsoft.com/office/drawing/2014/main" id="{C6B768FB-F365-3E49-8B79-DD410DEF628B}"/>
              </a:ext>
            </a:extLst>
          </p:cNvPr>
          <p:cNvSpPr/>
          <p:nvPr/>
        </p:nvSpPr>
        <p:spPr>
          <a:xfrm>
            <a:off x="-10175" y="3169254"/>
            <a:ext cx="3969996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B</a:t>
            </a:r>
            <a:r>
              <a:rPr lang="en-US" b="0" dirty="0"/>
              <a:t> PGCs generated from multiple hPSC lines display appropriate marker expression</a:t>
            </a:r>
            <a:endParaRPr sz="900" dirty="0"/>
          </a:p>
        </p:txBody>
      </p:sp>
      <p:pic>
        <p:nvPicPr>
          <p:cNvPr id="137" name="Picture 136" descr="Chart, diagram&#10;&#10;Description automatically generated">
            <a:extLst>
              <a:ext uri="{FF2B5EF4-FFF2-40B4-BE49-F238E27FC236}">
                <a16:creationId xmlns:a16="http://schemas.microsoft.com/office/drawing/2014/main" id="{03811C93-1D9B-514F-9C19-F00BA4C975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t="22432" b="59428"/>
          <a:stretch/>
        </p:blipFill>
        <p:spPr>
          <a:xfrm>
            <a:off x="149561" y="2005481"/>
            <a:ext cx="3705221" cy="1133521"/>
          </a:xfrm>
          <a:prstGeom prst="rect">
            <a:avLst/>
          </a:prstGeom>
        </p:spPr>
      </p:pic>
      <p:pic>
        <p:nvPicPr>
          <p:cNvPr id="5" name="Picture 4" descr="Chart, diagram&#10;&#10;Description automatically generated">
            <a:extLst>
              <a:ext uri="{FF2B5EF4-FFF2-40B4-BE49-F238E27FC236}">
                <a16:creationId xmlns:a16="http://schemas.microsoft.com/office/drawing/2014/main" id="{219D3922-F652-9140-9961-8B3E25E290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" b="82282"/>
          <a:stretch/>
        </p:blipFill>
        <p:spPr>
          <a:xfrm>
            <a:off x="174020" y="664076"/>
            <a:ext cx="3688597" cy="928336"/>
          </a:xfrm>
          <a:prstGeom prst="rect">
            <a:avLst/>
          </a:prstGeom>
        </p:spPr>
      </p:pic>
      <p:sp>
        <p:nvSpPr>
          <p:cNvPr id="45" name="Shape 383">
            <a:extLst>
              <a:ext uri="{FF2B5EF4-FFF2-40B4-BE49-F238E27FC236}">
                <a16:creationId xmlns:a16="http://schemas.microsoft.com/office/drawing/2014/main" id="{8ACCED54-19AF-A045-9968-32E908BEA2F1}"/>
              </a:ext>
            </a:extLst>
          </p:cNvPr>
          <p:cNvSpPr/>
          <p:nvPr/>
        </p:nvSpPr>
        <p:spPr>
          <a:xfrm>
            <a:off x="354890" y="462949"/>
            <a:ext cx="15976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EPCAM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8" name="Picture 47" descr="Chart, diagram&#10;&#10;Description automatically generated">
            <a:extLst>
              <a:ext uri="{FF2B5EF4-FFF2-40B4-BE49-F238E27FC236}">
                <a16:creationId xmlns:a16="http://schemas.microsoft.com/office/drawing/2014/main" id="{49C5D603-2A4A-604D-84C8-B16FCECEF6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4" t="42904" b="40794"/>
          <a:stretch/>
        </p:blipFill>
        <p:spPr>
          <a:xfrm>
            <a:off x="3966134" y="659689"/>
            <a:ext cx="1830150" cy="1002148"/>
          </a:xfrm>
          <a:prstGeom prst="rect">
            <a:avLst/>
          </a:prstGeom>
        </p:spPr>
      </p:pic>
      <p:pic>
        <p:nvPicPr>
          <p:cNvPr id="49" name="Picture 48" descr="Chart, diagram&#10;&#10;Description automatically generated">
            <a:extLst>
              <a:ext uri="{FF2B5EF4-FFF2-40B4-BE49-F238E27FC236}">
                <a16:creationId xmlns:a16="http://schemas.microsoft.com/office/drawing/2014/main" id="{587FAB78-5761-C647-A408-FC086A3A73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33" r="49817" b="40794"/>
          <a:stretch/>
        </p:blipFill>
        <p:spPr>
          <a:xfrm>
            <a:off x="3955695" y="2008949"/>
            <a:ext cx="1851029" cy="1024996"/>
          </a:xfrm>
          <a:prstGeom prst="rect">
            <a:avLst/>
          </a:prstGeom>
        </p:spPr>
      </p:pic>
      <p:sp>
        <p:nvSpPr>
          <p:cNvPr id="50" name="Shape 383">
            <a:extLst>
              <a:ext uri="{FF2B5EF4-FFF2-40B4-BE49-F238E27FC236}">
                <a16:creationId xmlns:a16="http://schemas.microsoft.com/office/drawing/2014/main" id="{1B4F04CD-E4C1-BA48-A8F4-DC018FC410C7}"/>
              </a:ext>
            </a:extLst>
          </p:cNvPr>
          <p:cNvSpPr/>
          <p:nvPr/>
        </p:nvSpPr>
        <p:spPr>
          <a:xfrm>
            <a:off x="2267072" y="444247"/>
            <a:ext cx="15976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KIT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1" name="Shape 383">
            <a:extLst>
              <a:ext uri="{FF2B5EF4-FFF2-40B4-BE49-F238E27FC236}">
                <a16:creationId xmlns:a16="http://schemas.microsoft.com/office/drawing/2014/main" id="{2AAD6287-E2A7-624E-8EFE-B8321767738B}"/>
              </a:ext>
            </a:extLst>
          </p:cNvPr>
          <p:cNvSpPr/>
          <p:nvPr/>
        </p:nvSpPr>
        <p:spPr>
          <a:xfrm>
            <a:off x="4150655" y="444247"/>
            <a:ext cx="15976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ITGA6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2" name="Shape 383">
            <a:extLst>
              <a:ext uri="{FF2B5EF4-FFF2-40B4-BE49-F238E27FC236}">
                <a16:creationId xmlns:a16="http://schemas.microsoft.com/office/drawing/2014/main" id="{5A3F31EF-13E4-9841-922E-63FEDDAAEC66}"/>
              </a:ext>
            </a:extLst>
          </p:cNvPr>
          <p:cNvSpPr/>
          <p:nvPr/>
        </p:nvSpPr>
        <p:spPr>
          <a:xfrm>
            <a:off x="4150655" y="1814511"/>
            <a:ext cx="15976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TNAP/ALPL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3" name="Shape 383">
            <a:extLst>
              <a:ext uri="{FF2B5EF4-FFF2-40B4-BE49-F238E27FC236}">
                <a16:creationId xmlns:a16="http://schemas.microsoft.com/office/drawing/2014/main" id="{E8E690BA-D427-9246-911A-3FD495CB6CA4}"/>
              </a:ext>
            </a:extLst>
          </p:cNvPr>
          <p:cNvSpPr/>
          <p:nvPr/>
        </p:nvSpPr>
        <p:spPr>
          <a:xfrm>
            <a:off x="354890" y="1801760"/>
            <a:ext cx="1597687" cy="21544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CD38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4" name="Shape 383">
            <a:extLst>
              <a:ext uri="{FF2B5EF4-FFF2-40B4-BE49-F238E27FC236}">
                <a16:creationId xmlns:a16="http://schemas.microsoft.com/office/drawing/2014/main" id="{D2523E6D-56CF-3E43-A5FD-1DAAB32A5474}"/>
              </a:ext>
            </a:extLst>
          </p:cNvPr>
          <p:cNvSpPr/>
          <p:nvPr/>
        </p:nvSpPr>
        <p:spPr>
          <a:xfrm>
            <a:off x="2191855" y="1814324"/>
            <a:ext cx="1597687" cy="21544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PDPN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87FE100-F261-364A-AD0B-7E3E6A89C450}"/>
              </a:ext>
            </a:extLst>
          </p:cNvPr>
          <p:cNvGrpSpPr/>
          <p:nvPr/>
        </p:nvGrpSpPr>
        <p:grpSpPr>
          <a:xfrm>
            <a:off x="484031" y="2921767"/>
            <a:ext cx="5196902" cy="224565"/>
            <a:chOff x="310011" y="2819357"/>
            <a:chExt cx="5196902" cy="22456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09ECDFA-3E2A-0F4D-A198-0819A084C2EE}"/>
                </a:ext>
              </a:extLst>
            </p:cNvPr>
            <p:cNvGrpSpPr/>
            <p:nvPr/>
          </p:nvGrpSpPr>
          <p:grpSpPr>
            <a:xfrm>
              <a:off x="310011" y="2820913"/>
              <a:ext cx="1415048" cy="210932"/>
              <a:chOff x="310011" y="2820913"/>
              <a:chExt cx="1415048" cy="210932"/>
            </a:xfrm>
          </p:grpSpPr>
          <p:pic>
            <p:nvPicPr>
              <p:cNvPr id="31" name="image16.png" descr="TSNE_PGC_5k_ccc_LR_std.png">
                <a:extLst>
                  <a:ext uri="{FF2B5EF4-FFF2-40B4-BE49-F238E27FC236}">
                    <a16:creationId xmlns:a16="http://schemas.microsoft.com/office/drawing/2014/main" id="{77CEDEBD-8911-C942-AD3A-88C040AB21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314" t="48954" r="68210" b="46906"/>
              <a:stretch>
                <a:fillRect/>
              </a:stretch>
            </p:blipFill>
            <p:spPr>
              <a:xfrm rot="5400000">
                <a:off x="322454" y="2841957"/>
                <a:ext cx="194560" cy="1821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6" name="Shape 351">
                <a:extLst>
                  <a:ext uri="{FF2B5EF4-FFF2-40B4-BE49-F238E27FC236}">
                    <a16:creationId xmlns:a16="http://schemas.microsoft.com/office/drawing/2014/main" id="{7C869EE3-181B-AC4C-AC90-E325C98AB008}"/>
                  </a:ext>
                </a:extLst>
              </p:cNvPr>
              <p:cNvSpPr/>
              <p:nvPr/>
            </p:nvSpPr>
            <p:spPr>
              <a:xfrm>
                <a:off x="310011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ES</a:t>
                </a: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72FFBE03-B427-0B43-89CF-0E0B4BCD28BE}"/>
                  </a:ext>
                </a:extLst>
              </p:cNvPr>
              <p:cNvGrpSpPr/>
              <p:nvPr/>
            </p:nvGrpSpPr>
            <p:grpSpPr>
              <a:xfrm>
                <a:off x="607288" y="2820915"/>
                <a:ext cx="214782" cy="203602"/>
                <a:chOff x="529468" y="2820915"/>
                <a:chExt cx="214782" cy="203602"/>
              </a:xfrm>
            </p:grpSpPr>
            <p:pic>
              <p:nvPicPr>
                <p:cNvPr id="35" name="image16.png" descr="TSNE_PGC_5k_ccc_LR_std.png">
                  <a:extLst>
                    <a:ext uri="{FF2B5EF4-FFF2-40B4-BE49-F238E27FC236}">
                      <a16:creationId xmlns:a16="http://schemas.microsoft.com/office/drawing/2014/main" id="{8FEBCA84-F255-A541-AC0E-3CF8E2234A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532719" y="2831664"/>
                  <a:ext cx="203602" cy="18210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37" name="Shape 352">
                  <a:extLst>
                    <a:ext uri="{FF2B5EF4-FFF2-40B4-BE49-F238E27FC236}">
                      <a16:creationId xmlns:a16="http://schemas.microsoft.com/office/drawing/2014/main" id="{8E069E42-F31C-634C-830A-5018C0841912}"/>
                    </a:ext>
                  </a:extLst>
                </p:cNvPr>
                <p:cNvSpPr/>
                <p:nvPr/>
              </p:nvSpPr>
              <p:spPr>
                <a:xfrm>
                  <a:off x="529468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997D770-3429-A94F-A2CB-AF32D0590684}"/>
                  </a:ext>
                </a:extLst>
              </p:cNvPr>
              <p:cNvGrpSpPr/>
              <p:nvPr/>
            </p:nvGrpSpPr>
            <p:grpSpPr>
              <a:xfrm>
                <a:off x="911050" y="2820913"/>
                <a:ext cx="214782" cy="203602"/>
                <a:chOff x="748925" y="2820913"/>
                <a:chExt cx="214782" cy="203602"/>
              </a:xfrm>
            </p:grpSpPr>
            <p:pic>
              <p:nvPicPr>
                <p:cNvPr id="33" name="image16.png" descr="TSNE_PGC_5k_ccc_LR_std.png">
                  <a:extLst>
                    <a:ext uri="{FF2B5EF4-FFF2-40B4-BE49-F238E27FC236}">
                      <a16:creationId xmlns:a16="http://schemas.microsoft.com/office/drawing/2014/main" id="{6AB5DF60-CF27-D04D-BF1C-52AA9609C2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43929" r="68267" b="51718"/>
                <a:stretch>
                  <a:fillRect/>
                </a:stretch>
              </p:blipFill>
              <p:spPr>
                <a:xfrm rot="5400000">
                  <a:off x="761515" y="2826993"/>
                  <a:ext cx="203602" cy="19144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38" name="Shape 353">
                  <a:extLst>
                    <a:ext uri="{FF2B5EF4-FFF2-40B4-BE49-F238E27FC236}">
                      <a16:creationId xmlns:a16="http://schemas.microsoft.com/office/drawing/2014/main" id="{21A4D3AD-4337-4749-8B66-3BED55D15C42}"/>
                    </a:ext>
                  </a:extLst>
                </p:cNvPr>
                <p:cNvSpPr/>
                <p:nvPr/>
              </p:nvSpPr>
              <p:spPr>
                <a:xfrm>
                  <a:off x="748925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En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A61A3580-8CFF-8543-A783-94ACBD95A65B}"/>
                  </a:ext>
                </a:extLst>
              </p:cNvPr>
              <p:cNvGrpSpPr/>
              <p:nvPr/>
            </p:nvGrpSpPr>
            <p:grpSpPr>
              <a:xfrm>
                <a:off x="1184537" y="2820914"/>
                <a:ext cx="276582" cy="203602"/>
                <a:chOff x="931622" y="2820914"/>
                <a:chExt cx="276582" cy="203602"/>
              </a:xfrm>
            </p:grpSpPr>
            <p:pic>
              <p:nvPicPr>
                <p:cNvPr id="34" name="image16.png" descr="TSNE_PGC_5k_ccc_LR_std.png">
                  <a:extLst>
                    <a:ext uri="{FF2B5EF4-FFF2-40B4-BE49-F238E27FC236}">
                      <a16:creationId xmlns:a16="http://schemas.microsoft.com/office/drawing/2014/main" id="{B1C38AFC-3673-2742-BB51-31D3F935EE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4269" r="68267" b="60954"/>
                <a:stretch>
                  <a:fillRect/>
                </a:stretch>
              </p:blipFill>
              <p:spPr>
                <a:xfrm rot="5400000">
                  <a:off x="971634" y="2817655"/>
                  <a:ext cx="203602" cy="21012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39" name="Shape 354">
                  <a:extLst>
                    <a:ext uri="{FF2B5EF4-FFF2-40B4-BE49-F238E27FC236}">
                      <a16:creationId xmlns:a16="http://schemas.microsoft.com/office/drawing/2014/main" id="{C2DA55B0-FA0E-7349-BCAD-C92522BB5FCD}"/>
                    </a:ext>
                  </a:extLst>
                </p:cNvPr>
                <p:cNvSpPr/>
                <p:nvPr/>
              </p:nvSpPr>
              <p:spPr>
                <a:xfrm>
                  <a:off x="931622" y="2872302"/>
                  <a:ext cx="2765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PGC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6F6D5A13-2FC6-6B47-B94F-68B243AC5514}"/>
                  </a:ext>
                </a:extLst>
              </p:cNvPr>
              <p:cNvGrpSpPr/>
              <p:nvPr/>
            </p:nvGrpSpPr>
            <p:grpSpPr>
              <a:xfrm>
                <a:off x="1426220" y="2845069"/>
                <a:ext cx="298839" cy="186776"/>
                <a:chOff x="1108452" y="2845069"/>
                <a:chExt cx="298839" cy="186776"/>
              </a:xfrm>
            </p:grpSpPr>
            <p:pic>
              <p:nvPicPr>
                <p:cNvPr id="32" name="image16.png" descr="TSNE_PGC_5k_ccc_LR_std.png">
                  <a:extLst>
                    <a:ext uri="{FF2B5EF4-FFF2-40B4-BE49-F238E27FC236}">
                      <a16:creationId xmlns:a16="http://schemas.microsoft.com/office/drawing/2014/main" id="{AF1E3EEA-FFA7-D543-A186-45B7A8ACEA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409" t="53482" r="68176" b="39829"/>
                <a:stretch>
                  <a:fillRect/>
                </a:stretch>
              </p:blipFill>
              <p:spPr>
                <a:xfrm rot="5400000">
                  <a:off x="1162149" y="2791372"/>
                  <a:ext cx="186776" cy="29416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40" name="Shape 355">
                  <a:extLst>
                    <a:ext uri="{FF2B5EF4-FFF2-40B4-BE49-F238E27FC236}">
                      <a16:creationId xmlns:a16="http://schemas.microsoft.com/office/drawing/2014/main" id="{CE58F883-EE9E-B04D-90DC-EC3CF61C5FC5}"/>
                    </a:ext>
                  </a:extLst>
                </p:cNvPr>
                <p:cNvSpPr/>
                <p:nvPr/>
              </p:nvSpPr>
              <p:spPr>
                <a:xfrm>
                  <a:off x="1192509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Me</a:t>
                  </a:r>
                </a:p>
              </p:txBody>
            </p:sp>
          </p:grp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2816D07-D980-2E46-B01D-A235CBC7A676}"/>
                </a:ext>
              </a:extLst>
            </p:cNvPr>
            <p:cNvGrpSpPr/>
            <p:nvPr/>
          </p:nvGrpSpPr>
          <p:grpSpPr>
            <a:xfrm>
              <a:off x="2101839" y="2832990"/>
              <a:ext cx="1415048" cy="210932"/>
              <a:chOff x="310011" y="2820913"/>
              <a:chExt cx="1415048" cy="210932"/>
            </a:xfrm>
          </p:grpSpPr>
          <p:pic>
            <p:nvPicPr>
              <p:cNvPr id="61" name="image16.png" descr="TSNE_PGC_5k_ccc_LR_std.png">
                <a:extLst>
                  <a:ext uri="{FF2B5EF4-FFF2-40B4-BE49-F238E27FC236}">
                    <a16:creationId xmlns:a16="http://schemas.microsoft.com/office/drawing/2014/main" id="{92D556F6-C2C8-1549-91E5-06319B0CA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314" t="48954" r="68210" b="46906"/>
              <a:stretch>
                <a:fillRect/>
              </a:stretch>
            </p:blipFill>
            <p:spPr>
              <a:xfrm rot="5400000">
                <a:off x="322454" y="2841957"/>
                <a:ext cx="194560" cy="1821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2" name="Shape 351">
                <a:extLst>
                  <a:ext uri="{FF2B5EF4-FFF2-40B4-BE49-F238E27FC236}">
                    <a16:creationId xmlns:a16="http://schemas.microsoft.com/office/drawing/2014/main" id="{F00A2A07-08F3-0F47-B568-9307D8FE9574}"/>
                  </a:ext>
                </a:extLst>
              </p:cNvPr>
              <p:cNvSpPr/>
              <p:nvPr/>
            </p:nvSpPr>
            <p:spPr>
              <a:xfrm>
                <a:off x="310011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ES</a:t>
                </a:r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B0205AD-A312-D646-BB14-DADCF49382DA}"/>
                  </a:ext>
                </a:extLst>
              </p:cNvPr>
              <p:cNvGrpSpPr/>
              <p:nvPr/>
            </p:nvGrpSpPr>
            <p:grpSpPr>
              <a:xfrm>
                <a:off x="607288" y="2820915"/>
                <a:ext cx="214782" cy="203602"/>
                <a:chOff x="529468" y="2820915"/>
                <a:chExt cx="214782" cy="203602"/>
              </a:xfrm>
            </p:grpSpPr>
            <p:pic>
              <p:nvPicPr>
                <p:cNvPr id="73" name="image16.png" descr="TSNE_PGC_5k_ccc_LR_std.png">
                  <a:extLst>
                    <a:ext uri="{FF2B5EF4-FFF2-40B4-BE49-F238E27FC236}">
                      <a16:creationId xmlns:a16="http://schemas.microsoft.com/office/drawing/2014/main" id="{BC08BBFD-8BEE-CE4D-A294-3F23716CCA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532719" y="2831664"/>
                  <a:ext cx="203602" cy="18210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74" name="Shape 352">
                  <a:extLst>
                    <a:ext uri="{FF2B5EF4-FFF2-40B4-BE49-F238E27FC236}">
                      <a16:creationId xmlns:a16="http://schemas.microsoft.com/office/drawing/2014/main" id="{622A6C46-2EE4-5742-BDFC-D1C9F0321E5E}"/>
                    </a:ext>
                  </a:extLst>
                </p:cNvPr>
                <p:cNvSpPr/>
                <p:nvPr/>
              </p:nvSpPr>
              <p:spPr>
                <a:xfrm>
                  <a:off x="529468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3311E86C-B43A-7B48-87F6-5F96AE6B6830}"/>
                  </a:ext>
                </a:extLst>
              </p:cNvPr>
              <p:cNvGrpSpPr/>
              <p:nvPr/>
            </p:nvGrpSpPr>
            <p:grpSpPr>
              <a:xfrm>
                <a:off x="911050" y="2820913"/>
                <a:ext cx="214782" cy="203602"/>
                <a:chOff x="748925" y="2820913"/>
                <a:chExt cx="214782" cy="203602"/>
              </a:xfrm>
            </p:grpSpPr>
            <p:pic>
              <p:nvPicPr>
                <p:cNvPr id="71" name="image16.png" descr="TSNE_PGC_5k_ccc_LR_std.png">
                  <a:extLst>
                    <a:ext uri="{FF2B5EF4-FFF2-40B4-BE49-F238E27FC236}">
                      <a16:creationId xmlns:a16="http://schemas.microsoft.com/office/drawing/2014/main" id="{54A0D198-8048-C141-98FD-D6D36B68A4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43929" r="68267" b="51718"/>
                <a:stretch>
                  <a:fillRect/>
                </a:stretch>
              </p:blipFill>
              <p:spPr>
                <a:xfrm rot="5400000">
                  <a:off x="761515" y="2826993"/>
                  <a:ext cx="203602" cy="19144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72" name="Shape 353">
                  <a:extLst>
                    <a:ext uri="{FF2B5EF4-FFF2-40B4-BE49-F238E27FC236}">
                      <a16:creationId xmlns:a16="http://schemas.microsoft.com/office/drawing/2014/main" id="{C0F1AD60-FE08-8E40-8579-21DAE88409D3}"/>
                    </a:ext>
                  </a:extLst>
                </p:cNvPr>
                <p:cNvSpPr/>
                <p:nvPr/>
              </p:nvSpPr>
              <p:spPr>
                <a:xfrm>
                  <a:off x="748925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En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84B0BCF1-5EC1-3F4C-9814-A10624F8415A}"/>
                  </a:ext>
                </a:extLst>
              </p:cNvPr>
              <p:cNvGrpSpPr/>
              <p:nvPr/>
            </p:nvGrpSpPr>
            <p:grpSpPr>
              <a:xfrm>
                <a:off x="1184537" y="2820914"/>
                <a:ext cx="276582" cy="203602"/>
                <a:chOff x="931622" y="2820914"/>
                <a:chExt cx="276582" cy="203602"/>
              </a:xfrm>
            </p:grpSpPr>
            <p:pic>
              <p:nvPicPr>
                <p:cNvPr id="69" name="image16.png" descr="TSNE_PGC_5k_ccc_LR_std.png">
                  <a:extLst>
                    <a:ext uri="{FF2B5EF4-FFF2-40B4-BE49-F238E27FC236}">
                      <a16:creationId xmlns:a16="http://schemas.microsoft.com/office/drawing/2014/main" id="{BBABEB0E-42C6-5C47-9B42-A0F913CA83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4269" r="68267" b="60954"/>
                <a:stretch>
                  <a:fillRect/>
                </a:stretch>
              </p:blipFill>
              <p:spPr>
                <a:xfrm rot="5400000">
                  <a:off x="971634" y="2817655"/>
                  <a:ext cx="203602" cy="21012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70" name="Shape 354">
                  <a:extLst>
                    <a:ext uri="{FF2B5EF4-FFF2-40B4-BE49-F238E27FC236}">
                      <a16:creationId xmlns:a16="http://schemas.microsoft.com/office/drawing/2014/main" id="{70AE0F3E-3B97-8F43-AB3A-280524142855}"/>
                    </a:ext>
                  </a:extLst>
                </p:cNvPr>
                <p:cNvSpPr/>
                <p:nvPr/>
              </p:nvSpPr>
              <p:spPr>
                <a:xfrm>
                  <a:off x="931622" y="2872302"/>
                  <a:ext cx="2765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PGC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8A3DF79B-5A1E-7B44-8FA7-2BC9AFB7952F}"/>
                  </a:ext>
                </a:extLst>
              </p:cNvPr>
              <p:cNvGrpSpPr/>
              <p:nvPr/>
            </p:nvGrpSpPr>
            <p:grpSpPr>
              <a:xfrm>
                <a:off x="1426220" y="2845069"/>
                <a:ext cx="298839" cy="186776"/>
                <a:chOff x="1108452" y="2845069"/>
                <a:chExt cx="298839" cy="186776"/>
              </a:xfrm>
            </p:grpSpPr>
            <p:pic>
              <p:nvPicPr>
                <p:cNvPr id="67" name="image16.png" descr="TSNE_PGC_5k_ccc_LR_std.png">
                  <a:extLst>
                    <a:ext uri="{FF2B5EF4-FFF2-40B4-BE49-F238E27FC236}">
                      <a16:creationId xmlns:a16="http://schemas.microsoft.com/office/drawing/2014/main" id="{A67A8B28-EF18-0849-BE1B-C092D6DD3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409" t="53482" r="68176" b="39829"/>
                <a:stretch>
                  <a:fillRect/>
                </a:stretch>
              </p:blipFill>
              <p:spPr>
                <a:xfrm rot="5400000">
                  <a:off x="1162149" y="2791372"/>
                  <a:ext cx="186776" cy="29416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68" name="Shape 355">
                  <a:extLst>
                    <a:ext uri="{FF2B5EF4-FFF2-40B4-BE49-F238E27FC236}">
                      <a16:creationId xmlns:a16="http://schemas.microsoft.com/office/drawing/2014/main" id="{8CFE5FD5-222D-334F-A550-EBF3456036C2}"/>
                    </a:ext>
                  </a:extLst>
                </p:cNvPr>
                <p:cNvSpPr/>
                <p:nvPr/>
              </p:nvSpPr>
              <p:spPr>
                <a:xfrm>
                  <a:off x="1192509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Me</a:t>
                  </a: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0E962C6-3E41-D740-BB1D-A167B5B7C320}"/>
                </a:ext>
              </a:extLst>
            </p:cNvPr>
            <p:cNvGrpSpPr/>
            <p:nvPr/>
          </p:nvGrpSpPr>
          <p:grpSpPr>
            <a:xfrm>
              <a:off x="4091865" y="2819357"/>
              <a:ext cx="1415048" cy="210932"/>
              <a:chOff x="310011" y="2820913"/>
              <a:chExt cx="1415048" cy="210932"/>
            </a:xfrm>
          </p:grpSpPr>
          <p:pic>
            <p:nvPicPr>
              <p:cNvPr id="76" name="image16.png" descr="TSNE_PGC_5k_ccc_LR_std.png">
                <a:extLst>
                  <a:ext uri="{FF2B5EF4-FFF2-40B4-BE49-F238E27FC236}">
                    <a16:creationId xmlns:a16="http://schemas.microsoft.com/office/drawing/2014/main" id="{74D2D2CD-2B84-DF48-8AC9-71E46B1CF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314" t="48954" r="68210" b="46906"/>
              <a:stretch>
                <a:fillRect/>
              </a:stretch>
            </p:blipFill>
            <p:spPr>
              <a:xfrm rot="5400000">
                <a:off x="322454" y="2841957"/>
                <a:ext cx="194560" cy="1821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7" name="Shape 351">
                <a:extLst>
                  <a:ext uri="{FF2B5EF4-FFF2-40B4-BE49-F238E27FC236}">
                    <a16:creationId xmlns:a16="http://schemas.microsoft.com/office/drawing/2014/main" id="{1F7CFAC8-148D-2E41-848E-5FD61E50F238}"/>
                  </a:ext>
                </a:extLst>
              </p:cNvPr>
              <p:cNvSpPr/>
              <p:nvPr/>
            </p:nvSpPr>
            <p:spPr>
              <a:xfrm>
                <a:off x="310011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ES</a:t>
                </a: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35861FF8-36C9-D94F-B0AA-BF3E6BB7431B}"/>
                  </a:ext>
                </a:extLst>
              </p:cNvPr>
              <p:cNvGrpSpPr/>
              <p:nvPr/>
            </p:nvGrpSpPr>
            <p:grpSpPr>
              <a:xfrm>
                <a:off x="607288" y="2820915"/>
                <a:ext cx="214782" cy="203602"/>
                <a:chOff x="529468" y="2820915"/>
                <a:chExt cx="214782" cy="203602"/>
              </a:xfrm>
            </p:grpSpPr>
            <p:pic>
              <p:nvPicPr>
                <p:cNvPr id="88" name="image16.png" descr="TSNE_PGC_5k_ccc_LR_std.png">
                  <a:extLst>
                    <a:ext uri="{FF2B5EF4-FFF2-40B4-BE49-F238E27FC236}">
                      <a16:creationId xmlns:a16="http://schemas.microsoft.com/office/drawing/2014/main" id="{B263B07C-376D-D14C-8CB8-FF1BFC330B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532719" y="2831664"/>
                  <a:ext cx="203602" cy="18210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9" name="Shape 352">
                  <a:extLst>
                    <a:ext uri="{FF2B5EF4-FFF2-40B4-BE49-F238E27FC236}">
                      <a16:creationId xmlns:a16="http://schemas.microsoft.com/office/drawing/2014/main" id="{83CCDFF5-94E6-D84F-A8EC-195495BA1ED2}"/>
                    </a:ext>
                  </a:extLst>
                </p:cNvPr>
                <p:cNvSpPr/>
                <p:nvPr/>
              </p:nvSpPr>
              <p:spPr>
                <a:xfrm>
                  <a:off x="529468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64E2C9D-0ECC-1E4F-9D57-C4B6BDCD5861}"/>
                  </a:ext>
                </a:extLst>
              </p:cNvPr>
              <p:cNvGrpSpPr/>
              <p:nvPr/>
            </p:nvGrpSpPr>
            <p:grpSpPr>
              <a:xfrm>
                <a:off x="911050" y="2820913"/>
                <a:ext cx="214782" cy="203602"/>
                <a:chOff x="748925" y="2820913"/>
                <a:chExt cx="214782" cy="203602"/>
              </a:xfrm>
            </p:grpSpPr>
            <p:pic>
              <p:nvPicPr>
                <p:cNvPr id="86" name="image16.png" descr="TSNE_PGC_5k_ccc_LR_std.png">
                  <a:extLst>
                    <a:ext uri="{FF2B5EF4-FFF2-40B4-BE49-F238E27FC236}">
                      <a16:creationId xmlns:a16="http://schemas.microsoft.com/office/drawing/2014/main" id="{B3375460-2A0B-454A-A18F-0236E7E6F4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43929" r="68267" b="51718"/>
                <a:stretch>
                  <a:fillRect/>
                </a:stretch>
              </p:blipFill>
              <p:spPr>
                <a:xfrm rot="5400000">
                  <a:off x="761515" y="2826993"/>
                  <a:ext cx="203602" cy="19144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7" name="Shape 353">
                  <a:extLst>
                    <a:ext uri="{FF2B5EF4-FFF2-40B4-BE49-F238E27FC236}">
                      <a16:creationId xmlns:a16="http://schemas.microsoft.com/office/drawing/2014/main" id="{4E1610BE-2A4C-0C4A-AC30-79162D616A84}"/>
                    </a:ext>
                  </a:extLst>
                </p:cNvPr>
                <p:cNvSpPr/>
                <p:nvPr/>
              </p:nvSpPr>
              <p:spPr>
                <a:xfrm>
                  <a:off x="748925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En</a:t>
                  </a: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966500DE-7049-B54A-8CDE-BC14490E9C1B}"/>
                  </a:ext>
                </a:extLst>
              </p:cNvPr>
              <p:cNvGrpSpPr/>
              <p:nvPr/>
            </p:nvGrpSpPr>
            <p:grpSpPr>
              <a:xfrm>
                <a:off x="1184537" y="2820914"/>
                <a:ext cx="276582" cy="203602"/>
                <a:chOff x="931622" y="2820914"/>
                <a:chExt cx="276582" cy="203602"/>
              </a:xfrm>
            </p:grpSpPr>
            <p:pic>
              <p:nvPicPr>
                <p:cNvPr id="84" name="image16.png" descr="TSNE_PGC_5k_ccc_LR_std.png">
                  <a:extLst>
                    <a:ext uri="{FF2B5EF4-FFF2-40B4-BE49-F238E27FC236}">
                      <a16:creationId xmlns:a16="http://schemas.microsoft.com/office/drawing/2014/main" id="{1D882B36-6180-9843-8470-E1B0B6AAEC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4269" r="68267" b="60954"/>
                <a:stretch>
                  <a:fillRect/>
                </a:stretch>
              </p:blipFill>
              <p:spPr>
                <a:xfrm rot="5400000">
                  <a:off x="971634" y="2817655"/>
                  <a:ext cx="203602" cy="21012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5" name="Shape 354">
                  <a:extLst>
                    <a:ext uri="{FF2B5EF4-FFF2-40B4-BE49-F238E27FC236}">
                      <a16:creationId xmlns:a16="http://schemas.microsoft.com/office/drawing/2014/main" id="{80EBAEC1-0013-1040-9BF0-519B10DEED48}"/>
                    </a:ext>
                  </a:extLst>
                </p:cNvPr>
                <p:cNvSpPr/>
                <p:nvPr/>
              </p:nvSpPr>
              <p:spPr>
                <a:xfrm>
                  <a:off x="931622" y="2872302"/>
                  <a:ext cx="2765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PGC</a:t>
                  </a:r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4F64619-5686-D148-86D3-FD33BF315A7A}"/>
                  </a:ext>
                </a:extLst>
              </p:cNvPr>
              <p:cNvGrpSpPr/>
              <p:nvPr/>
            </p:nvGrpSpPr>
            <p:grpSpPr>
              <a:xfrm>
                <a:off x="1426220" y="2845069"/>
                <a:ext cx="298839" cy="186776"/>
                <a:chOff x="1108452" y="2845069"/>
                <a:chExt cx="298839" cy="186776"/>
              </a:xfrm>
            </p:grpSpPr>
            <p:pic>
              <p:nvPicPr>
                <p:cNvPr id="82" name="image16.png" descr="TSNE_PGC_5k_ccc_LR_std.png">
                  <a:extLst>
                    <a:ext uri="{FF2B5EF4-FFF2-40B4-BE49-F238E27FC236}">
                      <a16:creationId xmlns:a16="http://schemas.microsoft.com/office/drawing/2014/main" id="{2B9E70F2-F621-3B4C-BC15-D188586C49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409" t="53482" r="68176" b="39829"/>
                <a:stretch>
                  <a:fillRect/>
                </a:stretch>
              </p:blipFill>
              <p:spPr>
                <a:xfrm rot="5400000">
                  <a:off x="1162149" y="2791372"/>
                  <a:ext cx="186776" cy="29416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3" name="Shape 355">
                  <a:extLst>
                    <a:ext uri="{FF2B5EF4-FFF2-40B4-BE49-F238E27FC236}">
                      <a16:creationId xmlns:a16="http://schemas.microsoft.com/office/drawing/2014/main" id="{D7DF3D02-AA0A-AA4D-8076-F09AD637D013}"/>
                    </a:ext>
                  </a:extLst>
                </p:cNvPr>
                <p:cNvSpPr/>
                <p:nvPr/>
              </p:nvSpPr>
              <p:spPr>
                <a:xfrm>
                  <a:off x="1192509" y="2872302"/>
                  <a:ext cx="214782" cy="1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Me</a:t>
                  </a:r>
                </a:p>
              </p:txBody>
            </p:sp>
          </p:grp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21FA583-8AD1-D94F-9C80-634577F4117D}"/>
              </a:ext>
            </a:extLst>
          </p:cNvPr>
          <p:cNvGrpSpPr/>
          <p:nvPr/>
        </p:nvGrpSpPr>
        <p:grpSpPr>
          <a:xfrm>
            <a:off x="431706" y="1575586"/>
            <a:ext cx="1415048" cy="210932"/>
            <a:chOff x="310011" y="2820913"/>
            <a:chExt cx="1415048" cy="210932"/>
          </a:xfrm>
        </p:grpSpPr>
        <p:pic>
          <p:nvPicPr>
            <p:cNvPr id="123" name="image16.png" descr="TSNE_PGC_5k_ccc_LR_std.png">
              <a:extLst>
                <a:ext uri="{FF2B5EF4-FFF2-40B4-BE49-F238E27FC236}">
                  <a16:creationId xmlns:a16="http://schemas.microsoft.com/office/drawing/2014/main" id="{A1FD34AB-3290-D644-B57C-0852334B1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0" b="46906"/>
            <a:stretch>
              <a:fillRect/>
            </a:stretch>
          </p:blipFill>
          <p:spPr>
            <a:xfrm rot="5400000">
              <a:off x="322454" y="2841957"/>
              <a:ext cx="194560" cy="1821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4" name="Shape 351">
              <a:extLst>
                <a:ext uri="{FF2B5EF4-FFF2-40B4-BE49-F238E27FC236}">
                  <a16:creationId xmlns:a16="http://schemas.microsoft.com/office/drawing/2014/main" id="{922A853F-6C02-0541-88E1-B0AD6E10DD0D}"/>
                </a:ext>
              </a:extLst>
            </p:cNvPr>
            <p:cNvSpPr/>
            <p:nvPr/>
          </p:nvSpPr>
          <p:spPr>
            <a:xfrm>
              <a:off x="310011" y="2872302"/>
              <a:ext cx="214782" cy="125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ES</a:t>
              </a: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4D4BC9AF-D68B-FE4C-953B-06F52A9800C6}"/>
                </a:ext>
              </a:extLst>
            </p:cNvPr>
            <p:cNvGrpSpPr/>
            <p:nvPr/>
          </p:nvGrpSpPr>
          <p:grpSpPr>
            <a:xfrm>
              <a:off x="607288" y="2820915"/>
              <a:ext cx="214782" cy="203602"/>
              <a:chOff x="529468" y="2820915"/>
              <a:chExt cx="214782" cy="203602"/>
            </a:xfrm>
          </p:grpSpPr>
          <p:pic>
            <p:nvPicPr>
              <p:cNvPr id="135" name="image16.png" descr="TSNE_PGC_5k_ccc_LR_std.png">
                <a:extLst>
                  <a:ext uri="{FF2B5EF4-FFF2-40B4-BE49-F238E27FC236}">
                    <a16:creationId xmlns:a16="http://schemas.microsoft.com/office/drawing/2014/main" id="{0118E6FB-DF9A-FD46-B206-1823807CAD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9470" r="68267" b="56390"/>
              <a:stretch>
                <a:fillRect/>
              </a:stretch>
            </p:blipFill>
            <p:spPr>
              <a:xfrm rot="5400000">
                <a:off x="532719" y="2831664"/>
                <a:ext cx="203602" cy="1821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6" name="Shape 352">
                <a:extLst>
                  <a:ext uri="{FF2B5EF4-FFF2-40B4-BE49-F238E27FC236}">
                    <a16:creationId xmlns:a16="http://schemas.microsoft.com/office/drawing/2014/main" id="{DC357CC5-2E56-E64C-B7A2-DF8B67DAFDD7}"/>
                  </a:ext>
                </a:extLst>
              </p:cNvPr>
              <p:cNvSpPr/>
              <p:nvPr/>
            </p:nvSpPr>
            <p:spPr>
              <a:xfrm>
                <a:off x="529468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PE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5DD245F-0D81-B34E-A1A8-94406B1A3B98}"/>
                </a:ext>
              </a:extLst>
            </p:cNvPr>
            <p:cNvGrpSpPr/>
            <p:nvPr/>
          </p:nvGrpSpPr>
          <p:grpSpPr>
            <a:xfrm>
              <a:off x="911050" y="2820913"/>
              <a:ext cx="214782" cy="203602"/>
              <a:chOff x="748925" y="2820913"/>
              <a:chExt cx="214782" cy="203602"/>
            </a:xfrm>
          </p:grpSpPr>
          <p:pic>
            <p:nvPicPr>
              <p:cNvPr id="133" name="image16.png" descr="TSNE_PGC_5k_ccc_LR_std.png">
                <a:extLst>
                  <a:ext uri="{FF2B5EF4-FFF2-40B4-BE49-F238E27FC236}">
                    <a16:creationId xmlns:a16="http://schemas.microsoft.com/office/drawing/2014/main" id="{AD0FD6E1-C601-7D4F-9A33-B650C87522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43929" r="68267" b="51718"/>
              <a:stretch>
                <a:fillRect/>
              </a:stretch>
            </p:blipFill>
            <p:spPr>
              <a:xfrm rot="5400000">
                <a:off x="761515" y="2826993"/>
                <a:ext cx="203602" cy="1914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4" name="Shape 353">
                <a:extLst>
                  <a:ext uri="{FF2B5EF4-FFF2-40B4-BE49-F238E27FC236}">
                    <a16:creationId xmlns:a16="http://schemas.microsoft.com/office/drawing/2014/main" id="{7D9DF1CE-03CF-0047-9BF8-C81A3C6B7DBF}"/>
                  </a:ext>
                </a:extLst>
              </p:cNvPr>
              <p:cNvSpPr/>
              <p:nvPr/>
            </p:nvSpPr>
            <p:spPr>
              <a:xfrm>
                <a:off x="748925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En</a:t>
                </a: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1D0CCF-ABC6-374F-9EC5-1A6229269ACF}"/>
                </a:ext>
              </a:extLst>
            </p:cNvPr>
            <p:cNvGrpSpPr/>
            <p:nvPr/>
          </p:nvGrpSpPr>
          <p:grpSpPr>
            <a:xfrm>
              <a:off x="1184537" y="2820914"/>
              <a:ext cx="276582" cy="203602"/>
              <a:chOff x="931622" y="2820914"/>
              <a:chExt cx="276582" cy="203602"/>
            </a:xfrm>
          </p:grpSpPr>
          <p:pic>
            <p:nvPicPr>
              <p:cNvPr id="131" name="image16.png" descr="TSNE_PGC_5k_ccc_LR_std.png">
                <a:extLst>
                  <a:ext uri="{FF2B5EF4-FFF2-40B4-BE49-F238E27FC236}">
                    <a16:creationId xmlns:a16="http://schemas.microsoft.com/office/drawing/2014/main" id="{8AF1501D-6132-3D47-AD5D-849CC0B007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4269" r="68267" b="60954"/>
              <a:stretch>
                <a:fillRect/>
              </a:stretch>
            </p:blipFill>
            <p:spPr>
              <a:xfrm rot="5400000">
                <a:off x="971634" y="2817655"/>
                <a:ext cx="203602" cy="210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2" name="Shape 354">
                <a:extLst>
                  <a:ext uri="{FF2B5EF4-FFF2-40B4-BE49-F238E27FC236}">
                    <a16:creationId xmlns:a16="http://schemas.microsoft.com/office/drawing/2014/main" id="{0A1A011A-1E62-A740-BC0B-1AF086EACA34}"/>
                  </a:ext>
                </a:extLst>
              </p:cNvPr>
              <p:cNvSpPr/>
              <p:nvPr/>
            </p:nvSpPr>
            <p:spPr>
              <a:xfrm>
                <a:off x="931622" y="2872302"/>
                <a:ext cx="2765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PGC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105B4E13-62DA-AC49-A90A-DDDB951D93F0}"/>
                </a:ext>
              </a:extLst>
            </p:cNvPr>
            <p:cNvGrpSpPr/>
            <p:nvPr/>
          </p:nvGrpSpPr>
          <p:grpSpPr>
            <a:xfrm>
              <a:off x="1426220" y="2845069"/>
              <a:ext cx="298839" cy="186776"/>
              <a:chOff x="1108452" y="2845069"/>
              <a:chExt cx="298839" cy="186776"/>
            </a:xfrm>
          </p:grpSpPr>
          <p:pic>
            <p:nvPicPr>
              <p:cNvPr id="129" name="image16.png" descr="TSNE_PGC_5k_ccc_LR_std.png">
                <a:extLst>
                  <a:ext uri="{FF2B5EF4-FFF2-40B4-BE49-F238E27FC236}">
                    <a16:creationId xmlns:a16="http://schemas.microsoft.com/office/drawing/2014/main" id="{B7B53D3A-0C05-6944-877C-E35E78B12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409" t="53482" r="68176" b="39829"/>
              <a:stretch>
                <a:fillRect/>
              </a:stretch>
            </p:blipFill>
            <p:spPr>
              <a:xfrm rot="5400000">
                <a:off x="1162149" y="2791372"/>
                <a:ext cx="186776" cy="2941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0" name="Shape 355">
                <a:extLst>
                  <a:ext uri="{FF2B5EF4-FFF2-40B4-BE49-F238E27FC236}">
                    <a16:creationId xmlns:a16="http://schemas.microsoft.com/office/drawing/2014/main" id="{1779D74B-D169-F648-A711-391DF19EF65A}"/>
                  </a:ext>
                </a:extLst>
              </p:cNvPr>
              <p:cNvSpPr/>
              <p:nvPr/>
            </p:nvSpPr>
            <p:spPr>
              <a:xfrm>
                <a:off x="1192509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Me</a:t>
                </a: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2D5569E-0FB8-8942-9F04-1EFD37DB65E7}"/>
              </a:ext>
            </a:extLst>
          </p:cNvPr>
          <p:cNvGrpSpPr/>
          <p:nvPr/>
        </p:nvGrpSpPr>
        <p:grpSpPr>
          <a:xfrm>
            <a:off x="2348664" y="1587663"/>
            <a:ext cx="1415048" cy="210932"/>
            <a:chOff x="310011" y="2820913"/>
            <a:chExt cx="1415048" cy="210932"/>
          </a:xfrm>
        </p:grpSpPr>
        <p:pic>
          <p:nvPicPr>
            <p:cNvPr id="109" name="image16.png" descr="TSNE_PGC_5k_ccc_LR_std.png">
              <a:extLst>
                <a:ext uri="{FF2B5EF4-FFF2-40B4-BE49-F238E27FC236}">
                  <a16:creationId xmlns:a16="http://schemas.microsoft.com/office/drawing/2014/main" id="{EE00E690-610F-3E4F-B803-999C7F81A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0" b="46906"/>
            <a:stretch>
              <a:fillRect/>
            </a:stretch>
          </p:blipFill>
          <p:spPr>
            <a:xfrm rot="5400000">
              <a:off x="322454" y="2841957"/>
              <a:ext cx="194560" cy="1821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0" name="Shape 351">
              <a:extLst>
                <a:ext uri="{FF2B5EF4-FFF2-40B4-BE49-F238E27FC236}">
                  <a16:creationId xmlns:a16="http://schemas.microsoft.com/office/drawing/2014/main" id="{D40CD980-69DE-E24A-97E6-03CB4FCA9F39}"/>
                </a:ext>
              </a:extLst>
            </p:cNvPr>
            <p:cNvSpPr/>
            <p:nvPr/>
          </p:nvSpPr>
          <p:spPr>
            <a:xfrm>
              <a:off x="310011" y="2872302"/>
              <a:ext cx="214782" cy="125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ES</a:t>
              </a: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5085519-8FCC-3B47-BFBE-644011776E6D}"/>
                </a:ext>
              </a:extLst>
            </p:cNvPr>
            <p:cNvGrpSpPr/>
            <p:nvPr/>
          </p:nvGrpSpPr>
          <p:grpSpPr>
            <a:xfrm>
              <a:off x="607288" y="2820915"/>
              <a:ext cx="214782" cy="203602"/>
              <a:chOff x="529468" y="2820915"/>
              <a:chExt cx="214782" cy="203602"/>
            </a:xfrm>
          </p:grpSpPr>
          <p:pic>
            <p:nvPicPr>
              <p:cNvPr id="121" name="image16.png" descr="TSNE_PGC_5k_ccc_LR_std.png">
                <a:extLst>
                  <a:ext uri="{FF2B5EF4-FFF2-40B4-BE49-F238E27FC236}">
                    <a16:creationId xmlns:a16="http://schemas.microsoft.com/office/drawing/2014/main" id="{B223D764-BE41-F347-904C-2A65228AC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9470" r="68267" b="56390"/>
              <a:stretch>
                <a:fillRect/>
              </a:stretch>
            </p:blipFill>
            <p:spPr>
              <a:xfrm rot="5400000">
                <a:off x="532719" y="2831664"/>
                <a:ext cx="203602" cy="1821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22" name="Shape 352">
                <a:extLst>
                  <a:ext uri="{FF2B5EF4-FFF2-40B4-BE49-F238E27FC236}">
                    <a16:creationId xmlns:a16="http://schemas.microsoft.com/office/drawing/2014/main" id="{86F7CF3E-B5A5-AD4F-A21A-B6D48FCC1A71}"/>
                  </a:ext>
                </a:extLst>
              </p:cNvPr>
              <p:cNvSpPr/>
              <p:nvPr/>
            </p:nvSpPr>
            <p:spPr>
              <a:xfrm>
                <a:off x="529468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PE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8A727BF2-3F0F-8043-89DA-2FED269EECFB}"/>
                </a:ext>
              </a:extLst>
            </p:cNvPr>
            <p:cNvGrpSpPr/>
            <p:nvPr/>
          </p:nvGrpSpPr>
          <p:grpSpPr>
            <a:xfrm>
              <a:off x="911050" y="2820913"/>
              <a:ext cx="214782" cy="203602"/>
              <a:chOff x="748925" y="2820913"/>
              <a:chExt cx="214782" cy="203602"/>
            </a:xfrm>
          </p:grpSpPr>
          <p:pic>
            <p:nvPicPr>
              <p:cNvPr id="119" name="image16.png" descr="TSNE_PGC_5k_ccc_LR_std.png">
                <a:extLst>
                  <a:ext uri="{FF2B5EF4-FFF2-40B4-BE49-F238E27FC236}">
                    <a16:creationId xmlns:a16="http://schemas.microsoft.com/office/drawing/2014/main" id="{21359431-F0D4-2B4D-87BF-CB2FCC61AE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43929" r="68267" b="51718"/>
              <a:stretch>
                <a:fillRect/>
              </a:stretch>
            </p:blipFill>
            <p:spPr>
              <a:xfrm rot="5400000">
                <a:off x="761515" y="2826993"/>
                <a:ext cx="203602" cy="1914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20" name="Shape 353">
                <a:extLst>
                  <a:ext uri="{FF2B5EF4-FFF2-40B4-BE49-F238E27FC236}">
                    <a16:creationId xmlns:a16="http://schemas.microsoft.com/office/drawing/2014/main" id="{5AC1AAE8-51FA-7648-B617-CCF04189B99D}"/>
                  </a:ext>
                </a:extLst>
              </p:cNvPr>
              <p:cNvSpPr/>
              <p:nvPr/>
            </p:nvSpPr>
            <p:spPr>
              <a:xfrm>
                <a:off x="748925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En</a:t>
                </a: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C1C179B8-9715-9A4C-BD61-6F42D13277DF}"/>
                </a:ext>
              </a:extLst>
            </p:cNvPr>
            <p:cNvGrpSpPr/>
            <p:nvPr/>
          </p:nvGrpSpPr>
          <p:grpSpPr>
            <a:xfrm>
              <a:off x="1184537" y="2820914"/>
              <a:ext cx="276582" cy="203602"/>
              <a:chOff x="931622" y="2820914"/>
              <a:chExt cx="276582" cy="203602"/>
            </a:xfrm>
          </p:grpSpPr>
          <p:pic>
            <p:nvPicPr>
              <p:cNvPr id="117" name="image16.png" descr="TSNE_PGC_5k_ccc_LR_std.png">
                <a:extLst>
                  <a:ext uri="{FF2B5EF4-FFF2-40B4-BE49-F238E27FC236}">
                    <a16:creationId xmlns:a16="http://schemas.microsoft.com/office/drawing/2014/main" id="{3EAA99BE-FA2A-4347-BE7E-A6A29F492E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4269" r="68267" b="60954"/>
              <a:stretch>
                <a:fillRect/>
              </a:stretch>
            </p:blipFill>
            <p:spPr>
              <a:xfrm rot="5400000">
                <a:off x="971634" y="2817655"/>
                <a:ext cx="203602" cy="210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8" name="Shape 354">
                <a:extLst>
                  <a:ext uri="{FF2B5EF4-FFF2-40B4-BE49-F238E27FC236}">
                    <a16:creationId xmlns:a16="http://schemas.microsoft.com/office/drawing/2014/main" id="{6B2113A0-62CE-104B-96A9-3A26F33A4C8D}"/>
                  </a:ext>
                </a:extLst>
              </p:cNvPr>
              <p:cNvSpPr/>
              <p:nvPr/>
            </p:nvSpPr>
            <p:spPr>
              <a:xfrm>
                <a:off x="931622" y="2872302"/>
                <a:ext cx="2765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PGC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C661FE0A-2F9E-9F45-BC35-654CA4BF3B28}"/>
                </a:ext>
              </a:extLst>
            </p:cNvPr>
            <p:cNvGrpSpPr/>
            <p:nvPr/>
          </p:nvGrpSpPr>
          <p:grpSpPr>
            <a:xfrm>
              <a:off x="1426220" y="2845069"/>
              <a:ext cx="298839" cy="186776"/>
              <a:chOff x="1108452" y="2845069"/>
              <a:chExt cx="298839" cy="186776"/>
            </a:xfrm>
          </p:grpSpPr>
          <p:pic>
            <p:nvPicPr>
              <p:cNvPr id="115" name="image16.png" descr="TSNE_PGC_5k_ccc_LR_std.png">
                <a:extLst>
                  <a:ext uri="{FF2B5EF4-FFF2-40B4-BE49-F238E27FC236}">
                    <a16:creationId xmlns:a16="http://schemas.microsoft.com/office/drawing/2014/main" id="{FACEB59F-C373-BA4C-B6ED-8AABB2C6F8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409" t="53482" r="68176" b="39829"/>
              <a:stretch>
                <a:fillRect/>
              </a:stretch>
            </p:blipFill>
            <p:spPr>
              <a:xfrm rot="5400000">
                <a:off x="1162149" y="2791372"/>
                <a:ext cx="186776" cy="2941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6" name="Shape 355">
                <a:extLst>
                  <a:ext uri="{FF2B5EF4-FFF2-40B4-BE49-F238E27FC236}">
                    <a16:creationId xmlns:a16="http://schemas.microsoft.com/office/drawing/2014/main" id="{5E25E352-0069-9C49-AF9E-85C264FA595D}"/>
                  </a:ext>
                </a:extLst>
              </p:cNvPr>
              <p:cNvSpPr/>
              <p:nvPr/>
            </p:nvSpPr>
            <p:spPr>
              <a:xfrm>
                <a:off x="1192509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Me</a:t>
                </a: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C74BCAC-2E93-D44E-8E3F-DE7C74E6150C}"/>
              </a:ext>
            </a:extLst>
          </p:cNvPr>
          <p:cNvGrpSpPr/>
          <p:nvPr/>
        </p:nvGrpSpPr>
        <p:grpSpPr>
          <a:xfrm>
            <a:off x="4213560" y="1574030"/>
            <a:ext cx="1415048" cy="210932"/>
            <a:chOff x="310011" y="2820913"/>
            <a:chExt cx="1415048" cy="210932"/>
          </a:xfrm>
        </p:grpSpPr>
        <p:pic>
          <p:nvPicPr>
            <p:cNvPr id="95" name="image16.png" descr="TSNE_PGC_5k_ccc_LR_std.png">
              <a:extLst>
                <a:ext uri="{FF2B5EF4-FFF2-40B4-BE49-F238E27FC236}">
                  <a16:creationId xmlns:a16="http://schemas.microsoft.com/office/drawing/2014/main" id="{A4BA1378-117A-1C4A-B67B-0CE87B1B3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0" b="46906"/>
            <a:stretch>
              <a:fillRect/>
            </a:stretch>
          </p:blipFill>
          <p:spPr>
            <a:xfrm rot="5400000">
              <a:off x="322454" y="2841957"/>
              <a:ext cx="194560" cy="1821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6" name="Shape 351">
              <a:extLst>
                <a:ext uri="{FF2B5EF4-FFF2-40B4-BE49-F238E27FC236}">
                  <a16:creationId xmlns:a16="http://schemas.microsoft.com/office/drawing/2014/main" id="{62EF6E76-447E-B948-8F16-B990AEE9E9CB}"/>
                </a:ext>
              </a:extLst>
            </p:cNvPr>
            <p:cNvSpPr/>
            <p:nvPr/>
          </p:nvSpPr>
          <p:spPr>
            <a:xfrm>
              <a:off x="310011" y="2872302"/>
              <a:ext cx="214782" cy="125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ES</a:t>
              </a: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E77D54CA-D3BE-F04F-87AF-47CFAD18AAB4}"/>
                </a:ext>
              </a:extLst>
            </p:cNvPr>
            <p:cNvGrpSpPr/>
            <p:nvPr/>
          </p:nvGrpSpPr>
          <p:grpSpPr>
            <a:xfrm>
              <a:off x="607288" y="2820915"/>
              <a:ext cx="214782" cy="203602"/>
              <a:chOff x="529468" y="2820915"/>
              <a:chExt cx="214782" cy="203602"/>
            </a:xfrm>
          </p:grpSpPr>
          <p:pic>
            <p:nvPicPr>
              <p:cNvPr id="107" name="image16.png" descr="TSNE_PGC_5k_ccc_LR_std.png">
                <a:extLst>
                  <a:ext uri="{FF2B5EF4-FFF2-40B4-BE49-F238E27FC236}">
                    <a16:creationId xmlns:a16="http://schemas.microsoft.com/office/drawing/2014/main" id="{869F30BC-1774-C24E-A40F-488CB8A493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9470" r="68267" b="56390"/>
              <a:stretch>
                <a:fillRect/>
              </a:stretch>
            </p:blipFill>
            <p:spPr>
              <a:xfrm rot="5400000">
                <a:off x="532719" y="2831664"/>
                <a:ext cx="203602" cy="1821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8" name="Shape 352">
                <a:extLst>
                  <a:ext uri="{FF2B5EF4-FFF2-40B4-BE49-F238E27FC236}">
                    <a16:creationId xmlns:a16="http://schemas.microsoft.com/office/drawing/2014/main" id="{2B99DCAC-C821-4E43-BD90-FB7BBDEA2F5E}"/>
                  </a:ext>
                </a:extLst>
              </p:cNvPr>
              <p:cNvSpPr/>
              <p:nvPr/>
            </p:nvSpPr>
            <p:spPr>
              <a:xfrm>
                <a:off x="529468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PE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38194C0-763F-B84F-BD5E-539583838B30}"/>
                </a:ext>
              </a:extLst>
            </p:cNvPr>
            <p:cNvGrpSpPr/>
            <p:nvPr/>
          </p:nvGrpSpPr>
          <p:grpSpPr>
            <a:xfrm>
              <a:off x="911050" y="2820913"/>
              <a:ext cx="214782" cy="203602"/>
              <a:chOff x="748925" y="2820913"/>
              <a:chExt cx="214782" cy="203602"/>
            </a:xfrm>
          </p:grpSpPr>
          <p:pic>
            <p:nvPicPr>
              <p:cNvPr id="105" name="image16.png" descr="TSNE_PGC_5k_ccc_LR_std.png">
                <a:extLst>
                  <a:ext uri="{FF2B5EF4-FFF2-40B4-BE49-F238E27FC236}">
                    <a16:creationId xmlns:a16="http://schemas.microsoft.com/office/drawing/2014/main" id="{B778975B-62DE-AD43-BD17-89A3D33274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43929" r="68267" b="51718"/>
              <a:stretch>
                <a:fillRect/>
              </a:stretch>
            </p:blipFill>
            <p:spPr>
              <a:xfrm rot="5400000">
                <a:off x="761515" y="2826993"/>
                <a:ext cx="203602" cy="1914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6" name="Shape 353">
                <a:extLst>
                  <a:ext uri="{FF2B5EF4-FFF2-40B4-BE49-F238E27FC236}">
                    <a16:creationId xmlns:a16="http://schemas.microsoft.com/office/drawing/2014/main" id="{503C2318-1136-F24C-A4E1-1352B0B75A42}"/>
                  </a:ext>
                </a:extLst>
              </p:cNvPr>
              <p:cNvSpPr/>
              <p:nvPr/>
            </p:nvSpPr>
            <p:spPr>
              <a:xfrm>
                <a:off x="748925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En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4E81EE2-D3DF-394D-9471-B29AF7B8B94B}"/>
                </a:ext>
              </a:extLst>
            </p:cNvPr>
            <p:cNvGrpSpPr/>
            <p:nvPr/>
          </p:nvGrpSpPr>
          <p:grpSpPr>
            <a:xfrm>
              <a:off x="1184537" y="2820914"/>
              <a:ext cx="276582" cy="203602"/>
              <a:chOff x="931622" y="2820914"/>
              <a:chExt cx="276582" cy="203602"/>
            </a:xfrm>
          </p:grpSpPr>
          <p:pic>
            <p:nvPicPr>
              <p:cNvPr id="103" name="image16.png" descr="TSNE_PGC_5k_ccc_LR_std.png">
                <a:extLst>
                  <a:ext uri="{FF2B5EF4-FFF2-40B4-BE49-F238E27FC236}">
                    <a16:creationId xmlns:a16="http://schemas.microsoft.com/office/drawing/2014/main" id="{EC23786A-5FD2-C74A-AAD5-1A6D5C4E4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4269" r="68267" b="60954"/>
              <a:stretch>
                <a:fillRect/>
              </a:stretch>
            </p:blipFill>
            <p:spPr>
              <a:xfrm rot="5400000">
                <a:off x="971634" y="2817655"/>
                <a:ext cx="203602" cy="2101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4" name="Shape 354">
                <a:extLst>
                  <a:ext uri="{FF2B5EF4-FFF2-40B4-BE49-F238E27FC236}">
                    <a16:creationId xmlns:a16="http://schemas.microsoft.com/office/drawing/2014/main" id="{9E0CD506-6AE3-D041-B350-A0AA2015D413}"/>
                  </a:ext>
                </a:extLst>
              </p:cNvPr>
              <p:cNvSpPr/>
              <p:nvPr/>
            </p:nvSpPr>
            <p:spPr>
              <a:xfrm>
                <a:off x="931622" y="2872302"/>
                <a:ext cx="2765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PGC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A53C41F-3402-C542-AA55-E79FF6FFE780}"/>
                </a:ext>
              </a:extLst>
            </p:cNvPr>
            <p:cNvGrpSpPr/>
            <p:nvPr/>
          </p:nvGrpSpPr>
          <p:grpSpPr>
            <a:xfrm>
              <a:off x="1426220" y="2845069"/>
              <a:ext cx="298839" cy="186776"/>
              <a:chOff x="1108452" y="2845069"/>
              <a:chExt cx="298839" cy="186776"/>
            </a:xfrm>
          </p:grpSpPr>
          <p:pic>
            <p:nvPicPr>
              <p:cNvPr id="101" name="image16.png" descr="TSNE_PGC_5k_ccc_LR_std.png">
                <a:extLst>
                  <a:ext uri="{FF2B5EF4-FFF2-40B4-BE49-F238E27FC236}">
                    <a16:creationId xmlns:a16="http://schemas.microsoft.com/office/drawing/2014/main" id="{348F6D40-E134-8C4B-BDC4-BA255F61F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409" t="53482" r="68176" b="39829"/>
              <a:stretch>
                <a:fillRect/>
              </a:stretch>
            </p:blipFill>
            <p:spPr>
              <a:xfrm rot="5400000">
                <a:off x="1162149" y="2791372"/>
                <a:ext cx="186776" cy="2941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2" name="Shape 355">
                <a:extLst>
                  <a:ext uri="{FF2B5EF4-FFF2-40B4-BE49-F238E27FC236}">
                    <a16:creationId xmlns:a16="http://schemas.microsoft.com/office/drawing/2014/main" id="{97369204-5C82-B948-A35C-2D2F0F35D83A}"/>
                  </a:ext>
                </a:extLst>
              </p:cNvPr>
              <p:cNvSpPr/>
              <p:nvPr/>
            </p:nvSpPr>
            <p:spPr>
              <a:xfrm>
                <a:off x="1192509" y="2872302"/>
                <a:ext cx="214782" cy="125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Me</a:t>
                </a:r>
              </a:p>
            </p:txBody>
          </p:sp>
        </p:grpSp>
      </p:grpSp>
      <p:sp>
        <p:nvSpPr>
          <p:cNvPr id="139" name="Shape 155">
            <a:extLst>
              <a:ext uri="{FF2B5EF4-FFF2-40B4-BE49-F238E27FC236}">
                <a16:creationId xmlns:a16="http://schemas.microsoft.com/office/drawing/2014/main" id="{6BCCEC4B-EFC5-1141-9456-41365965CB6D}"/>
              </a:ext>
            </a:extLst>
          </p:cNvPr>
          <p:cNvSpPr/>
          <p:nvPr/>
        </p:nvSpPr>
        <p:spPr>
          <a:xfrm rot="16200000">
            <a:off x="-1000864" y="1702795"/>
            <a:ext cx="2233473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Normalized expression (single-cell RNA-seq)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994350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17">
            <a:extLst>
              <a:ext uri="{FF2B5EF4-FFF2-40B4-BE49-F238E27FC236}">
                <a16:creationId xmlns:a16="http://schemas.microsoft.com/office/drawing/2014/main" id="{0E89BDBA-2EFC-E341-B57B-2F77701F385A}"/>
              </a:ext>
            </a:extLst>
          </p:cNvPr>
          <p:cNvSpPr/>
          <p:nvPr/>
        </p:nvSpPr>
        <p:spPr>
          <a:xfrm>
            <a:off x="0" y="4426"/>
            <a:ext cx="6790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1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dirty="0"/>
              <a:t>Fig. </a:t>
            </a:r>
            <a:r>
              <a:rPr lang="en-US" dirty="0"/>
              <a:t>S4</a:t>
            </a:r>
            <a:endParaRPr dirty="0"/>
          </a:p>
        </p:txBody>
      </p:sp>
      <p:sp>
        <p:nvSpPr>
          <p:cNvPr id="3" name="Shape 296">
            <a:extLst>
              <a:ext uri="{FF2B5EF4-FFF2-40B4-BE49-F238E27FC236}">
                <a16:creationId xmlns:a16="http://schemas.microsoft.com/office/drawing/2014/main" id="{C597D149-AB56-2640-97E8-F438FD7FD306}"/>
              </a:ext>
            </a:extLst>
          </p:cNvPr>
          <p:cNvSpPr/>
          <p:nvPr/>
        </p:nvSpPr>
        <p:spPr>
          <a:xfrm>
            <a:off x="5301" y="4231482"/>
            <a:ext cx="2953692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B</a:t>
            </a:r>
            <a:r>
              <a:rPr lang="en-US" b="0" dirty="0"/>
              <a:t> Transcriptionally assigning cell-types from scRNAseq data </a:t>
            </a:r>
            <a:endParaRPr sz="900" dirty="0"/>
          </a:p>
        </p:txBody>
      </p:sp>
      <p:pic>
        <p:nvPicPr>
          <p:cNvPr id="6" name="image19.png" descr="Sample_distribution_by_cluster_PGC_5k_ccc_LR_stf.png">
            <a:extLst>
              <a:ext uri="{FF2B5EF4-FFF2-40B4-BE49-F238E27FC236}">
                <a16:creationId xmlns:a16="http://schemas.microsoft.com/office/drawing/2014/main" id="{62136110-E776-A24E-B8B4-BB069B584A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30" t="6078" r="60821" b="11372"/>
          <a:stretch>
            <a:fillRect/>
          </a:stretch>
        </p:blipFill>
        <p:spPr>
          <a:xfrm>
            <a:off x="187146" y="4467824"/>
            <a:ext cx="1454576" cy="189783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Shape 461">
            <a:extLst>
              <a:ext uri="{FF2B5EF4-FFF2-40B4-BE49-F238E27FC236}">
                <a16:creationId xmlns:a16="http://schemas.microsoft.com/office/drawing/2014/main" id="{B8856DA4-1D8F-3143-BAA1-A74EB45A71F1}"/>
              </a:ext>
            </a:extLst>
          </p:cNvPr>
          <p:cNvSpPr/>
          <p:nvPr/>
        </p:nvSpPr>
        <p:spPr>
          <a:xfrm>
            <a:off x="356486" y="6573094"/>
            <a:ext cx="1280155" cy="2024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Cell-type ID</a:t>
            </a:r>
          </a:p>
        </p:txBody>
      </p:sp>
      <p:sp>
        <p:nvSpPr>
          <p:cNvPr id="9" name="Shape 462">
            <a:extLst>
              <a:ext uri="{FF2B5EF4-FFF2-40B4-BE49-F238E27FC236}">
                <a16:creationId xmlns:a16="http://schemas.microsoft.com/office/drawing/2014/main" id="{81AC9EB1-6696-4D49-9FB7-5B81D4A0FCBF}"/>
              </a:ext>
            </a:extLst>
          </p:cNvPr>
          <p:cNvSpPr/>
          <p:nvPr/>
        </p:nvSpPr>
        <p:spPr>
          <a:xfrm rot="16200000">
            <a:off x="-842698" y="5294925"/>
            <a:ext cx="1898416" cy="2024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Cell number</a:t>
            </a:r>
          </a:p>
        </p:txBody>
      </p:sp>
      <p:grpSp>
        <p:nvGrpSpPr>
          <p:cNvPr id="10" name="Group 473">
            <a:extLst>
              <a:ext uri="{FF2B5EF4-FFF2-40B4-BE49-F238E27FC236}">
                <a16:creationId xmlns:a16="http://schemas.microsoft.com/office/drawing/2014/main" id="{76AD3D14-79DB-CF4B-BD66-E5F78797F460}"/>
              </a:ext>
            </a:extLst>
          </p:cNvPr>
          <p:cNvGrpSpPr/>
          <p:nvPr/>
        </p:nvGrpSpPr>
        <p:grpSpPr>
          <a:xfrm>
            <a:off x="397126" y="6349544"/>
            <a:ext cx="1193795" cy="229483"/>
            <a:chOff x="0" y="0"/>
            <a:chExt cx="1193792" cy="229482"/>
          </a:xfrm>
        </p:grpSpPr>
        <p:pic>
          <p:nvPicPr>
            <p:cNvPr id="16" name="image16.png" descr="TSNE_PGC_5k_ccc_LR_std.png">
              <a:extLst>
                <a:ext uri="{FF2B5EF4-FFF2-40B4-BE49-F238E27FC236}">
                  <a16:creationId xmlns:a16="http://schemas.microsoft.com/office/drawing/2014/main" id="{F84585B6-6694-6C4E-8202-63F6B8C0E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1" b="46906"/>
            <a:stretch>
              <a:fillRect/>
            </a:stretch>
          </p:blipFill>
          <p:spPr>
            <a:xfrm rot="5400000">
              <a:off x="13538" y="22893"/>
              <a:ext cx="211671" cy="1981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" name="image16.png" descr="TSNE_PGC_5k_ccc_LR_std.png">
              <a:extLst>
                <a:ext uri="{FF2B5EF4-FFF2-40B4-BE49-F238E27FC236}">
                  <a16:creationId xmlns:a16="http://schemas.microsoft.com/office/drawing/2014/main" id="{20D62469-6870-614D-AC16-028B30833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927090" y="-32140"/>
              <a:ext cx="203203" cy="320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" name="image16.png" descr="TSNE_PGC_5k_ccc_LR_std.png">
              <a:extLst>
                <a:ext uri="{FF2B5EF4-FFF2-40B4-BE49-F238E27FC236}">
                  <a16:creationId xmlns:a16="http://schemas.microsoft.com/office/drawing/2014/main" id="{4A85CA65-94A1-8242-A05B-3C590C411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43929" r="68267" b="51718"/>
            <a:stretch>
              <a:fillRect/>
            </a:stretch>
          </p:blipFill>
          <p:spPr>
            <a:xfrm rot="5400000">
              <a:off x="491218" y="6614"/>
              <a:ext cx="221508" cy="208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image16.png" descr="TSNE_PGC_5k_ccc_LR_std.png">
              <a:extLst>
                <a:ext uri="{FF2B5EF4-FFF2-40B4-BE49-F238E27FC236}">
                  <a16:creationId xmlns:a16="http://schemas.microsoft.com/office/drawing/2014/main" id="{DFC7E3DC-43F6-F648-8928-E97B149AA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719818" y="-3545"/>
              <a:ext cx="221508" cy="228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" name="image16.png" descr="TSNE_PGC_5k_ccc_LR_std.png">
              <a:extLst>
                <a:ext uri="{FF2B5EF4-FFF2-40B4-BE49-F238E27FC236}">
                  <a16:creationId xmlns:a16="http://schemas.microsoft.com/office/drawing/2014/main" id="{EA419AE3-3169-5E43-9125-EB6A34F14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242298" y="11696"/>
              <a:ext cx="221508" cy="1981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" name="Shape 468">
              <a:extLst>
                <a:ext uri="{FF2B5EF4-FFF2-40B4-BE49-F238E27FC236}">
                  <a16:creationId xmlns:a16="http://schemas.microsoft.com/office/drawing/2014/main" id="{65425783-D22B-3047-8E03-0B3F7096FB4E}"/>
                </a:ext>
              </a:extLst>
            </p:cNvPr>
            <p:cNvSpPr/>
            <p:nvPr/>
          </p:nvSpPr>
          <p:spPr>
            <a:xfrm>
              <a:off x="0" y="55910"/>
              <a:ext cx="233674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ES</a:t>
              </a:r>
            </a:p>
          </p:txBody>
        </p:sp>
        <p:sp>
          <p:nvSpPr>
            <p:cNvPr id="22" name="Shape 469">
              <a:extLst>
                <a:ext uri="{FF2B5EF4-FFF2-40B4-BE49-F238E27FC236}">
                  <a16:creationId xmlns:a16="http://schemas.microsoft.com/office/drawing/2014/main" id="{B8E6416A-20FF-0648-9F3C-5E7071C7909E}"/>
                </a:ext>
              </a:extLst>
            </p:cNvPr>
            <p:cNvSpPr/>
            <p:nvPr/>
          </p:nvSpPr>
          <p:spPr>
            <a:xfrm>
              <a:off x="238760" y="55910"/>
              <a:ext cx="233674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PE</a:t>
              </a:r>
            </a:p>
          </p:txBody>
        </p:sp>
        <p:sp>
          <p:nvSpPr>
            <p:cNvPr id="23" name="Shape 470">
              <a:extLst>
                <a:ext uri="{FF2B5EF4-FFF2-40B4-BE49-F238E27FC236}">
                  <a16:creationId xmlns:a16="http://schemas.microsoft.com/office/drawing/2014/main" id="{D86A340A-048C-9040-AE47-DEE8878E48FE}"/>
                </a:ext>
              </a:extLst>
            </p:cNvPr>
            <p:cNvSpPr/>
            <p:nvPr/>
          </p:nvSpPr>
          <p:spPr>
            <a:xfrm>
              <a:off x="477520" y="55910"/>
              <a:ext cx="233674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En</a:t>
              </a:r>
            </a:p>
          </p:txBody>
        </p:sp>
        <p:sp>
          <p:nvSpPr>
            <p:cNvPr id="24" name="Shape 471">
              <a:extLst>
                <a:ext uri="{FF2B5EF4-FFF2-40B4-BE49-F238E27FC236}">
                  <a16:creationId xmlns:a16="http://schemas.microsoft.com/office/drawing/2014/main" id="{04CFEA7D-3A23-3C4E-AF7B-675B40B04F6C}"/>
                </a:ext>
              </a:extLst>
            </p:cNvPr>
            <p:cNvSpPr/>
            <p:nvPr/>
          </p:nvSpPr>
          <p:spPr>
            <a:xfrm>
              <a:off x="711200" y="55910"/>
              <a:ext cx="233673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PGC</a:t>
              </a:r>
            </a:p>
          </p:txBody>
        </p:sp>
        <p:sp>
          <p:nvSpPr>
            <p:cNvPr id="25" name="Shape 472">
              <a:extLst>
                <a:ext uri="{FF2B5EF4-FFF2-40B4-BE49-F238E27FC236}">
                  <a16:creationId xmlns:a16="http://schemas.microsoft.com/office/drawing/2014/main" id="{21145960-26C7-CC46-B113-CF7479143399}"/>
                </a:ext>
              </a:extLst>
            </p:cNvPr>
            <p:cNvSpPr/>
            <p:nvPr/>
          </p:nvSpPr>
          <p:spPr>
            <a:xfrm>
              <a:off x="960119" y="55910"/>
              <a:ext cx="233674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Me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3232379-B326-904A-960F-8615E03AB3AB}"/>
              </a:ext>
            </a:extLst>
          </p:cNvPr>
          <p:cNvGrpSpPr/>
          <p:nvPr/>
        </p:nvGrpSpPr>
        <p:grpSpPr>
          <a:xfrm>
            <a:off x="1823568" y="5014528"/>
            <a:ext cx="1534164" cy="763211"/>
            <a:chOff x="365804" y="588686"/>
            <a:chExt cx="1534164" cy="763211"/>
          </a:xfrm>
        </p:grpSpPr>
        <p:sp>
          <p:nvSpPr>
            <p:cNvPr id="11" name="Shape 474">
              <a:extLst>
                <a:ext uri="{FF2B5EF4-FFF2-40B4-BE49-F238E27FC236}">
                  <a16:creationId xmlns:a16="http://schemas.microsoft.com/office/drawing/2014/main" id="{71AD8E94-BC13-5E4C-B03D-3545754E8172}"/>
                </a:ext>
              </a:extLst>
            </p:cNvPr>
            <p:cNvSpPr/>
            <p:nvPr/>
          </p:nvSpPr>
          <p:spPr>
            <a:xfrm>
              <a:off x="482646" y="758866"/>
              <a:ext cx="1417322" cy="593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lnSpc>
                  <a:spcPct val="85000"/>
                </a:lnSpc>
                <a:defRPr sz="8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D0 hESC</a:t>
              </a:r>
            </a:p>
            <a:p>
              <a:pPr>
                <a:lnSpc>
                  <a:spcPct val="85000"/>
                </a:lnSpc>
                <a:defRPr sz="8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D0.5 posterior epiblast</a:t>
              </a:r>
            </a:p>
            <a:p>
              <a:pPr>
                <a:lnSpc>
                  <a:spcPct val="85000"/>
                </a:lnSpc>
                <a:defRPr sz="8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D2 endoderm</a:t>
              </a:r>
            </a:p>
            <a:p>
              <a:pPr>
                <a:lnSpc>
                  <a:spcPct val="85000"/>
                </a:lnSpc>
                <a:defRPr sz="8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D3.5 unsorted population</a:t>
              </a:r>
            </a:p>
            <a:p>
              <a:pPr>
                <a:lnSpc>
                  <a:spcPct val="85000"/>
                </a:lnSpc>
                <a:defRPr sz="8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D3.5 sorted PGCs</a:t>
              </a:r>
            </a:p>
          </p:txBody>
        </p:sp>
        <p:pic>
          <p:nvPicPr>
            <p:cNvPr id="12" name="image19.png" descr="Sample_distribution_by_cluster_PGC_5k_ccc_LR_stf.png">
              <a:extLst>
                <a:ext uri="{FF2B5EF4-FFF2-40B4-BE49-F238E27FC236}">
                  <a16:creationId xmlns:a16="http://schemas.microsoft.com/office/drawing/2014/main" id="{5037763B-5C76-1144-A040-D26C18074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0867" t="39187" r="55909" b="40373"/>
            <a:stretch>
              <a:fillRect/>
            </a:stretch>
          </p:blipFill>
          <p:spPr>
            <a:xfrm>
              <a:off x="365804" y="777965"/>
              <a:ext cx="157482" cy="5549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" name="Group 478">
              <a:extLst>
                <a:ext uri="{FF2B5EF4-FFF2-40B4-BE49-F238E27FC236}">
                  <a16:creationId xmlns:a16="http://schemas.microsoft.com/office/drawing/2014/main" id="{AC80941F-D343-E94F-A450-BD944044BE19}"/>
                </a:ext>
              </a:extLst>
            </p:cNvPr>
            <p:cNvGrpSpPr/>
            <p:nvPr/>
          </p:nvGrpSpPr>
          <p:grpSpPr>
            <a:xfrm>
              <a:off x="432297" y="588686"/>
              <a:ext cx="1280162" cy="202417"/>
              <a:chOff x="0" y="0"/>
              <a:chExt cx="1280160" cy="202416"/>
            </a:xfrm>
          </p:grpSpPr>
          <p:sp>
            <p:nvSpPr>
              <p:cNvPr id="14" name="Shape 476">
                <a:extLst>
                  <a:ext uri="{FF2B5EF4-FFF2-40B4-BE49-F238E27FC236}">
                    <a16:creationId xmlns:a16="http://schemas.microsoft.com/office/drawing/2014/main" id="{BDCABC6A-0C99-1E4E-B098-BB77D38106E2}"/>
                  </a:ext>
                </a:extLst>
              </p:cNvPr>
              <p:cNvSpPr/>
              <p:nvPr/>
            </p:nvSpPr>
            <p:spPr>
              <a:xfrm>
                <a:off x="22407" y="0"/>
                <a:ext cx="1252221" cy="2024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Sample ID</a:t>
                </a:r>
              </a:p>
            </p:txBody>
          </p:sp>
          <p:sp>
            <p:nvSpPr>
              <p:cNvPr id="15" name="Shape 477">
                <a:extLst>
                  <a:ext uri="{FF2B5EF4-FFF2-40B4-BE49-F238E27FC236}">
                    <a16:creationId xmlns:a16="http://schemas.microsoft.com/office/drawing/2014/main" id="{8E5C41A2-B77B-4642-B450-A7A6570A7B75}"/>
                  </a:ext>
                </a:extLst>
              </p:cNvPr>
              <p:cNvSpPr/>
              <p:nvPr/>
            </p:nvSpPr>
            <p:spPr>
              <a:xfrm flipH="1" flipV="1">
                <a:off x="0" y="183273"/>
                <a:ext cx="1280161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8" name="Group 458">
            <a:extLst>
              <a:ext uri="{FF2B5EF4-FFF2-40B4-BE49-F238E27FC236}">
                <a16:creationId xmlns:a16="http://schemas.microsoft.com/office/drawing/2014/main" id="{57D2903A-A69D-B740-A469-A7A5AA5C9C40}"/>
              </a:ext>
            </a:extLst>
          </p:cNvPr>
          <p:cNvGrpSpPr/>
          <p:nvPr/>
        </p:nvGrpSpPr>
        <p:grpSpPr>
          <a:xfrm>
            <a:off x="29344" y="6925787"/>
            <a:ext cx="3637281" cy="2993854"/>
            <a:chOff x="0" y="0"/>
            <a:chExt cx="3637280" cy="2993852"/>
          </a:xfrm>
        </p:grpSpPr>
        <p:grpSp>
          <p:nvGrpSpPr>
            <p:cNvPr id="29" name="Group 420">
              <a:extLst>
                <a:ext uri="{FF2B5EF4-FFF2-40B4-BE49-F238E27FC236}">
                  <a16:creationId xmlns:a16="http://schemas.microsoft.com/office/drawing/2014/main" id="{9F02661F-E9BD-E845-8AF4-B215BF5DEC65}"/>
                </a:ext>
              </a:extLst>
            </p:cNvPr>
            <p:cNvGrpSpPr/>
            <p:nvPr/>
          </p:nvGrpSpPr>
          <p:grpSpPr>
            <a:xfrm>
              <a:off x="-1" y="182882"/>
              <a:ext cx="3626260" cy="1346506"/>
              <a:chOff x="0" y="0"/>
              <a:chExt cx="3626258" cy="1346505"/>
            </a:xfrm>
          </p:grpSpPr>
          <p:pic>
            <p:nvPicPr>
              <p:cNvPr id="67" name="image18.png" descr="tsNE_Plot_PGC_ccc_LR_0.2.png">
                <a:extLst>
                  <a:ext uri="{FF2B5EF4-FFF2-40B4-BE49-F238E27FC236}">
                    <a16:creationId xmlns:a16="http://schemas.microsoft.com/office/drawing/2014/main" id="{264107E6-4727-A84E-93AF-283FECC947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32720" t="49737"/>
              <a:stretch>
                <a:fillRect/>
              </a:stretch>
            </p:blipFill>
            <p:spPr>
              <a:xfrm>
                <a:off x="0" y="71119"/>
                <a:ext cx="3626259" cy="127538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8" name="Shape 418">
                <a:extLst>
                  <a:ext uri="{FF2B5EF4-FFF2-40B4-BE49-F238E27FC236}">
                    <a16:creationId xmlns:a16="http://schemas.microsoft.com/office/drawing/2014/main" id="{527F9660-DA06-F246-9242-F926E8E41AF6}"/>
                  </a:ext>
                </a:extLst>
              </p:cNvPr>
              <p:cNvSpPr/>
              <p:nvPr/>
            </p:nvSpPr>
            <p:spPr>
              <a:xfrm>
                <a:off x="520700" y="-1"/>
                <a:ext cx="607061" cy="20241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 i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TFAP2C</a:t>
                </a:r>
              </a:p>
            </p:txBody>
          </p:sp>
          <p:sp>
            <p:nvSpPr>
              <p:cNvPr id="69" name="Shape 419">
                <a:extLst>
                  <a:ext uri="{FF2B5EF4-FFF2-40B4-BE49-F238E27FC236}">
                    <a16:creationId xmlns:a16="http://schemas.microsoft.com/office/drawing/2014/main" id="{59E4E189-D600-7446-AA21-1189084A627D}"/>
                  </a:ext>
                </a:extLst>
              </p:cNvPr>
              <p:cNvSpPr/>
              <p:nvPr/>
            </p:nvSpPr>
            <p:spPr>
              <a:xfrm>
                <a:off x="2288540" y="-1"/>
                <a:ext cx="708661" cy="20241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 i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NANOS3</a:t>
                </a:r>
              </a:p>
            </p:txBody>
          </p:sp>
        </p:grpSp>
        <p:grpSp>
          <p:nvGrpSpPr>
            <p:cNvPr id="30" name="Group 431">
              <a:extLst>
                <a:ext uri="{FF2B5EF4-FFF2-40B4-BE49-F238E27FC236}">
                  <a16:creationId xmlns:a16="http://schemas.microsoft.com/office/drawing/2014/main" id="{B5AC4291-9E0D-7946-A47F-A6C28629DD60}"/>
                </a:ext>
              </a:extLst>
            </p:cNvPr>
            <p:cNvGrpSpPr/>
            <p:nvPr/>
          </p:nvGrpSpPr>
          <p:grpSpPr>
            <a:xfrm>
              <a:off x="558804" y="899166"/>
              <a:ext cx="2540001" cy="231730"/>
              <a:chOff x="0" y="0"/>
              <a:chExt cx="2539999" cy="231729"/>
            </a:xfrm>
          </p:grpSpPr>
          <p:grpSp>
            <p:nvGrpSpPr>
              <p:cNvPr id="57" name="Group 425">
                <a:extLst>
                  <a:ext uri="{FF2B5EF4-FFF2-40B4-BE49-F238E27FC236}">
                    <a16:creationId xmlns:a16="http://schemas.microsoft.com/office/drawing/2014/main" id="{657105E1-FF9D-D146-85A6-E5ED81A204B3}"/>
                  </a:ext>
                </a:extLst>
              </p:cNvPr>
              <p:cNvGrpSpPr/>
              <p:nvPr/>
            </p:nvGrpSpPr>
            <p:grpSpPr>
              <a:xfrm>
                <a:off x="0" y="0"/>
                <a:ext cx="751841" cy="231730"/>
                <a:chOff x="0" y="0"/>
                <a:chExt cx="751839" cy="231729"/>
              </a:xfrm>
            </p:grpSpPr>
            <p:sp>
              <p:nvSpPr>
                <p:cNvPr id="63" name="Shape 421">
                  <a:extLst>
                    <a:ext uri="{FF2B5EF4-FFF2-40B4-BE49-F238E27FC236}">
                      <a16:creationId xmlns:a16="http://schemas.microsoft.com/office/drawing/2014/main" id="{D4DD08F0-37A0-CF47-82FD-B85B2481DE02}"/>
                    </a:ext>
                  </a:extLst>
                </p:cNvPr>
                <p:cNvSpPr/>
                <p:nvPr/>
              </p:nvSpPr>
              <p:spPr>
                <a:xfrm>
                  <a:off x="634128" y="73263"/>
                  <a:ext cx="117713" cy="1433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21052" y="6300"/>
                        <a:pt x="20504" y="12600"/>
                        <a:pt x="16904" y="16200"/>
                      </a:cubicBezTo>
                      <a:cubicBezTo>
                        <a:pt x="13304" y="19800"/>
                        <a:pt x="0" y="21600"/>
                        <a:pt x="0" y="21600"/>
                      </a:cubicBez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800"/>
                  </a:pPr>
                  <a:endParaRPr/>
                </a:p>
              </p:txBody>
            </p:sp>
            <p:sp>
              <p:nvSpPr>
                <p:cNvPr id="64" name="Shape 422">
                  <a:extLst>
                    <a:ext uri="{FF2B5EF4-FFF2-40B4-BE49-F238E27FC236}">
                      <a16:creationId xmlns:a16="http://schemas.microsoft.com/office/drawing/2014/main" id="{DC2D12ED-E9D8-0145-A2A5-644092175F99}"/>
                    </a:ext>
                  </a:extLst>
                </p:cNvPr>
                <p:cNvSpPr/>
                <p:nvPr/>
              </p:nvSpPr>
              <p:spPr>
                <a:xfrm flipH="1" flipV="1">
                  <a:off x="0" y="93660"/>
                  <a:ext cx="71652" cy="112595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65" name="Shape 423">
                  <a:extLst>
                    <a:ext uri="{FF2B5EF4-FFF2-40B4-BE49-F238E27FC236}">
                      <a16:creationId xmlns:a16="http://schemas.microsoft.com/office/drawing/2014/main" id="{EEA20793-1A30-0A40-AAD6-7A1995CF9DAA}"/>
                    </a:ext>
                  </a:extLst>
                </p:cNvPr>
                <p:cNvSpPr/>
                <p:nvPr/>
              </p:nvSpPr>
              <p:spPr>
                <a:xfrm flipV="1">
                  <a:off x="388696" y="124168"/>
                  <a:ext cx="33267" cy="10756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66" name="Shape 424">
                  <a:extLst>
                    <a:ext uri="{FF2B5EF4-FFF2-40B4-BE49-F238E27FC236}">
                      <a16:creationId xmlns:a16="http://schemas.microsoft.com/office/drawing/2014/main" id="{14283545-85E5-C146-A2F0-3C89274F4B34}"/>
                    </a:ext>
                  </a:extLst>
                </p:cNvPr>
                <p:cNvSpPr/>
                <p:nvPr/>
              </p:nvSpPr>
              <p:spPr>
                <a:xfrm flipH="1" flipV="1">
                  <a:off x="259076" y="0"/>
                  <a:ext cx="32344" cy="19624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58" name="Group 430">
                <a:extLst>
                  <a:ext uri="{FF2B5EF4-FFF2-40B4-BE49-F238E27FC236}">
                    <a16:creationId xmlns:a16="http://schemas.microsoft.com/office/drawing/2014/main" id="{102BA6EB-C956-CE4C-80BE-4968B7B907B0}"/>
                  </a:ext>
                </a:extLst>
              </p:cNvPr>
              <p:cNvGrpSpPr/>
              <p:nvPr/>
            </p:nvGrpSpPr>
            <p:grpSpPr>
              <a:xfrm>
                <a:off x="1788160" y="0"/>
                <a:ext cx="751841" cy="231730"/>
                <a:chOff x="0" y="0"/>
                <a:chExt cx="751839" cy="231729"/>
              </a:xfrm>
            </p:grpSpPr>
            <p:sp>
              <p:nvSpPr>
                <p:cNvPr id="59" name="Shape 426">
                  <a:extLst>
                    <a:ext uri="{FF2B5EF4-FFF2-40B4-BE49-F238E27FC236}">
                      <a16:creationId xmlns:a16="http://schemas.microsoft.com/office/drawing/2014/main" id="{C731B1DB-7CAF-4440-989F-D206F9A8E80B}"/>
                    </a:ext>
                  </a:extLst>
                </p:cNvPr>
                <p:cNvSpPr/>
                <p:nvPr/>
              </p:nvSpPr>
              <p:spPr>
                <a:xfrm>
                  <a:off x="634128" y="73263"/>
                  <a:ext cx="117713" cy="1433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21052" y="6300"/>
                        <a:pt x="20504" y="12600"/>
                        <a:pt x="16904" y="16200"/>
                      </a:cubicBezTo>
                      <a:cubicBezTo>
                        <a:pt x="13304" y="19800"/>
                        <a:pt x="0" y="21600"/>
                        <a:pt x="0" y="21600"/>
                      </a:cubicBez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800"/>
                  </a:pPr>
                  <a:endParaRPr/>
                </a:p>
              </p:txBody>
            </p:sp>
            <p:sp>
              <p:nvSpPr>
                <p:cNvPr id="60" name="Shape 427">
                  <a:extLst>
                    <a:ext uri="{FF2B5EF4-FFF2-40B4-BE49-F238E27FC236}">
                      <a16:creationId xmlns:a16="http://schemas.microsoft.com/office/drawing/2014/main" id="{39FAD932-40A2-844F-A46B-F02CD823F311}"/>
                    </a:ext>
                  </a:extLst>
                </p:cNvPr>
                <p:cNvSpPr/>
                <p:nvPr/>
              </p:nvSpPr>
              <p:spPr>
                <a:xfrm flipH="1" flipV="1">
                  <a:off x="0" y="93660"/>
                  <a:ext cx="71652" cy="112595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61" name="Shape 428">
                  <a:extLst>
                    <a:ext uri="{FF2B5EF4-FFF2-40B4-BE49-F238E27FC236}">
                      <a16:creationId xmlns:a16="http://schemas.microsoft.com/office/drawing/2014/main" id="{08AEE7CF-C6C9-B240-976D-59C1AF6DDA8F}"/>
                    </a:ext>
                  </a:extLst>
                </p:cNvPr>
                <p:cNvSpPr/>
                <p:nvPr/>
              </p:nvSpPr>
              <p:spPr>
                <a:xfrm flipV="1">
                  <a:off x="388696" y="124168"/>
                  <a:ext cx="33267" cy="10756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62" name="Shape 429">
                  <a:extLst>
                    <a:ext uri="{FF2B5EF4-FFF2-40B4-BE49-F238E27FC236}">
                      <a16:creationId xmlns:a16="http://schemas.microsoft.com/office/drawing/2014/main" id="{DB9218B8-E312-B94F-BEE2-277FED6368C2}"/>
                    </a:ext>
                  </a:extLst>
                </p:cNvPr>
                <p:cNvSpPr/>
                <p:nvPr/>
              </p:nvSpPr>
              <p:spPr>
                <a:xfrm flipH="1" flipV="1">
                  <a:off x="259076" y="0"/>
                  <a:ext cx="32344" cy="19624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31" name="Group 447">
              <a:extLst>
                <a:ext uri="{FF2B5EF4-FFF2-40B4-BE49-F238E27FC236}">
                  <a16:creationId xmlns:a16="http://schemas.microsoft.com/office/drawing/2014/main" id="{4DB75692-0AF6-2542-BBFA-9A13CD264F79}"/>
                </a:ext>
              </a:extLst>
            </p:cNvPr>
            <p:cNvGrpSpPr/>
            <p:nvPr/>
          </p:nvGrpSpPr>
          <p:grpSpPr>
            <a:xfrm>
              <a:off x="33065" y="1662892"/>
              <a:ext cx="3604216" cy="1330961"/>
              <a:chOff x="0" y="0"/>
              <a:chExt cx="3604214" cy="1330960"/>
            </a:xfrm>
          </p:grpSpPr>
          <p:pic>
            <p:nvPicPr>
              <p:cNvPr id="42" name="image18.png" descr="tsNE_Plot_PGC_ccc_LR_0.2.png">
                <a:extLst>
                  <a:ext uri="{FF2B5EF4-FFF2-40B4-BE49-F238E27FC236}">
                    <a16:creationId xmlns:a16="http://schemas.microsoft.com/office/drawing/2014/main" id="{B5F5041C-724A-4240-9B08-7CDD9A52F1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r="67485" b="50263"/>
              <a:stretch>
                <a:fillRect/>
              </a:stretch>
            </p:blipFill>
            <p:spPr>
              <a:xfrm>
                <a:off x="0" y="68917"/>
                <a:ext cx="1752509" cy="12620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3" name="image18.png" descr="tsNE_Plot_PGC_ccc_LR_0.2.png">
                <a:extLst>
                  <a:ext uri="{FF2B5EF4-FFF2-40B4-BE49-F238E27FC236}">
                    <a16:creationId xmlns:a16="http://schemas.microsoft.com/office/drawing/2014/main" id="{0393B626-59AD-254F-814B-7396513BBB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66871" b="50263"/>
              <a:stretch>
                <a:fillRect/>
              </a:stretch>
            </p:blipFill>
            <p:spPr>
              <a:xfrm>
                <a:off x="1818640" y="46678"/>
                <a:ext cx="1785575" cy="12620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4" name="Shape 434">
                <a:extLst>
                  <a:ext uri="{FF2B5EF4-FFF2-40B4-BE49-F238E27FC236}">
                    <a16:creationId xmlns:a16="http://schemas.microsoft.com/office/drawing/2014/main" id="{2638D6EA-12AA-BF4A-99BB-76271207A276}"/>
                  </a:ext>
                </a:extLst>
              </p:cNvPr>
              <p:cNvSpPr/>
              <p:nvPr/>
            </p:nvSpPr>
            <p:spPr>
              <a:xfrm>
                <a:off x="507954" y="0"/>
                <a:ext cx="607061" cy="20241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 i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HAND1</a:t>
                </a:r>
              </a:p>
            </p:txBody>
          </p:sp>
          <p:sp>
            <p:nvSpPr>
              <p:cNvPr id="45" name="Shape 435">
                <a:extLst>
                  <a:ext uri="{FF2B5EF4-FFF2-40B4-BE49-F238E27FC236}">
                    <a16:creationId xmlns:a16="http://schemas.microsoft.com/office/drawing/2014/main" id="{ED549AE1-FC70-EA49-8B4B-3D71CA687D22}"/>
                  </a:ext>
                </a:extLst>
              </p:cNvPr>
              <p:cNvSpPr/>
              <p:nvPr/>
            </p:nvSpPr>
            <p:spPr>
              <a:xfrm>
                <a:off x="2316433" y="0"/>
                <a:ext cx="728982" cy="20241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 i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TMEM88</a:t>
                </a:r>
              </a:p>
            </p:txBody>
          </p:sp>
          <p:grpSp>
            <p:nvGrpSpPr>
              <p:cNvPr id="46" name="Group 446">
                <a:extLst>
                  <a:ext uri="{FF2B5EF4-FFF2-40B4-BE49-F238E27FC236}">
                    <a16:creationId xmlns:a16="http://schemas.microsoft.com/office/drawing/2014/main" id="{9934A0CF-7964-AC4B-9DD8-B20A244EB407}"/>
                  </a:ext>
                </a:extLst>
              </p:cNvPr>
              <p:cNvGrpSpPr/>
              <p:nvPr/>
            </p:nvGrpSpPr>
            <p:grpSpPr>
              <a:xfrm>
                <a:off x="525738" y="706123"/>
                <a:ext cx="2540001" cy="231731"/>
                <a:chOff x="0" y="0"/>
                <a:chExt cx="2539999" cy="231729"/>
              </a:xfrm>
            </p:grpSpPr>
            <p:grpSp>
              <p:nvGrpSpPr>
                <p:cNvPr id="47" name="Group 440">
                  <a:extLst>
                    <a:ext uri="{FF2B5EF4-FFF2-40B4-BE49-F238E27FC236}">
                      <a16:creationId xmlns:a16="http://schemas.microsoft.com/office/drawing/2014/main" id="{1207EEEB-6CE8-B54F-B50E-63C250F42F47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751841" cy="231730"/>
                  <a:chOff x="0" y="0"/>
                  <a:chExt cx="751839" cy="231729"/>
                </a:xfrm>
              </p:grpSpPr>
              <p:sp>
                <p:nvSpPr>
                  <p:cNvPr id="53" name="Shape 436">
                    <a:extLst>
                      <a:ext uri="{FF2B5EF4-FFF2-40B4-BE49-F238E27FC236}">
                        <a16:creationId xmlns:a16="http://schemas.microsoft.com/office/drawing/2014/main" id="{0F1E149A-C07C-9547-B8BB-6614E5187BB1}"/>
                      </a:ext>
                    </a:extLst>
                  </p:cNvPr>
                  <p:cNvSpPr/>
                  <p:nvPr/>
                </p:nvSpPr>
                <p:spPr>
                  <a:xfrm>
                    <a:off x="634128" y="73263"/>
                    <a:ext cx="117713" cy="14330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cubicBezTo>
                          <a:pt x="21052" y="6300"/>
                          <a:pt x="20504" y="12600"/>
                          <a:pt x="16904" y="16200"/>
                        </a:cubicBezTo>
                        <a:cubicBezTo>
                          <a:pt x="13304" y="19800"/>
                          <a:pt x="0" y="21600"/>
                          <a:pt x="0" y="21600"/>
                        </a:cubicBezTo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800"/>
                    </a:pPr>
                    <a:endParaRPr/>
                  </a:p>
                </p:txBody>
              </p:sp>
              <p:sp>
                <p:nvSpPr>
                  <p:cNvPr id="54" name="Shape 437">
                    <a:extLst>
                      <a:ext uri="{FF2B5EF4-FFF2-40B4-BE49-F238E27FC236}">
                        <a16:creationId xmlns:a16="http://schemas.microsoft.com/office/drawing/2014/main" id="{FA8E8D03-3588-7E44-A950-C919D2E19B1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0" y="93660"/>
                    <a:ext cx="71652" cy="11259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endParaRPr/>
                  </a:p>
                </p:txBody>
              </p:sp>
              <p:sp>
                <p:nvSpPr>
                  <p:cNvPr id="55" name="Shape 438">
                    <a:extLst>
                      <a:ext uri="{FF2B5EF4-FFF2-40B4-BE49-F238E27FC236}">
                        <a16:creationId xmlns:a16="http://schemas.microsoft.com/office/drawing/2014/main" id="{D55E3DA7-280D-1A40-B02E-F1ED8570C6EE}"/>
                      </a:ext>
                    </a:extLst>
                  </p:cNvPr>
                  <p:cNvSpPr/>
                  <p:nvPr/>
                </p:nvSpPr>
                <p:spPr>
                  <a:xfrm flipV="1">
                    <a:off x="388696" y="124168"/>
                    <a:ext cx="33267" cy="10756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endParaRPr/>
                  </a:p>
                </p:txBody>
              </p:sp>
              <p:sp>
                <p:nvSpPr>
                  <p:cNvPr id="56" name="Shape 439">
                    <a:extLst>
                      <a:ext uri="{FF2B5EF4-FFF2-40B4-BE49-F238E27FC236}">
                        <a16:creationId xmlns:a16="http://schemas.microsoft.com/office/drawing/2014/main" id="{88D80554-CB32-FD4B-8D62-79CC7ED8732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259076" y="0"/>
                    <a:ext cx="32344" cy="19624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48" name="Group 445">
                  <a:extLst>
                    <a:ext uri="{FF2B5EF4-FFF2-40B4-BE49-F238E27FC236}">
                      <a16:creationId xmlns:a16="http://schemas.microsoft.com/office/drawing/2014/main" id="{73DC7FF8-D14C-D84A-A3F9-6FC919C9F99F}"/>
                    </a:ext>
                  </a:extLst>
                </p:cNvPr>
                <p:cNvGrpSpPr/>
                <p:nvPr/>
              </p:nvGrpSpPr>
              <p:grpSpPr>
                <a:xfrm>
                  <a:off x="1788160" y="0"/>
                  <a:ext cx="751841" cy="231730"/>
                  <a:chOff x="0" y="0"/>
                  <a:chExt cx="751839" cy="231729"/>
                </a:xfrm>
              </p:grpSpPr>
              <p:sp>
                <p:nvSpPr>
                  <p:cNvPr id="49" name="Shape 441">
                    <a:extLst>
                      <a:ext uri="{FF2B5EF4-FFF2-40B4-BE49-F238E27FC236}">
                        <a16:creationId xmlns:a16="http://schemas.microsoft.com/office/drawing/2014/main" id="{BA487C54-221E-BD49-914E-81CB2BF64143}"/>
                      </a:ext>
                    </a:extLst>
                  </p:cNvPr>
                  <p:cNvSpPr/>
                  <p:nvPr/>
                </p:nvSpPr>
                <p:spPr>
                  <a:xfrm>
                    <a:off x="634128" y="73263"/>
                    <a:ext cx="117713" cy="14330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cubicBezTo>
                          <a:pt x="21052" y="6300"/>
                          <a:pt x="20504" y="12600"/>
                          <a:pt x="16904" y="16200"/>
                        </a:cubicBezTo>
                        <a:cubicBezTo>
                          <a:pt x="13304" y="19800"/>
                          <a:pt x="0" y="21600"/>
                          <a:pt x="0" y="21600"/>
                        </a:cubicBezTo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800"/>
                    </a:pPr>
                    <a:endParaRPr/>
                  </a:p>
                </p:txBody>
              </p:sp>
              <p:sp>
                <p:nvSpPr>
                  <p:cNvPr id="50" name="Shape 442">
                    <a:extLst>
                      <a:ext uri="{FF2B5EF4-FFF2-40B4-BE49-F238E27FC236}">
                        <a16:creationId xmlns:a16="http://schemas.microsoft.com/office/drawing/2014/main" id="{5DCB7B5D-D894-874A-BD7A-58269BACEB6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0" y="93660"/>
                    <a:ext cx="71652" cy="11259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endParaRPr/>
                  </a:p>
                </p:txBody>
              </p:sp>
              <p:sp>
                <p:nvSpPr>
                  <p:cNvPr id="51" name="Shape 443">
                    <a:extLst>
                      <a:ext uri="{FF2B5EF4-FFF2-40B4-BE49-F238E27FC236}">
                        <a16:creationId xmlns:a16="http://schemas.microsoft.com/office/drawing/2014/main" id="{7FE2CB07-F0A4-E34D-81EC-CAF699120A35}"/>
                      </a:ext>
                    </a:extLst>
                  </p:cNvPr>
                  <p:cNvSpPr/>
                  <p:nvPr/>
                </p:nvSpPr>
                <p:spPr>
                  <a:xfrm flipV="1">
                    <a:off x="388696" y="124168"/>
                    <a:ext cx="33267" cy="10756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endParaRPr/>
                  </a:p>
                </p:txBody>
              </p:sp>
              <p:sp>
                <p:nvSpPr>
                  <p:cNvPr id="52" name="Shape 444">
                    <a:extLst>
                      <a:ext uri="{FF2B5EF4-FFF2-40B4-BE49-F238E27FC236}">
                        <a16:creationId xmlns:a16="http://schemas.microsoft.com/office/drawing/2014/main" id="{FD614227-D7B0-9E49-B89D-D6C5265A473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259076" y="0"/>
                    <a:ext cx="32344" cy="19624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miter lim="800000"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</p:grpSp>
        </p:grpSp>
        <p:grpSp>
          <p:nvGrpSpPr>
            <p:cNvPr id="32" name="Group 450">
              <a:extLst>
                <a:ext uri="{FF2B5EF4-FFF2-40B4-BE49-F238E27FC236}">
                  <a16:creationId xmlns:a16="http://schemas.microsoft.com/office/drawing/2014/main" id="{9D449EEB-7CF6-AF4E-B3D6-D17B7D58AE19}"/>
                </a:ext>
              </a:extLst>
            </p:cNvPr>
            <p:cNvGrpSpPr/>
            <p:nvPr/>
          </p:nvGrpSpPr>
          <p:grpSpPr>
            <a:xfrm>
              <a:off x="273127" y="1490169"/>
              <a:ext cx="2917112" cy="202418"/>
              <a:chOff x="0" y="0"/>
              <a:chExt cx="2917111" cy="202416"/>
            </a:xfrm>
          </p:grpSpPr>
          <p:sp>
            <p:nvSpPr>
              <p:cNvPr id="40" name="Shape 448">
                <a:extLst>
                  <a:ext uri="{FF2B5EF4-FFF2-40B4-BE49-F238E27FC236}">
                    <a16:creationId xmlns:a16="http://schemas.microsoft.com/office/drawing/2014/main" id="{98E06E4E-55AA-F14A-801C-214F2F7836B1}"/>
                  </a:ext>
                </a:extLst>
              </p:cNvPr>
              <p:cNvSpPr/>
              <p:nvPr/>
            </p:nvSpPr>
            <p:spPr>
              <a:xfrm>
                <a:off x="0" y="0"/>
                <a:ext cx="2917112" cy="20241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Mesodermal marker expression</a:t>
                </a:r>
              </a:p>
            </p:txBody>
          </p:sp>
          <p:sp>
            <p:nvSpPr>
              <p:cNvPr id="41" name="Shape 449">
                <a:extLst>
                  <a:ext uri="{FF2B5EF4-FFF2-40B4-BE49-F238E27FC236}">
                    <a16:creationId xmlns:a16="http://schemas.microsoft.com/office/drawing/2014/main" id="{1B6DBCAA-2FB7-CD4E-82C2-A69D8E633FD1}"/>
                  </a:ext>
                </a:extLst>
              </p:cNvPr>
              <p:cNvSpPr/>
              <p:nvPr/>
            </p:nvSpPr>
            <p:spPr>
              <a:xfrm>
                <a:off x="2509" y="180068"/>
                <a:ext cx="2910541" cy="337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33" name="Group 453">
              <a:extLst>
                <a:ext uri="{FF2B5EF4-FFF2-40B4-BE49-F238E27FC236}">
                  <a16:creationId xmlns:a16="http://schemas.microsoft.com/office/drawing/2014/main" id="{6C6597F1-0174-934B-800C-4D122B32058F}"/>
                </a:ext>
              </a:extLst>
            </p:cNvPr>
            <p:cNvGrpSpPr/>
            <p:nvPr/>
          </p:nvGrpSpPr>
          <p:grpSpPr>
            <a:xfrm>
              <a:off x="273127" y="-1"/>
              <a:ext cx="2917112" cy="202418"/>
              <a:chOff x="0" y="0"/>
              <a:chExt cx="2917111" cy="202416"/>
            </a:xfrm>
          </p:grpSpPr>
          <p:sp>
            <p:nvSpPr>
              <p:cNvPr id="38" name="Shape 451">
                <a:extLst>
                  <a:ext uri="{FF2B5EF4-FFF2-40B4-BE49-F238E27FC236}">
                    <a16:creationId xmlns:a16="http://schemas.microsoft.com/office/drawing/2014/main" id="{899F14CB-624D-0C4C-96F2-48895A16789A}"/>
                  </a:ext>
                </a:extLst>
              </p:cNvPr>
              <p:cNvSpPr/>
              <p:nvPr/>
            </p:nvSpPr>
            <p:spPr>
              <a:xfrm>
                <a:off x="0" y="0"/>
                <a:ext cx="2917112" cy="20241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PGC marker expression</a:t>
                </a:r>
              </a:p>
            </p:txBody>
          </p:sp>
          <p:sp>
            <p:nvSpPr>
              <p:cNvPr id="39" name="Shape 452">
                <a:extLst>
                  <a:ext uri="{FF2B5EF4-FFF2-40B4-BE49-F238E27FC236}">
                    <a16:creationId xmlns:a16="http://schemas.microsoft.com/office/drawing/2014/main" id="{E61118AD-8804-6B49-B4DA-D92047058430}"/>
                  </a:ext>
                </a:extLst>
              </p:cNvPr>
              <p:cNvSpPr/>
              <p:nvPr/>
            </p:nvSpPr>
            <p:spPr>
              <a:xfrm>
                <a:off x="2509" y="180068"/>
                <a:ext cx="2910541" cy="337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4" name="Shape 454">
              <a:extLst>
                <a:ext uri="{FF2B5EF4-FFF2-40B4-BE49-F238E27FC236}">
                  <a16:creationId xmlns:a16="http://schemas.microsoft.com/office/drawing/2014/main" id="{18305F0F-5802-E442-BDF9-FBE127EF4E06}"/>
                </a:ext>
              </a:extLst>
            </p:cNvPr>
            <p:cNvSpPr/>
            <p:nvPr/>
          </p:nvSpPr>
          <p:spPr>
            <a:xfrm>
              <a:off x="642092" y="403963"/>
              <a:ext cx="320178" cy="49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263" extrusionOk="0">
                  <a:moveTo>
                    <a:pt x="7380" y="654"/>
                  </a:moveTo>
                  <a:cubicBezTo>
                    <a:pt x="5410" y="883"/>
                    <a:pt x="2244" y="425"/>
                    <a:pt x="1048" y="1478"/>
                  </a:cubicBezTo>
                  <a:cubicBezTo>
                    <a:pt x="-148" y="2531"/>
                    <a:pt x="-148" y="4544"/>
                    <a:pt x="204" y="6970"/>
                  </a:cubicBezTo>
                  <a:cubicBezTo>
                    <a:pt x="556" y="9395"/>
                    <a:pt x="2103" y="13880"/>
                    <a:pt x="3159" y="16031"/>
                  </a:cubicBezTo>
                  <a:cubicBezTo>
                    <a:pt x="4214" y="18181"/>
                    <a:pt x="5059" y="19005"/>
                    <a:pt x="6536" y="19875"/>
                  </a:cubicBezTo>
                  <a:cubicBezTo>
                    <a:pt x="8014" y="20744"/>
                    <a:pt x="10195" y="21156"/>
                    <a:pt x="12024" y="21247"/>
                  </a:cubicBezTo>
                  <a:cubicBezTo>
                    <a:pt x="13853" y="21339"/>
                    <a:pt x="16034" y="21019"/>
                    <a:pt x="17512" y="20424"/>
                  </a:cubicBezTo>
                  <a:cubicBezTo>
                    <a:pt x="18989" y="19829"/>
                    <a:pt x="20326" y="18959"/>
                    <a:pt x="20889" y="17678"/>
                  </a:cubicBezTo>
                  <a:cubicBezTo>
                    <a:pt x="21452" y="16397"/>
                    <a:pt x="21382" y="14292"/>
                    <a:pt x="20889" y="12736"/>
                  </a:cubicBezTo>
                  <a:cubicBezTo>
                    <a:pt x="20397" y="11180"/>
                    <a:pt x="19060" y="9990"/>
                    <a:pt x="17934" y="8342"/>
                  </a:cubicBezTo>
                  <a:cubicBezTo>
                    <a:pt x="16808" y="6695"/>
                    <a:pt x="14979" y="4224"/>
                    <a:pt x="14135" y="2851"/>
                  </a:cubicBezTo>
                  <a:cubicBezTo>
                    <a:pt x="13290" y="1478"/>
                    <a:pt x="13994" y="471"/>
                    <a:pt x="12868" y="105"/>
                  </a:cubicBezTo>
                  <a:cubicBezTo>
                    <a:pt x="11743" y="-261"/>
                    <a:pt x="9350" y="425"/>
                    <a:pt x="7380" y="654"/>
                  </a:cubicBez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 455">
              <a:extLst>
                <a:ext uri="{FF2B5EF4-FFF2-40B4-BE49-F238E27FC236}">
                  <a16:creationId xmlns:a16="http://schemas.microsoft.com/office/drawing/2014/main" id="{67D49FDF-2EA3-0741-A60D-EFDD35236D01}"/>
                </a:ext>
              </a:extLst>
            </p:cNvPr>
            <p:cNvSpPr/>
            <p:nvPr/>
          </p:nvSpPr>
          <p:spPr>
            <a:xfrm>
              <a:off x="2439142" y="403963"/>
              <a:ext cx="320178" cy="49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263" extrusionOk="0">
                  <a:moveTo>
                    <a:pt x="7380" y="654"/>
                  </a:moveTo>
                  <a:cubicBezTo>
                    <a:pt x="5410" y="883"/>
                    <a:pt x="2244" y="425"/>
                    <a:pt x="1048" y="1478"/>
                  </a:cubicBezTo>
                  <a:cubicBezTo>
                    <a:pt x="-148" y="2531"/>
                    <a:pt x="-148" y="4544"/>
                    <a:pt x="204" y="6970"/>
                  </a:cubicBezTo>
                  <a:cubicBezTo>
                    <a:pt x="556" y="9395"/>
                    <a:pt x="2103" y="13880"/>
                    <a:pt x="3159" y="16031"/>
                  </a:cubicBezTo>
                  <a:cubicBezTo>
                    <a:pt x="4214" y="18181"/>
                    <a:pt x="5059" y="19005"/>
                    <a:pt x="6536" y="19875"/>
                  </a:cubicBezTo>
                  <a:cubicBezTo>
                    <a:pt x="8014" y="20744"/>
                    <a:pt x="10195" y="21156"/>
                    <a:pt x="12024" y="21247"/>
                  </a:cubicBezTo>
                  <a:cubicBezTo>
                    <a:pt x="13853" y="21339"/>
                    <a:pt x="16034" y="21019"/>
                    <a:pt x="17512" y="20424"/>
                  </a:cubicBezTo>
                  <a:cubicBezTo>
                    <a:pt x="18989" y="19829"/>
                    <a:pt x="20326" y="18959"/>
                    <a:pt x="20889" y="17678"/>
                  </a:cubicBezTo>
                  <a:cubicBezTo>
                    <a:pt x="21452" y="16397"/>
                    <a:pt x="21382" y="14292"/>
                    <a:pt x="20889" y="12736"/>
                  </a:cubicBezTo>
                  <a:cubicBezTo>
                    <a:pt x="20397" y="11180"/>
                    <a:pt x="19060" y="9990"/>
                    <a:pt x="17934" y="8342"/>
                  </a:cubicBezTo>
                  <a:cubicBezTo>
                    <a:pt x="16808" y="6695"/>
                    <a:pt x="14979" y="4224"/>
                    <a:pt x="14135" y="2851"/>
                  </a:cubicBezTo>
                  <a:cubicBezTo>
                    <a:pt x="13290" y="1478"/>
                    <a:pt x="13994" y="471"/>
                    <a:pt x="12868" y="105"/>
                  </a:cubicBezTo>
                  <a:cubicBezTo>
                    <a:pt x="11743" y="-261"/>
                    <a:pt x="9350" y="425"/>
                    <a:pt x="7380" y="654"/>
                  </a:cubicBez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 456">
              <a:extLst>
                <a:ext uri="{FF2B5EF4-FFF2-40B4-BE49-F238E27FC236}">
                  <a16:creationId xmlns:a16="http://schemas.microsoft.com/office/drawing/2014/main" id="{618D7878-B45F-8248-AE0D-01D61EE014A6}"/>
                </a:ext>
              </a:extLst>
            </p:cNvPr>
            <p:cNvSpPr/>
            <p:nvPr/>
          </p:nvSpPr>
          <p:spPr>
            <a:xfrm>
              <a:off x="328440" y="2150545"/>
              <a:ext cx="405230" cy="319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6" h="21076" extrusionOk="0">
                  <a:moveTo>
                    <a:pt x="11923" y="1763"/>
                  </a:moveTo>
                  <a:cubicBezTo>
                    <a:pt x="10261" y="1344"/>
                    <a:pt x="7160" y="-404"/>
                    <a:pt x="5276" y="85"/>
                  </a:cubicBezTo>
                  <a:cubicBezTo>
                    <a:pt x="3393" y="575"/>
                    <a:pt x="1400" y="2672"/>
                    <a:pt x="624" y="4699"/>
                  </a:cubicBezTo>
                  <a:cubicBezTo>
                    <a:pt x="-151" y="6726"/>
                    <a:pt x="-262" y="9872"/>
                    <a:pt x="624" y="12248"/>
                  </a:cubicBezTo>
                  <a:cubicBezTo>
                    <a:pt x="1510" y="14625"/>
                    <a:pt x="3892" y="17491"/>
                    <a:pt x="5941" y="18959"/>
                  </a:cubicBezTo>
                  <a:cubicBezTo>
                    <a:pt x="7990" y="20427"/>
                    <a:pt x="10870" y="20916"/>
                    <a:pt x="12920" y="21056"/>
                  </a:cubicBezTo>
                  <a:cubicBezTo>
                    <a:pt x="14969" y="21196"/>
                    <a:pt x="16907" y="20567"/>
                    <a:pt x="18236" y="19798"/>
                  </a:cubicBezTo>
                  <a:cubicBezTo>
                    <a:pt x="19566" y="19029"/>
                    <a:pt x="20452" y="17841"/>
                    <a:pt x="20895" y="16443"/>
                  </a:cubicBezTo>
                  <a:cubicBezTo>
                    <a:pt x="21338" y="15045"/>
                    <a:pt x="21283" y="13017"/>
                    <a:pt x="20895" y="11410"/>
                  </a:cubicBezTo>
                  <a:cubicBezTo>
                    <a:pt x="20507" y="9802"/>
                    <a:pt x="19510" y="8264"/>
                    <a:pt x="18569" y="6796"/>
                  </a:cubicBezTo>
                  <a:cubicBezTo>
                    <a:pt x="17627" y="5328"/>
                    <a:pt x="16575" y="3441"/>
                    <a:pt x="15246" y="2602"/>
                  </a:cubicBezTo>
                  <a:cubicBezTo>
                    <a:pt x="13916" y="1763"/>
                    <a:pt x="13584" y="2182"/>
                    <a:pt x="11923" y="1763"/>
                  </a:cubicBez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 457">
              <a:extLst>
                <a:ext uri="{FF2B5EF4-FFF2-40B4-BE49-F238E27FC236}">
                  <a16:creationId xmlns:a16="http://schemas.microsoft.com/office/drawing/2014/main" id="{81E8B7E0-896A-DB4D-A67D-2A14E7D1491E}"/>
                </a:ext>
              </a:extLst>
            </p:cNvPr>
            <p:cNvSpPr/>
            <p:nvPr/>
          </p:nvSpPr>
          <p:spPr>
            <a:xfrm>
              <a:off x="2119140" y="2137845"/>
              <a:ext cx="405230" cy="319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6" h="21076" extrusionOk="0">
                  <a:moveTo>
                    <a:pt x="11923" y="1763"/>
                  </a:moveTo>
                  <a:cubicBezTo>
                    <a:pt x="10261" y="1344"/>
                    <a:pt x="7160" y="-404"/>
                    <a:pt x="5276" y="85"/>
                  </a:cubicBezTo>
                  <a:cubicBezTo>
                    <a:pt x="3393" y="575"/>
                    <a:pt x="1400" y="2672"/>
                    <a:pt x="624" y="4699"/>
                  </a:cubicBezTo>
                  <a:cubicBezTo>
                    <a:pt x="-151" y="6726"/>
                    <a:pt x="-262" y="9872"/>
                    <a:pt x="624" y="12248"/>
                  </a:cubicBezTo>
                  <a:cubicBezTo>
                    <a:pt x="1510" y="14625"/>
                    <a:pt x="3892" y="17491"/>
                    <a:pt x="5941" y="18959"/>
                  </a:cubicBezTo>
                  <a:cubicBezTo>
                    <a:pt x="7990" y="20427"/>
                    <a:pt x="10870" y="20916"/>
                    <a:pt x="12920" y="21056"/>
                  </a:cubicBezTo>
                  <a:cubicBezTo>
                    <a:pt x="14969" y="21196"/>
                    <a:pt x="16907" y="20567"/>
                    <a:pt x="18236" y="19798"/>
                  </a:cubicBezTo>
                  <a:cubicBezTo>
                    <a:pt x="19566" y="19029"/>
                    <a:pt x="20452" y="17841"/>
                    <a:pt x="20895" y="16443"/>
                  </a:cubicBezTo>
                  <a:cubicBezTo>
                    <a:pt x="21338" y="15045"/>
                    <a:pt x="21283" y="13017"/>
                    <a:pt x="20895" y="11410"/>
                  </a:cubicBezTo>
                  <a:cubicBezTo>
                    <a:pt x="20507" y="9802"/>
                    <a:pt x="19510" y="8264"/>
                    <a:pt x="18569" y="6796"/>
                  </a:cubicBezTo>
                  <a:cubicBezTo>
                    <a:pt x="17627" y="5328"/>
                    <a:pt x="16575" y="3441"/>
                    <a:pt x="15246" y="2602"/>
                  </a:cubicBezTo>
                  <a:cubicBezTo>
                    <a:pt x="13916" y="1763"/>
                    <a:pt x="13584" y="2182"/>
                    <a:pt x="11923" y="1763"/>
                  </a:cubicBezTo>
                  <a:close/>
                </a:path>
              </a:pathLst>
            </a:custGeom>
            <a:noFill/>
            <a:ln w="6350" cap="flat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0" name="Shape 345">
            <a:extLst>
              <a:ext uri="{FF2B5EF4-FFF2-40B4-BE49-F238E27FC236}">
                <a16:creationId xmlns:a16="http://schemas.microsoft.com/office/drawing/2014/main" id="{6C644968-403F-9B4C-BDEB-BD869DFEC653}"/>
              </a:ext>
            </a:extLst>
          </p:cNvPr>
          <p:cNvSpPr/>
          <p:nvPr/>
        </p:nvSpPr>
        <p:spPr>
          <a:xfrm>
            <a:off x="0" y="6752246"/>
            <a:ext cx="2950486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C</a:t>
            </a:r>
            <a:r>
              <a:rPr b="0" dirty="0"/>
              <a:t> Mutually-exclusive germ vs. mesoderm marker expression</a:t>
            </a:r>
            <a:endParaRPr sz="900" dirty="0"/>
          </a:p>
        </p:txBody>
      </p:sp>
      <p:pic>
        <p:nvPicPr>
          <p:cNvPr id="81" name="image16.png" descr="TSNE_PGC_5k_ccc_LR_std.png">
            <a:extLst>
              <a:ext uri="{FF2B5EF4-FFF2-40B4-BE49-F238E27FC236}">
                <a16:creationId xmlns:a16="http://schemas.microsoft.com/office/drawing/2014/main" id="{9A69FF77-B7EC-B944-8293-C70E7BEDB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314" t="48954" r="68210" b="46906"/>
          <a:stretch>
            <a:fillRect/>
          </a:stretch>
        </p:blipFill>
        <p:spPr>
          <a:xfrm rot="5400000">
            <a:off x="787715" y="11140442"/>
            <a:ext cx="211673" cy="1981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3" name="Shape 351">
            <a:extLst>
              <a:ext uri="{FF2B5EF4-FFF2-40B4-BE49-F238E27FC236}">
                <a16:creationId xmlns:a16="http://schemas.microsoft.com/office/drawing/2014/main" id="{F8C46302-A025-FE49-A592-39CF3775E386}"/>
              </a:ext>
            </a:extLst>
          </p:cNvPr>
          <p:cNvSpPr/>
          <p:nvPr/>
        </p:nvSpPr>
        <p:spPr>
          <a:xfrm>
            <a:off x="774178" y="11173456"/>
            <a:ext cx="233674" cy="1270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ES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1339017-DBCB-C941-A39B-BE332A945775}"/>
              </a:ext>
            </a:extLst>
          </p:cNvPr>
          <p:cNvGrpSpPr/>
          <p:nvPr/>
        </p:nvGrpSpPr>
        <p:grpSpPr>
          <a:xfrm>
            <a:off x="1382111" y="11117550"/>
            <a:ext cx="233674" cy="221510"/>
            <a:chOff x="333295" y="7783640"/>
            <a:chExt cx="233674" cy="221510"/>
          </a:xfrm>
        </p:grpSpPr>
        <p:pic>
          <p:nvPicPr>
            <p:cNvPr id="82" name="image16.png" descr="TSNE_PGC_5k_ccc_LR_std.png">
              <a:extLst>
                <a:ext uri="{FF2B5EF4-FFF2-40B4-BE49-F238E27FC236}">
                  <a16:creationId xmlns:a16="http://schemas.microsoft.com/office/drawing/2014/main" id="{00D56CE7-4000-504E-B81E-F9C96161C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336833" y="7795334"/>
              <a:ext cx="221510" cy="1981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0" name="Shape 352">
              <a:extLst>
                <a:ext uri="{FF2B5EF4-FFF2-40B4-BE49-F238E27FC236}">
                  <a16:creationId xmlns:a16="http://schemas.microsoft.com/office/drawing/2014/main" id="{73DF5EBE-71B2-1740-B587-BB0D4D36670B}"/>
                </a:ext>
              </a:extLst>
            </p:cNvPr>
            <p:cNvSpPr/>
            <p:nvPr/>
          </p:nvSpPr>
          <p:spPr>
            <a:xfrm>
              <a:off x="333295" y="7839546"/>
              <a:ext cx="233674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PE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71DCFD6-5B9D-C54C-BAAD-CC83A4A84FCD}"/>
              </a:ext>
            </a:extLst>
          </p:cNvPr>
          <p:cNvGrpSpPr/>
          <p:nvPr/>
        </p:nvGrpSpPr>
        <p:grpSpPr>
          <a:xfrm>
            <a:off x="2018439" y="11117548"/>
            <a:ext cx="233674" cy="221510"/>
            <a:chOff x="572056" y="7783638"/>
            <a:chExt cx="233674" cy="221510"/>
          </a:xfrm>
        </p:grpSpPr>
        <p:pic>
          <p:nvPicPr>
            <p:cNvPr id="76" name="image16.png" descr="TSNE_PGC_5k_ccc_LR_std.png">
              <a:extLst>
                <a:ext uri="{FF2B5EF4-FFF2-40B4-BE49-F238E27FC236}">
                  <a16:creationId xmlns:a16="http://schemas.microsoft.com/office/drawing/2014/main" id="{8E924A15-95C1-0447-AE32-7697D3A2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43929" r="68267" b="51718"/>
            <a:stretch>
              <a:fillRect/>
            </a:stretch>
          </p:blipFill>
          <p:spPr>
            <a:xfrm rot="5400000">
              <a:off x="585753" y="7790252"/>
              <a:ext cx="221510" cy="208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" name="Shape 353">
              <a:extLst>
                <a:ext uri="{FF2B5EF4-FFF2-40B4-BE49-F238E27FC236}">
                  <a16:creationId xmlns:a16="http://schemas.microsoft.com/office/drawing/2014/main" id="{027FD4B1-EBC7-9A4C-832B-47BDC199AEAF}"/>
                </a:ext>
              </a:extLst>
            </p:cNvPr>
            <p:cNvSpPr/>
            <p:nvPr/>
          </p:nvSpPr>
          <p:spPr>
            <a:xfrm>
              <a:off x="572056" y="7839546"/>
              <a:ext cx="233674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En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955EA2-5CB9-4B44-840E-99833CD06A94}"/>
              </a:ext>
            </a:extLst>
          </p:cNvPr>
          <p:cNvGrpSpPr/>
          <p:nvPr/>
        </p:nvGrpSpPr>
        <p:grpSpPr>
          <a:xfrm>
            <a:off x="2592893" y="11117549"/>
            <a:ext cx="233673" cy="221510"/>
            <a:chOff x="805736" y="7783639"/>
            <a:chExt cx="233673" cy="221510"/>
          </a:xfrm>
        </p:grpSpPr>
        <p:pic>
          <p:nvPicPr>
            <p:cNvPr id="77" name="image16.png" descr="TSNE_PGC_5k_ccc_LR_std.png">
              <a:extLst>
                <a:ext uri="{FF2B5EF4-FFF2-40B4-BE49-F238E27FC236}">
                  <a16:creationId xmlns:a16="http://schemas.microsoft.com/office/drawing/2014/main" id="{9032DD48-542D-0A4B-A74D-FD25F9799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814353" y="7780093"/>
              <a:ext cx="221510" cy="228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" name="Shape 354">
              <a:extLst>
                <a:ext uri="{FF2B5EF4-FFF2-40B4-BE49-F238E27FC236}">
                  <a16:creationId xmlns:a16="http://schemas.microsoft.com/office/drawing/2014/main" id="{E6CFA5D2-FEB5-884B-9D3D-E14BC906C55A}"/>
                </a:ext>
              </a:extLst>
            </p:cNvPr>
            <p:cNvSpPr/>
            <p:nvPr/>
          </p:nvSpPr>
          <p:spPr>
            <a:xfrm>
              <a:off x="805736" y="7839546"/>
              <a:ext cx="233673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PGC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0E19321-B6D0-4D4B-B143-470B4A2C2067}"/>
              </a:ext>
            </a:extLst>
          </p:cNvPr>
          <p:cNvGrpSpPr/>
          <p:nvPr/>
        </p:nvGrpSpPr>
        <p:grpSpPr>
          <a:xfrm>
            <a:off x="3170649" y="11143827"/>
            <a:ext cx="325123" cy="203205"/>
            <a:chOff x="963207" y="7809917"/>
            <a:chExt cx="325123" cy="203205"/>
          </a:xfrm>
        </p:grpSpPr>
        <p:pic>
          <p:nvPicPr>
            <p:cNvPr id="75" name="image16.png" descr="TSNE_PGC_5k_ccc_LR_std.png">
              <a:extLst>
                <a:ext uri="{FF2B5EF4-FFF2-40B4-BE49-F238E27FC236}">
                  <a16:creationId xmlns:a16="http://schemas.microsoft.com/office/drawing/2014/main" id="{04F61CF6-F863-6E43-99DC-69DEF5B44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1021626" y="7751498"/>
              <a:ext cx="203205" cy="320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6" name="Shape 355">
              <a:extLst>
                <a:ext uri="{FF2B5EF4-FFF2-40B4-BE49-F238E27FC236}">
                  <a16:creationId xmlns:a16="http://schemas.microsoft.com/office/drawing/2014/main" id="{B803D2FC-95DE-9048-ADE5-305F7F435FC6}"/>
                </a:ext>
              </a:extLst>
            </p:cNvPr>
            <p:cNvSpPr/>
            <p:nvPr/>
          </p:nvSpPr>
          <p:spPr>
            <a:xfrm>
              <a:off x="1054656" y="7839546"/>
              <a:ext cx="233674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Me</a:t>
              </a:r>
            </a:p>
          </p:txBody>
        </p:sp>
      </p:grpSp>
      <p:sp>
        <p:nvSpPr>
          <p:cNvPr id="91" name="Shape 296">
            <a:extLst>
              <a:ext uri="{FF2B5EF4-FFF2-40B4-BE49-F238E27FC236}">
                <a16:creationId xmlns:a16="http://schemas.microsoft.com/office/drawing/2014/main" id="{B213E966-8D8C-6D42-9BAD-5E0C2FDBE0F7}"/>
              </a:ext>
            </a:extLst>
          </p:cNvPr>
          <p:cNvSpPr/>
          <p:nvPr/>
        </p:nvSpPr>
        <p:spPr>
          <a:xfrm>
            <a:off x="-22367" y="316957"/>
            <a:ext cx="2152190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A</a:t>
            </a:r>
            <a:r>
              <a:rPr lang="en-US" b="0" dirty="0"/>
              <a:t> Quality metrics of single-cell RNA-seq data</a:t>
            </a:r>
            <a:endParaRPr sz="900" dirty="0"/>
          </a:p>
        </p:txBody>
      </p:sp>
      <p:pic>
        <p:nvPicPr>
          <p:cNvPr id="93" name="Picture 92" descr="A pencil and paper&#10;&#10;Description automatically generated">
            <a:extLst>
              <a:ext uri="{FF2B5EF4-FFF2-40B4-BE49-F238E27FC236}">
                <a16:creationId xmlns:a16="http://schemas.microsoft.com/office/drawing/2014/main" id="{A4277C8F-6EA5-6046-A1A1-A76496EF212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r="48123" b="8423"/>
          <a:stretch/>
        </p:blipFill>
        <p:spPr>
          <a:xfrm>
            <a:off x="32245" y="521264"/>
            <a:ext cx="2444674" cy="1750849"/>
          </a:xfrm>
          <a:prstGeom prst="rect">
            <a:avLst/>
          </a:prstGeom>
        </p:spPr>
      </p:pic>
      <p:sp>
        <p:nvSpPr>
          <p:cNvPr id="95" name="Shape 476">
            <a:extLst>
              <a:ext uri="{FF2B5EF4-FFF2-40B4-BE49-F238E27FC236}">
                <a16:creationId xmlns:a16="http://schemas.microsoft.com/office/drawing/2014/main" id="{46F006FC-0F02-DD4C-8A18-081ECE6B8222}"/>
              </a:ext>
            </a:extLst>
          </p:cNvPr>
          <p:cNvSpPr/>
          <p:nvPr/>
        </p:nvSpPr>
        <p:spPr>
          <a:xfrm>
            <a:off x="274651" y="552069"/>
            <a:ext cx="885000" cy="14287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Genes detected</a:t>
            </a:r>
            <a:endParaRPr dirty="0"/>
          </a:p>
        </p:txBody>
      </p:sp>
      <p:sp>
        <p:nvSpPr>
          <p:cNvPr id="96" name="Shape 476">
            <a:extLst>
              <a:ext uri="{FF2B5EF4-FFF2-40B4-BE49-F238E27FC236}">
                <a16:creationId xmlns:a16="http://schemas.microsoft.com/office/drawing/2014/main" id="{547EE788-E8A0-2446-918F-F18CDAB0CE41}"/>
              </a:ext>
            </a:extLst>
          </p:cNvPr>
          <p:cNvSpPr/>
          <p:nvPr/>
        </p:nvSpPr>
        <p:spPr>
          <a:xfrm>
            <a:off x="1447738" y="552069"/>
            <a:ext cx="885000" cy="14287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UMI</a:t>
            </a:r>
            <a:endParaRPr dirty="0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C412CB7-4113-524B-B612-4660E0F6279C}"/>
              </a:ext>
            </a:extLst>
          </p:cNvPr>
          <p:cNvGrpSpPr/>
          <p:nvPr/>
        </p:nvGrpSpPr>
        <p:grpSpPr>
          <a:xfrm>
            <a:off x="57927" y="2392998"/>
            <a:ext cx="2625846" cy="1750849"/>
            <a:chOff x="2196251" y="519686"/>
            <a:chExt cx="2438138" cy="1750849"/>
          </a:xfrm>
        </p:grpSpPr>
        <p:pic>
          <p:nvPicPr>
            <p:cNvPr id="139" name="Picture 138" descr="A pencil and paper&#10;&#10;Description automatically generated">
              <a:extLst>
                <a:ext uri="{FF2B5EF4-FFF2-40B4-BE49-F238E27FC236}">
                  <a16:creationId xmlns:a16="http://schemas.microsoft.com/office/drawing/2014/main" id="{2A5D9358-9C84-BB48-BF56-253433EEF9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67" b="8423"/>
            <a:stretch/>
          </p:blipFill>
          <p:spPr>
            <a:xfrm>
              <a:off x="2196251" y="519686"/>
              <a:ext cx="2124952" cy="1750849"/>
            </a:xfrm>
            <a:prstGeom prst="rect">
              <a:avLst/>
            </a:prstGeom>
          </p:spPr>
        </p:pic>
        <p:sp>
          <p:nvSpPr>
            <p:cNvPr id="97" name="Shape 476">
              <a:extLst>
                <a:ext uri="{FF2B5EF4-FFF2-40B4-BE49-F238E27FC236}">
                  <a16:creationId xmlns:a16="http://schemas.microsoft.com/office/drawing/2014/main" id="{257846BA-24A5-0447-ACAA-0166914E0F36}"/>
                </a:ext>
              </a:extLst>
            </p:cNvPr>
            <p:cNvSpPr/>
            <p:nvPr/>
          </p:nvSpPr>
          <p:spPr>
            <a:xfrm>
              <a:off x="2279035" y="595341"/>
              <a:ext cx="1252925" cy="14287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/>
                <a:t>% mitochondrial reads</a:t>
              </a:r>
              <a:endParaRPr dirty="0"/>
            </a:p>
          </p:txBody>
        </p:sp>
        <p:sp>
          <p:nvSpPr>
            <p:cNvPr id="98" name="Shape 476">
              <a:extLst>
                <a:ext uri="{FF2B5EF4-FFF2-40B4-BE49-F238E27FC236}">
                  <a16:creationId xmlns:a16="http://schemas.microsoft.com/office/drawing/2014/main" id="{C34BFAD8-78D8-9C4B-A20E-68882E20A573}"/>
                </a:ext>
              </a:extLst>
            </p:cNvPr>
            <p:cNvSpPr/>
            <p:nvPr/>
          </p:nvSpPr>
          <p:spPr>
            <a:xfrm>
              <a:off x="3482762" y="595341"/>
              <a:ext cx="1151627" cy="14287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/>
                <a:t>% ribosomal reads</a:t>
              </a:r>
              <a:endParaRPr dirty="0"/>
            </a:p>
          </p:txBody>
        </p:sp>
      </p:grpSp>
      <p:grpSp>
        <p:nvGrpSpPr>
          <p:cNvPr id="128" name="Group 473">
            <a:extLst>
              <a:ext uri="{FF2B5EF4-FFF2-40B4-BE49-F238E27FC236}">
                <a16:creationId xmlns:a16="http://schemas.microsoft.com/office/drawing/2014/main" id="{1B14ED31-4448-3C44-A46C-C60A17115377}"/>
              </a:ext>
            </a:extLst>
          </p:cNvPr>
          <p:cNvGrpSpPr>
            <a:grpSpLocks noChangeAspect="1"/>
          </p:cNvGrpSpPr>
          <p:nvPr/>
        </p:nvGrpSpPr>
        <p:grpSpPr>
          <a:xfrm>
            <a:off x="433744" y="2147994"/>
            <a:ext cx="640081" cy="123042"/>
            <a:chOff x="0" y="1"/>
            <a:chExt cx="1193793" cy="229482"/>
          </a:xfrm>
        </p:grpSpPr>
        <p:pic>
          <p:nvPicPr>
            <p:cNvPr id="129" name="image16.png" descr="TSNE_PGC_5k_ccc_LR_std.png">
              <a:extLst>
                <a:ext uri="{FF2B5EF4-FFF2-40B4-BE49-F238E27FC236}">
                  <a16:creationId xmlns:a16="http://schemas.microsoft.com/office/drawing/2014/main" id="{61B616FD-9154-3D4F-9D5D-9853525EF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1" b="46906"/>
            <a:stretch>
              <a:fillRect/>
            </a:stretch>
          </p:blipFill>
          <p:spPr>
            <a:xfrm rot="5400000">
              <a:off x="13538" y="22893"/>
              <a:ext cx="211671" cy="1981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image16.png" descr="TSNE_PGC_5k_ccc_LR_std.png">
              <a:extLst>
                <a:ext uri="{FF2B5EF4-FFF2-40B4-BE49-F238E27FC236}">
                  <a16:creationId xmlns:a16="http://schemas.microsoft.com/office/drawing/2014/main" id="{BAEE4E03-57B5-1840-930E-FA31E79BA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927090" y="-32140"/>
              <a:ext cx="203203" cy="320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1" name="image16.png" descr="TSNE_PGC_5k_ccc_LR_std.png">
              <a:extLst>
                <a:ext uri="{FF2B5EF4-FFF2-40B4-BE49-F238E27FC236}">
                  <a16:creationId xmlns:a16="http://schemas.microsoft.com/office/drawing/2014/main" id="{BF10EC32-E9D3-204E-8B0E-9AE360F1E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43929" r="68267" b="51718"/>
            <a:stretch>
              <a:fillRect/>
            </a:stretch>
          </p:blipFill>
          <p:spPr>
            <a:xfrm rot="5400000">
              <a:off x="491218" y="6614"/>
              <a:ext cx="221508" cy="208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2" name="image16.png" descr="TSNE_PGC_5k_ccc_LR_std.png">
              <a:extLst>
                <a:ext uri="{FF2B5EF4-FFF2-40B4-BE49-F238E27FC236}">
                  <a16:creationId xmlns:a16="http://schemas.microsoft.com/office/drawing/2014/main" id="{082993D3-7F02-FA40-AFEB-CE31E4BEB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719818" y="-3545"/>
              <a:ext cx="221508" cy="228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image16.png" descr="TSNE_PGC_5k_ccc_LR_std.png">
              <a:extLst>
                <a:ext uri="{FF2B5EF4-FFF2-40B4-BE49-F238E27FC236}">
                  <a16:creationId xmlns:a16="http://schemas.microsoft.com/office/drawing/2014/main" id="{9BFFADC0-BC1D-A744-99C0-89168C17F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242298" y="11696"/>
              <a:ext cx="221508" cy="1981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Shape 468">
              <a:extLst>
                <a:ext uri="{FF2B5EF4-FFF2-40B4-BE49-F238E27FC236}">
                  <a16:creationId xmlns:a16="http://schemas.microsoft.com/office/drawing/2014/main" id="{D90D7C34-098D-5340-B13A-7025E133BDF5}"/>
                </a:ext>
              </a:extLst>
            </p:cNvPr>
            <p:cNvSpPr/>
            <p:nvPr/>
          </p:nvSpPr>
          <p:spPr>
            <a:xfrm>
              <a:off x="0" y="55908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ES</a:t>
              </a:r>
            </a:p>
          </p:txBody>
        </p:sp>
        <p:sp>
          <p:nvSpPr>
            <p:cNvPr id="135" name="Shape 469">
              <a:extLst>
                <a:ext uri="{FF2B5EF4-FFF2-40B4-BE49-F238E27FC236}">
                  <a16:creationId xmlns:a16="http://schemas.microsoft.com/office/drawing/2014/main" id="{1CFE5EAF-6ED2-A34A-A43C-F4BB2AD857CB}"/>
                </a:ext>
              </a:extLst>
            </p:cNvPr>
            <p:cNvSpPr/>
            <p:nvPr/>
          </p:nvSpPr>
          <p:spPr>
            <a:xfrm>
              <a:off x="23876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/>
                <a:t>PE</a:t>
              </a:r>
            </a:p>
          </p:txBody>
        </p:sp>
        <p:sp>
          <p:nvSpPr>
            <p:cNvPr id="136" name="Shape 470">
              <a:extLst>
                <a:ext uri="{FF2B5EF4-FFF2-40B4-BE49-F238E27FC236}">
                  <a16:creationId xmlns:a16="http://schemas.microsoft.com/office/drawing/2014/main" id="{6CB5D30C-BD4C-1146-84C9-DD5517BE50D8}"/>
                </a:ext>
              </a:extLst>
            </p:cNvPr>
            <p:cNvSpPr/>
            <p:nvPr/>
          </p:nvSpPr>
          <p:spPr>
            <a:xfrm>
              <a:off x="47752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En</a:t>
              </a:r>
            </a:p>
          </p:txBody>
        </p:sp>
        <p:sp>
          <p:nvSpPr>
            <p:cNvPr id="137" name="Shape 471">
              <a:extLst>
                <a:ext uri="{FF2B5EF4-FFF2-40B4-BE49-F238E27FC236}">
                  <a16:creationId xmlns:a16="http://schemas.microsoft.com/office/drawing/2014/main" id="{906119D0-CF76-494A-80A4-75F436F9A122}"/>
                </a:ext>
              </a:extLst>
            </p:cNvPr>
            <p:cNvSpPr/>
            <p:nvPr/>
          </p:nvSpPr>
          <p:spPr>
            <a:xfrm>
              <a:off x="711200" y="55910"/>
              <a:ext cx="233672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PGC</a:t>
              </a:r>
            </a:p>
          </p:txBody>
        </p:sp>
        <p:sp>
          <p:nvSpPr>
            <p:cNvPr id="138" name="Shape 472">
              <a:extLst>
                <a:ext uri="{FF2B5EF4-FFF2-40B4-BE49-F238E27FC236}">
                  <a16:creationId xmlns:a16="http://schemas.microsoft.com/office/drawing/2014/main" id="{6835AF14-03E4-EB40-80FF-9F5D59D773BE}"/>
                </a:ext>
              </a:extLst>
            </p:cNvPr>
            <p:cNvSpPr/>
            <p:nvPr/>
          </p:nvSpPr>
          <p:spPr>
            <a:xfrm>
              <a:off x="960119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/>
                <a:t>Me</a:t>
              </a:r>
            </a:p>
          </p:txBody>
        </p:sp>
      </p:grpSp>
      <p:grpSp>
        <p:nvGrpSpPr>
          <p:cNvPr id="142" name="Group 473">
            <a:extLst>
              <a:ext uri="{FF2B5EF4-FFF2-40B4-BE49-F238E27FC236}">
                <a16:creationId xmlns:a16="http://schemas.microsoft.com/office/drawing/2014/main" id="{08037B6E-D197-4849-AF15-1C4587EEAA3B}"/>
              </a:ext>
            </a:extLst>
          </p:cNvPr>
          <p:cNvGrpSpPr>
            <a:grpSpLocks noChangeAspect="1"/>
          </p:cNvGrpSpPr>
          <p:nvPr/>
        </p:nvGrpSpPr>
        <p:grpSpPr>
          <a:xfrm>
            <a:off x="1700191" y="2160700"/>
            <a:ext cx="640081" cy="123042"/>
            <a:chOff x="0" y="1"/>
            <a:chExt cx="1193793" cy="229482"/>
          </a:xfrm>
        </p:grpSpPr>
        <p:pic>
          <p:nvPicPr>
            <p:cNvPr id="143" name="image16.png" descr="TSNE_PGC_5k_ccc_LR_std.png">
              <a:extLst>
                <a:ext uri="{FF2B5EF4-FFF2-40B4-BE49-F238E27FC236}">
                  <a16:creationId xmlns:a16="http://schemas.microsoft.com/office/drawing/2014/main" id="{510330A8-4E38-1447-AB55-A801F9D94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1" b="46906"/>
            <a:stretch>
              <a:fillRect/>
            </a:stretch>
          </p:blipFill>
          <p:spPr>
            <a:xfrm rot="5400000">
              <a:off x="13538" y="22893"/>
              <a:ext cx="211671" cy="1981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" name="image16.png" descr="TSNE_PGC_5k_ccc_LR_std.png">
              <a:extLst>
                <a:ext uri="{FF2B5EF4-FFF2-40B4-BE49-F238E27FC236}">
                  <a16:creationId xmlns:a16="http://schemas.microsoft.com/office/drawing/2014/main" id="{713234F9-68AC-CB4B-BBD5-D9AFFFB1F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927090" y="-32140"/>
              <a:ext cx="203203" cy="320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image16.png" descr="TSNE_PGC_5k_ccc_LR_std.png">
              <a:extLst>
                <a:ext uri="{FF2B5EF4-FFF2-40B4-BE49-F238E27FC236}">
                  <a16:creationId xmlns:a16="http://schemas.microsoft.com/office/drawing/2014/main" id="{C901A794-885A-1346-84E1-C8D0C9257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43929" r="68267" b="51718"/>
            <a:stretch>
              <a:fillRect/>
            </a:stretch>
          </p:blipFill>
          <p:spPr>
            <a:xfrm rot="5400000">
              <a:off x="491218" y="6614"/>
              <a:ext cx="221508" cy="208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6" name="image16.png" descr="TSNE_PGC_5k_ccc_LR_std.png">
              <a:extLst>
                <a:ext uri="{FF2B5EF4-FFF2-40B4-BE49-F238E27FC236}">
                  <a16:creationId xmlns:a16="http://schemas.microsoft.com/office/drawing/2014/main" id="{5FDF58EE-AD06-8544-A084-6A7881B40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719818" y="-3545"/>
              <a:ext cx="221508" cy="228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7" name="image16.png" descr="TSNE_PGC_5k_ccc_LR_std.png">
              <a:extLst>
                <a:ext uri="{FF2B5EF4-FFF2-40B4-BE49-F238E27FC236}">
                  <a16:creationId xmlns:a16="http://schemas.microsoft.com/office/drawing/2014/main" id="{417F20AB-3C90-5E4F-8F56-FA39558A7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242298" y="11696"/>
              <a:ext cx="221508" cy="1981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8" name="Shape 468">
              <a:extLst>
                <a:ext uri="{FF2B5EF4-FFF2-40B4-BE49-F238E27FC236}">
                  <a16:creationId xmlns:a16="http://schemas.microsoft.com/office/drawing/2014/main" id="{B7CAD746-7C16-9348-BC87-B3D15E436B81}"/>
                </a:ext>
              </a:extLst>
            </p:cNvPr>
            <p:cNvSpPr/>
            <p:nvPr/>
          </p:nvSpPr>
          <p:spPr>
            <a:xfrm>
              <a:off x="0" y="55908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ES</a:t>
              </a:r>
            </a:p>
          </p:txBody>
        </p:sp>
        <p:sp>
          <p:nvSpPr>
            <p:cNvPr id="149" name="Shape 469">
              <a:extLst>
                <a:ext uri="{FF2B5EF4-FFF2-40B4-BE49-F238E27FC236}">
                  <a16:creationId xmlns:a16="http://schemas.microsoft.com/office/drawing/2014/main" id="{640A5B75-E348-DD40-B87B-E402C5A8B173}"/>
                </a:ext>
              </a:extLst>
            </p:cNvPr>
            <p:cNvSpPr/>
            <p:nvPr/>
          </p:nvSpPr>
          <p:spPr>
            <a:xfrm>
              <a:off x="23876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/>
                <a:t>PE</a:t>
              </a:r>
            </a:p>
          </p:txBody>
        </p:sp>
        <p:sp>
          <p:nvSpPr>
            <p:cNvPr id="150" name="Shape 470">
              <a:extLst>
                <a:ext uri="{FF2B5EF4-FFF2-40B4-BE49-F238E27FC236}">
                  <a16:creationId xmlns:a16="http://schemas.microsoft.com/office/drawing/2014/main" id="{785D5D98-7DFC-C04A-AFD2-48C9F6249032}"/>
                </a:ext>
              </a:extLst>
            </p:cNvPr>
            <p:cNvSpPr/>
            <p:nvPr/>
          </p:nvSpPr>
          <p:spPr>
            <a:xfrm>
              <a:off x="47752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En</a:t>
              </a:r>
            </a:p>
          </p:txBody>
        </p:sp>
        <p:sp>
          <p:nvSpPr>
            <p:cNvPr id="151" name="Shape 471">
              <a:extLst>
                <a:ext uri="{FF2B5EF4-FFF2-40B4-BE49-F238E27FC236}">
                  <a16:creationId xmlns:a16="http://schemas.microsoft.com/office/drawing/2014/main" id="{E95F4FDA-8DF9-184C-AB65-E44AADDB3AFD}"/>
                </a:ext>
              </a:extLst>
            </p:cNvPr>
            <p:cNvSpPr/>
            <p:nvPr/>
          </p:nvSpPr>
          <p:spPr>
            <a:xfrm>
              <a:off x="711200" y="55910"/>
              <a:ext cx="233672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PGC</a:t>
              </a:r>
            </a:p>
          </p:txBody>
        </p:sp>
        <p:sp>
          <p:nvSpPr>
            <p:cNvPr id="152" name="Shape 472">
              <a:extLst>
                <a:ext uri="{FF2B5EF4-FFF2-40B4-BE49-F238E27FC236}">
                  <a16:creationId xmlns:a16="http://schemas.microsoft.com/office/drawing/2014/main" id="{61488B78-311B-734E-BBAF-DB35BE590408}"/>
                </a:ext>
              </a:extLst>
            </p:cNvPr>
            <p:cNvSpPr/>
            <p:nvPr/>
          </p:nvSpPr>
          <p:spPr>
            <a:xfrm>
              <a:off x="960119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Me</a:t>
              </a:r>
            </a:p>
          </p:txBody>
        </p:sp>
      </p:grpSp>
      <p:grpSp>
        <p:nvGrpSpPr>
          <p:cNvPr id="153" name="Group 473">
            <a:extLst>
              <a:ext uri="{FF2B5EF4-FFF2-40B4-BE49-F238E27FC236}">
                <a16:creationId xmlns:a16="http://schemas.microsoft.com/office/drawing/2014/main" id="{9475C49A-77D6-5B41-A849-EB677F7D35EE}"/>
              </a:ext>
            </a:extLst>
          </p:cNvPr>
          <p:cNvGrpSpPr>
            <a:grpSpLocks noChangeAspect="1"/>
          </p:cNvGrpSpPr>
          <p:nvPr/>
        </p:nvGrpSpPr>
        <p:grpSpPr>
          <a:xfrm>
            <a:off x="431021" y="4031222"/>
            <a:ext cx="640081" cy="123042"/>
            <a:chOff x="0" y="1"/>
            <a:chExt cx="1193793" cy="229482"/>
          </a:xfrm>
        </p:grpSpPr>
        <p:pic>
          <p:nvPicPr>
            <p:cNvPr id="154" name="image16.png" descr="TSNE_PGC_5k_ccc_LR_std.png">
              <a:extLst>
                <a:ext uri="{FF2B5EF4-FFF2-40B4-BE49-F238E27FC236}">
                  <a16:creationId xmlns:a16="http://schemas.microsoft.com/office/drawing/2014/main" id="{250D8A5E-BEC3-AA4F-9055-15C3E0A8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1" b="46906"/>
            <a:stretch>
              <a:fillRect/>
            </a:stretch>
          </p:blipFill>
          <p:spPr>
            <a:xfrm rot="5400000">
              <a:off x="13538" y="22893"/>
              <a:ext cx="211671" cy="1981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" name="image16.png" descr="TSNE_PGC_5k_ccc_LR_std.png">
              <a:extLst>
                <a:ext uri="{FF2B5EF4-FFF2-40B4-BE49-F238E27FC236}">
                  <a16:creationId xmlns:a16="http://schemas.microsoft.com/office/drawing/2014/main" id="{1E48D8A5-E0A8-1C47-AE20-DE14DE815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927090" y="-32140"/>
              <a:ext cx="203203" cy="320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" name="image16.png" descr="TSNE_PGC_5k_ccc_LR_std.png">
              <a:extLst>
                <a:ext uri="{FF2B5EF4-FFF2-40B4-BE49-F238E27FC236}">
                  <a16:creationId xmlns:a16="http://schemas.microsoft.com/office/drawing/2014/main" id="{DB0E85DC-8C24-594A-A528-A2B82BEDC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43929" r="68267" b="51718"/>
            <a:stretch>
              <a:fillRect/>
            </a:stretch>
          </p:blipFill>
          <p:spPr>
            <a:xfrm rot="5400000">
              <a:off x="491218" y="6614"/>
              <a:ext cx="221508" cy="208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7" name="image16.png" descr="TSNE_PGC_5k_ccc_LR_std.png">
              <a:extLst>
                <a:ext uri="{FF2B5EF4-FFF2-40B4-BE49-F238E27FC236}">
                  <a16:creationId xmlns:a16="http://schemas.microsoft.com/office/drawing/2014/main" id="{F35AEE03-40A8-8941-BCA7-6A963FB4A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719818" y="-3545"/>
              <a:ext cx="221508" cy="228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8" name="image16.png" descr="TSNE_PGC_5k_ccc_LR_std.png">
              <a:extLst>
                <a:ext uri="{FF2B5EF4-FFF2-40B4-BE49-F238E27FC236}">
                  <a16:creationId xmlns:a16="http://schemas.microsoft.com/office/drawing/2014/main" id="{E2B43196-7AD1-474A-B9E2-DE8A90ABE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242298" y="11696"/>
              <a:ext cx="221508" cy="1981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9" name="Shape 468">
              <a:extLst>
                <a:ext uri="{FF2B5EF4-FFF2-40B4-BE49-F238E27FC236}">
                  <a16:creationId xmlns:a16="http://schemas.microsoft.com/office/drawing/2014/main" id="{69B30020-8E42-BB4A-ABC1-D198B8D8396A}"/>
                </a:ext>
              </a:extLst>
            </p:cNvPr>
            <p:cNvSpPr/>
            <p:nvPr/>
          </p:nvSpPr>
          <p:spPr>
            <a:xfrm>
              <a:off x="0" y="55908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ES</a:t>
              </a:r>
            </a:p>
          </p:txBody>
        </p:sp>
        <p:sp>
          <p:nvSpPr>
            <p:cNvPr id="160" name="Shape 469">
              <a:extLst>
                <a:ext uri="{FF2B5EF4-FFF2-40B4-BE49-F238E27FC236}">
                  <a16:creationId xmlns:a16="http://schemas.microsoft.com/office/drawing/2014/main" id="{FB4036AC-AE46-2345-83CD-B6A8BDB02B81}"/>
                </a:ext>
              </a:extLst>
            </p:cNvPr>
            <p:cNvSpPr/>
            <p:nvPr/>
          </p:nvSpPr>
          <p:spPr>
            <a:xfrm>
              <a:off x="23876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/>
                <a:t>PE</a:t>
              </a:r>
            </a:p>
          </p:txBody>
        </p:sp>
        <p:sp>
          <p:nvSpPr>
            <p:cNvPr id="161" name="Shape 470">
              <a:extLst>
                <a:ext uri="{FF2B5EF4-FFF2-40B4-BE49-F238E27FC236}">
                  <a16:creationId xmlns:a16="http://schemas.microsoft.com/office/drawing/2014/main" id="{B5D44ECE-DC39-6F46-BAF1-F2A8015F5EEE}"/>
                </a:ext>
              </a:extLst>
            </p:cNvPr>
            <p:cNvSpPr/>
            <p:nvPr/>
          </p:nvSpPr>
          <p:spPr>
            <a:xfrm>
              <a:off x="47752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En</a:t>
              </a:r>
            </a:p>
          </p:txBody>
        </p:sp>
        <p:sp>
          <p:nvSpPr>
            <p:cNvPr id="162" name="Shape 471">
              <a:extLst>
                <a:ext uri="{FF2B5EF4-FFF2-40B4-BE49-F238E27FC236}">
                  <a16:creationId xmlns:a16="http://schemas.microsoft.com/office/drawing/2014/main" id="{09D47EE2-9657-7A49-A4EA-C65EC5F6B7DF}"/>
                </a:ext>
              </a:extLst>
            </p:cNvPr>
            <p:cNvSpPr/>
            <p:nvPr/>
          </p:nvSpPr>
          <p:spPr>
            <a:xfrm>
              <a:off x="711200" y="55910"/>
              <a:ext cx="233672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PGC</a:t>
              </a:r>
            </a:p>
          </p:txBody>
        </p:sp>
        <p:sp>
          <p:nvSpPr>
            <p:cNvPr id="163" name="Shape 472">
              <a:extLst>
                <a:ext uri="{FF2B5EF4-FFF2-40B4-BE49-F238E27FC236}">
                  <a16:creationId xmlns:a16="http://schemas.microsoft.com/office/drawing/2014/main" id="{6D9E308A-980B-284B-B01C-934AF234E8B6}"/>
                </a:ext>
              </a:extLst>
            </p:cNvPr>
            <p:cNvSpPr/>
            <p:nvPr/>
          </p:nvSpPr>
          <p:spPr>
            <a:xfrm>
              <a:off x="960119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Me</a:t>
              </a:r>
            </a:p>
          </p:txBody>
        </p:sp>
      </p:grpSp>
      <p:grpSp>
        <p:nvGrpSpPr>
          <p:cNvPr id="175" name="Group 473">
            <a:extLst>
              <a:ext uri="{FF2B5EF4-FFF2-40B4-BE49-F238E27FC236}">
                <a16:creationId xmlns:a16="http://schemas.microsoft.com/office/drawing/2014/main" id="{89574018-28AA-B34A-9D97-7E37DDA9AE2B}"/>
              </a:ext>
            </a:extLst>
          </p:cNvPr>
          <p:cNvGrpSpPr>
            <a:grpSpLocks noChangeAspect="1"/>
          </p:cNvGrpSpPr>
          <p:nvPr/>
        </p:nvGrpSpPr>
        <p:grpSpPr>
          <a:xfrm>
            <a:off x="1644218" y="4022324"/>
            <a:ext cx="640081" cy="123042"/>
            <a:chOff x="0" y="1"/>
            <a:chExt cx="1193793" cy="229482"/>
          </a:xfrm>
        </p:grpSpPr>
        <p:pic>
          <p:nvPicPr>
            <p:cNvPr id="176" name="image16.png" descr="TSNE_PGC_5k_ccc_LR_std.png">
              <a:extLst>
                <a:ext uri="{FF2B5EF4-FFF2-40B4-BE49-F238E27FC236}">
                  <a16:creationId xmlns:a16="http://schemas.microsoft.com/office/drawing/2014/main" id="{A456B0D9-CF8D-534C-9EAB-320C96210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1" b="46906"/>
            <a:stretch>
              <a:fillRect/>
            </a:stretch>
          </p:blipFill>
          <p:spPr>
            <a:xfrm rot="5400000">
              <a:off x="13538" y="22893"/>
              <a:ext cx="211671" cy="1981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7" name="image16.png" descr="TSNE_PGC_5k_ccc_LR_std.png">
              <a:extLst>
                <a:ext uri="{FF2B5EF4-FFF2-40B4-BE49-F238E27FC236}">
                  <a16:creationId xmlns:a16="http://schemas.microsoft.com/office/drawing/2014/main" id="{76E57CA8-D8A4-5244-9F0D-6EF98352A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927090" y="-32140"/>
              <a:ext cx="203203" cy="320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image16.png" descr="TSNE_PGC_5k_ccc_LR_std.png">
              <a:extLst>
                <a:ext uri="{FF2B5EF4-FFF2-40B4-BE49-F238E27FC236}">
                  <a16:creationId xmlns:a16="http://schemas.microsoft.com/office/drawing/2014/main" id="{46D2192F-76B7-CC44-9416-7822100F2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43929" r="68267" b="51718"/>
            <a:stretch>
              <a:fillRect/>
            </a:stretch>
          </p:blipFill>
          <p:spPr>
            <a:xfrm rot="5400000">
              <a:off x="491218" y="6614"/>
              <a:ext cx="221508" cy="208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image16.png" descr="TSNE_PGC_5k_ccc_LR_std.png">
              <a:extLst>
                <a:ext uri="{FF2B5EF4-FFF2-40B4-BE49-F238E27FC236}">
                  <a16:creationId xmlns:a16="http://schemas.microsoft.com/office/drawing/2014/main" id="{C764EB75-96B8-5E41-8238-3ED98E153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719818" y="-3545"/>
              <a:ext cx="221508" cy="228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0" name="image16.png" descr="TSNE_PGC_5k_ccc_LR_std.png">
              <a:extLst>
                <a:ext uri="{FF2B5EF4-FFF2-40B4-BE49-F238E27FC236}">
                  <a16:creationId xmlns:a16="http://schemas.microsoft.com/office/drawing/2014/main" id="{AC5D3705-CD78-9A42-A89B-94FB5D0D6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242298" y="11696"/>
              <a:ext cx="221508" cy="1981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1" name="Shape 468">
              <a:extLst>
                <a:ext uri="{FF2B5EF4-FFF2-40B4-BE49-F238E27FC236}">
                  <a16:creationId xmlns:a16="http://schemas.microsoft.com/office/drawing/2014/main" id="{8F1F4749-2A5B-A943-83D7-2D23C9F74289}"/>
                </a:ext>
              </a:extLst>
            </p:cNvPr>
            <p:cNvSpPr/>
            <p:nvPr/>
          </p:nvSpPr>
          <p:spPr>
            <a:xfrm>
              <a:off x="0" y="55908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ES</a:t>
              </a:r>
            </a:p>
          </p:txBody>
        </p:sp>
        <p:sp>
          <p:nvSpPr>
            <p:cNvPr id="182" name="Shape 469">
              <a:extLst>
                <a:ext uri="{FF2B5EF4-FFF2-40B4-BE49-F238E27FC236}">
                  <a16:creationId xmlns:a16="http://schemas.microsoft.com/office/drawing/2014/main" id="{F913AE80-6432-D54B-9008-9511CAF8DE05}"/>
                </a:ext>
              </a:extLst>
            </p:cNvPr>
            <p:cNvSpPr/>
            <p:nvPr/>
          </p:nvSpPr>
          <p:spPr>
            <a:xfrm>
              <a:off x="23876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/>
                <a:t>PE</a:t>
              </a:r>
            </a:p>
          </p:txBody>
        </p:sp>
        <p:sp>
          <p:nvSpPr>
            <p:cNvPr id="183" name="Shape 470">
              <a:extLst>
                <a:ext uri="{FF2B5EF4-FFF2-40B4-BE49-F238E27FC236}">
                  <a16:creationId xmlns:a16="http://schemas.microsoft.com/office/drawing/2014/main" id="{DA1D8BEF-5BC6-F14E-991C-6AD20EC29519}"/>
                </a:ext>
              </a:extLst>
            </p:cNvPr>
            <p:cNvSpPr/>
            <p:nvPr/>
          </p:nvSpPr>
          <p:spPr>
            <a:xfrm>
              <a:off x="477520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En</a:t>
              </a:r>
            </a:p>
          </p:txBody>
        </p:sp>
        <p:sp>
          <p:nvSpPr>
            <p:cNvPr id="184" name="Shape 471">
              <a:extLst>
                <a:ext uri="{FF2B5EF4-FFF2-40B4-BE49-F238E27FC236}">
                  <a16:creationId xmlns:a16="http://schemas.microsoft.com/office/drawing/2014/main" id="{CCDDA675-8FE1-6A45-8204-1148F0AAE76C}"/>
                </a:ext>
              </a:extLst>
            </p:cNvPr>
            <p:cNvSpPr/>
            <p:nvPr/>
          </p:nvSpPr>
          <p:spPr>
            <a:xfrm>
              <a:off x="711200" y="55910"/>
              <a:ext cx="233672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PGC</a:t>
              </a:r>
            </a:p>
          </p:txBody>
        </p:sp>
        <p:sp>
          <p:nvSpPr>
            <p:cNvPr id="185" name="Shape 472">
              <a:extLst>
                <a:ext uri="{FF2B5EF4-FFF2-40B4-BE49-F238E27FC236}">
                  <a16:creationId xmlns:a16="http://schemas.microsoft.com/office/drawing/2014/main" id="{4D1E92C8-9674-5B4B-B538-A062AB4C9501}"/>
                </a:ext>
              </a:extLst>
            </p:cNvPr>
            <p:cNvSpPr/>
            <p:nvPr/>
          </p:nvSpPr>
          <p:spPr>
            <a:xfrm>
              <a:off x="960119" y="55910"/>
              <a:ext cx="233674" cy="129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450" dirty="0"/>
                <a:t>Me</a:t>
              </a:r>
            </a:p>
          </p:txBody>
        </p:sp>
      </p:grpSp>
      <p:pic>
        <p:nvPicPr>
          <p:cNvPr id="190" name="Picture 18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9601979-1172-AC4C-A297-A05810941F5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62" b="2822"/>
          <a:stretch/>
        </p:blipFill>
        <p:spPr>
          <a:xfrm>
            <a:off x="3691163" y="491781"/>
            <a:ext cx="3084911" cy="9296672"/>
          </a:xfrm>
          <a:prstGeom prst="rect">
            <a:avLst/>
          </a:prstGeom>
        </p:spPr>
      </p:pic>
      <p:sp>
        <p:nvSpPr>
          <p:cNvPr id="192" name="Shape 296">
            <a:extLst>
              <a:ext uri="{FF2B5EF4-FFF2-40B4-BE49-F238E27FC236}">
                <a16:creationId xmlns:a16="http://schemas.microsoft.com/office/drawing/2014/main" id="{55F9F48B-B575-524B-B6D3-A1ABCD938DD2}"/>
              </a:ext>
            </a:extLst>
          </p:cNvPr>
          <p:cNvSpPr/>
          <p:nvPr/>
        </p:nvSpPr>
        <p:spPr>
          <a:xfrm>
            <a:off x="3651380" y="306697"/>
            <a:ext cx="3343221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D</a:t>
            </a:r>
            <a:r>
              <a:rPr lang="en-US" b="0" dirty="0"/>
              <a:t> Top differentially expressed genes distinguishing the major cell-types</a:t>
            </a:r>
            <a:endParaRPr sz="900" dirty="0"/>
          </a:p>
        </p:txBody>
      </p:sp>
      <p:pic>
        <p:nvPicPr>
          <p:cNvPr id="194" name="image16.png" descr="TSNE_PGC_5k_ccc_LR_std.png">
            <a:extLst>
              <a:ext uri="{FF2B5EF4-FFF2-40B4-BE49-F238E27FC236}">
                <a16:creationId xmlns:a16="http://schemas.microsoft.com/office/drawing/2014/main" id="{0DF77E63-2C63-5C4A-BB3C-45C675309E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314" t="48954" r="68211" b="46906"/>
          <a:stretch>
            <a:fillRect/>
          </a:stretch>
        </p:blipFill>
        <p:spPr>
          <a:xfrm rot="5400000">
            <a:off x="3879102" y="9815498"/>
            <a:ext cx="211672" cy="1981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9" name="Shape 468">
            <a:extLst>
              <a:ext uri="{FF2B5EF4-FFF2-40B4-BE49-F238E27FC236}">
                <a16:creationId xmlns:a16="http://schemas.microsoft.com/office/drawing/2014/main" id="{90231BE6-D269-4E4B-91FE-7206BBCF5BDE}"/>
              </a:ext>
            </a:extLst>
          </p:cNvPr>
          <p:cNvSpPr/>
          <p:nvPr/>
        </p:nvSpPr>
        <p:spPr>
          <a:xfrm>
            <a:off x="3865564" y="9848515"/>
            <a:ext cx="233675" cy="1270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ES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49EE8E8-E4A5-504C-A0BF-E80FA50B6B64}"/>
              </a:ext>
            </a:extLst>
          </p:cNvPr>
          <p:cNvGrpSpPr/>
          <p:nvPr/>
        </p:nvGrpSpPr>
        <p:grpSpPr>
          <a:xfrm>
            <a:off x="4415823" y="9792607"/>
            <a:ext cx="233675" cy="221509"/>
            <a:chOff x="4104325" y="9792607"/>
            <a:chExt cx="233675" cy="221509"/>
          </a:xfrm>
        </p:grpSpPr>
        <p:pic>
          <p:nvPicPr>
            <p:cNvPr id="198" name="image16.png" descr="TSNE_PGC_5k_ccc_LR_std.png">
              <a:extLst>
                <a:ext uri="{FF2B5EF4-FFF2-40B4-BE49-F238E27FC236}">
                  <a16:creationId xmlns:a16="http://schemas.microsoft.com/office/drawing/2014/main" id="{38F427DE-A79B-064D-B12F-3EA58FB50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4107862" y="9804301"/>
              <a:ext cx="221509" cy="1981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0" name="Shape 469">
              <a:extLst>
                <a:ext uri="{FF2B5EF4-FFF2-40B4-BE49-F238E27FC236}">
                  <a16:creationId xmlns:a16="http://schemas.microsoft.com/office/drawing/2014/main" id="{B464184F-2A10-A349-B09B-29CE4DC60111}"/>
                </a:ext>
              </a:extLst>
            </p:cNvPr>
            <p:cNvSpPr/>
            <p:nvPr/>
          </p:nvSpPr>
          <p:spPr>
            <a:xfrm>
              <a:off x="4104325" y="9848515"/>
              <a:ext cx="233675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PE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9EF04DA1-2073-2444-AFB8-FC28D3936508}"/>
              </a:ext>
            </a:extLst>
          </p:cNvPr>
          <p:cNvGrpSpPr/>
          <p:nvPr/>
        </p:nvGrpSpPr>
        <p:grpSpPr>
          <a:xfrm>
            <a:off x="5056514" y="9792605"/>
            <a:ext cx="233675" cy="221509"/>
            <a:chOff x="4343085" y="9792605"/>
            <a:chExt cx="233675" cy="221509"/>
          </a:xfrm>
        </p:grpSpPr>
        <p:pic>
          <p:nvPicPr>
            <p:cNvPr id="196" name="image16.png" descr="TSNE_PGC_5k_ccc_LR_std.png">
              <a:extLst>
                <a:ext uri="{FF2B5EF4-FFF2-40B4-BE49-F238E27FC236}">
                  <a16:creationId xmlns:a16="http://schemas.microsoft.com/office/drawing/2014/main" id="{22DCFDE3-8626-0746-81D6-00376E00C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43929" r="68267" b="51718"/>
            <a:stretch>
              <a:fillRect/>
            </a:stretch>
          </p:blipFill>
          <p:spPr>
            <a:xfrm rot="5400000">
              <a:off x="4356783" y="9799219"/>
              <a:ext cx="221509" cy="2082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1" name="Shape 470">
              <a:extLst>
                <a:ext uri="{FF2B5EF4-FFF2-40B4-BE49-F238E27FC236}">
                  <a16:creationId xmlns:a16="http://schemas.microsoft.com/office/drawing/2014/main" id="{F299A3E7-5AF6-5341-BE30-36683211F051}"/>
                </a:ext>
              </a:extLst>
            </p:cNvPr>
            <p:cNvSpPr/>
            <p:nvPr/>
          </p:nvSpPr>
          <p:spPr>
            <a:xfrm>
              <a:off x="4343085" y="9848515"/>
              <a:ext cx="233675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En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24238D44-176A-B34C-9724-8BCCAFD5A405}"/>
              </a:ext>
            </a:extLst>
          </p:cNvPr>
          <p:cNvGrpSpPr/>
          <p:nvPr/>
        </p:nvGrpSpPr>
        <p:grpSpPr>
          <a:xfrm>
            <a:off x="5762469" y="9792606"/>
            <a:ext cx="233674" cy="221509"/>
            <a:chOff x="4576766" y="9792606"/>
            <a:chExt cx="233674" cy="221509"/>
          </a:xfrm>
        </p:grpSpPr>
        <p:pic>
          <p:nvPicPr>
            <p:cNvPr id="197" name="image16.png" descr="TSNE_PGC_5k_ccc_LR_std.png">
              <a:extLst>
                <a:ext uri="{FF2B5EF4-FFF2-40B4-BE49-F238E27FC236}">
                  <a16:creationId xmlns:a16="http://schemas.microsoft.com/office/drawing/2014/main" id="{819D8538-EBEA-9D4F-9B66-EBD29572D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4585384" y="9789060"/>
              <a:ext cx="221509" cy="228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2" name="Shape 471">
              <a:extLst>
                <a:ext uri="{FF2B5EF4-FFF2-40B4-BE49-F238E27FC236}">
                  <a16:creationId xmlns:a16="http://schemas.microsoft.com/office/drawing/2014/main" id="{1EE2EE87-27D1-9F44-A3D7-9C97FAE97BA1}"/>
                </a:ext>
              </a:extLst>
            </p:cNvPr>
            <p:cNvSpPr/>
            <p:nvPr/>
          </p:nvSpPr>
          <p:spPr>
            <a:xfrm>
              <a:off x="4576766" y="9848515"/>
              <a:ext cx="233674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PGC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7E81AE45-2647-BA4B-8E47-C64AE5A43CBF}"/>
              </a:ext>
            </a:extLst>
          </p:cNvPr>
          <p:cNvGrpSpPr/>
          <p:nvPr/>
        </p:nvGrpSpPr>
        <p:grpSpPr>
          <a:xfrm>
            <a:off x="6321876" y="9818885"/>
            <a:ext cx="325124" cy="203204"/>
            <a:chOff x="4734236" y="9818885"/>
            <a:chExt cx="325124" cy="203204"/>
          </a:xfrm>
        </p:grpSpPr>
        <p:pic>
          <p:nvPicPr>
            <p:cNvPr id="195" name="image16.png" descr="TSNE_PGC_5k_ccc_LR_std.png">
              <a:extLst>
                <a:ext uri="{FF2B5EF4-FFF2-40B4-BE49-F238E27FC236}">
                  <a16:creationId xmlns:a16="http://schemas.microsoft.com/office/drawing/2014/main" id="{C4D3552E-97D1-224B-9097-9204ED53D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4792656" y="9760465"/>
              <a:ext cx="203204" cy="320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3" name="Shape 472">
              <a:extLst>
                <a:ext uri="{FF2B5EF4-FFF2-40B4-BE49-F238E27FC236}">
                  <a16:creationId xmlns:a16="http://schemas.microsoft.com/office/drawing/2014/main" id="{54CB01CA-2017-884D-ABCE-B6DBE6A0B245}"/>
                </a:ext>
              </a:extLst>
            </p:cNvPr>
            <p:cNvSpPr/>
            <p:nvPr/>
          </p:nvSpPr>
          <p:spPr>
            <a:xfrm>
              <a:off x="4825685" y="9848515"/>
              <a:ext cx="233675" cy="12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Me</a:t>
              </a:r>
            </a:p>
          </p:txBody>
        </p:sp>
      </p:grpSp>
      <p:pic>
        <p:nvPicPr>
          <p:cNvPr id="208" name="Picture 20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FFA890E-650B-0945-B010-59D5BD15FA4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50" r="9916" b="1701"/>
          <a:stretch/>
        </p:blipFill>
        <p:spPr>
          <a:xfrm>
            <a:off x="6784502" y="493458"/>
            <a:ext cx="814980" cy="9403946"/>
          </a:xfrm>
          <a:prstGeom prst="rect">
            <a:avLst/>
          </a:prstGeom>
        </p:spPr>
      </p:pic>
      <p:pic>
        <p:nvPicPr>
          <p:cNvPr id="191" name="Picture 190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FDA90CB-FCE1-6645-8FAA-69B722B5D9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1" t="43907" r="457" b="45475"/>
          <a:stretch/>
        </p:blipFill>
        <p:spPr>
          <a:xfrm>
            <a:off x="7436803" y="4746415"/>
            <a:ext cx="303988" cy="71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2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217">
            <a:extLst>
              <a:ext uri="{FF2B5EF4-FFF2-40B4-BE49-F238E27FC236}">
                <a16:creationId xmlns:a16="http://schemas.microsoft.com/office/drawing/2014/main" id="{50255D6E-9FE4-6A46-BB07-4C3C6864844E}"/>
              </a:ext>
            </a:extLst>
          </p:cNvPr>
          <p:cNvSpPr/>
          <p:nvPr/>
        </p:nvSpPr>
        <p:spPr>
          <a:xfrm>
            <a:off x="0" y="4426"/>
            <a:ext cx="6790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1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dirty="0"/>
              <a:t>Fig. </a:t>
            </a:r>
            <a:r>
              <a:rPr lang="en-US" dirty="0"/>
              <a:t>S5</a:t>
            </a:r>
            <a:endParaRPr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12E8B9D-346D-3B40-A844-E30E6E0F3BAC}"/>
              </a:ext>
            </a:extLst>
          </p:cNvPr>
          <p:cNvGrpSpPr/>
          <p:nvPr/>
        </p:nvGrpSpPr>
        <p:grpSpPr>
          <a:xfrm>
            <a:off x="3908587" y="683420"/>
            <a:ext cx="2352999" cy="1842478"/>
            <a:chOff x="2976951" y="4915160"/>
            <a:chExt cx="2352999" cy="1842478"/>
          </a:xfrm>
        </p:grpSpPr>
        <p:pic>
          <p:nvPicPr>
            <p:cNvPr id="68" name="Picture 67" descr="A close up of a logo&#10;&#10;Description automatically generated">
              <a:extLst>
                <a:ext uri="{FF2B5EF4-FFF2-40B4-BE49-F238E27FC236}">
                  <a16:creationId xmlns:a16="http://schemas.microsoft.com/office/drawing/2014/main" id="{9AC3C628-C734-8B4D-87E5-4A6932067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53" t="1576" r="49303" b="3026"/>
            <a:stretch/>
          </p:blipFill>
          <p:spPr>
            <a:xfrm>
              <a:off x="4098472" y="4915160"/>
              <a:ext cx="1116286" cy="1728745"/>
            </a:xfrm>
            <a:prstGeom prst="rect">
              <a:avLst/>
            </a:prstGeom>
          </p:spPr>
        </p:pic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04C7129-3A7D-0A48-8BC9-67B82E0D99E7}"/>
                </a:ext>
              </a:extLst>
            </p:cNvPr>
            <p:cNvGrpSpPr/>
            <p:nvPr/>
          </p:nvGrpSpPr>
          <p:grpSpPr>
            <a:xfrm>
              <a:off x="4169896" y="6634527"/>
              <a:ext cx="1026719" cy="123111"/>
              <a:chOff x="5251010" y="6634527"/>
              <a:chExt cx="1026719" cy="123111"/>
            </a:xfrm>
          </p:grpSpPr>
          <p:sp>
            <p:nvSpPr>
              <p:cNvPr id="69" name="Shape 117">
                <a:extLst>
                  <a:ext uri="{FF2B5EF4-FFF2-40B4-BE49-F238E27FC236}">
                    <a16:creationId xmlns:a16="http://schemas.microsoft.com/office/drawing/2014/main" id="{2673F8DF-C1FC-3D47-8A78-03361F8B463B}"/>
                  </a:ext>
                </a:extLst>
              </p:cNvPr>
              <p:cNvSpPr/>
              <p:nvPr/>
            </p:nvSpPr>
            <p:spPr>
              <a:xfrm flipV="1">
                <a:off x="5251010" y="6691560"/>
                <a:ext cx="1026719" cy="435"/>
              </a:xfrm>
              <a:prstGeom prst="line">
                <a:avLst/>
              </a:prstGeom>
              <a:ln w="6350">
                <a:solidFill>
                  <a:srgbClr val="000000"/>
                </a:solidFill>
                <a:miter/>
                <a:tailEnd type="stealth"/>
              </a:ln>
            </p:spPr>
            <p:txBody>
              <a:bodyPr lIns="45719" rIns="45719"/>
              <a:lstStyle/>
              <a:p>
                <a:endParaRPr/>
              </a:p>
            </p:txBody>
          </p:sp>
          <p:sp>
            <p:nvSpPr>
              <p:cNvPr id="70" name="Shape 377">
                <a:extLst>
                  <a:ext uri="{FF2B5EF4-FFF2-40B4-BE49-F238E27FC236}">
                    <a16:creationId xmlns:a16="http://schemas.microsoft.com/office/drawing/2014/main" id="{9CECE06D-AC13-A14E-A117-C66CDB274C88}"/>
                  </a:ext>
                </a:extLst>
              </p:cNvPr>
              <p:cNvSpPr/>
              <p:nvPr/>
            </p:nvSpPr>
            <p:spPr>
              <a:xfrm>
                <a:off x="5407178" y="6634527"/>
                <a:ext cx="746508" cy="123111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 i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lang="en-US" i="0" dirty="0">
                    <a:solidFill>
                      <a:schemeClr val="tx1"/>
                    </a:solidFill>
                  </a:rPr>
                  <a:t>NANOG protein</a:t>
                </a:r>
                <a:endParaRPr i="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3" name="Shape 398">
              <a:extLst>
                <a:ext uri="{FF2B5EF4-FFF2-40B4-BE49-F238E27FC236}">
                  <a16:creationId xmlns:a16="http://schemas.microsoft.com/office/drawing/2014/main" id="{941DEAE2-12B0-6B45-9A9C-04B7854BF570}"/>
                </a:ext>
              </a:extLst>
            </p:cNvPr>
            <p:cNvSpPr/>
            <p:nvPr/>
          </p:nvSpPr>
          <p:spPr>
            <a:xfrm>
              <a:off x="3637373" y="5319813"/>
              <a:ext cx="555588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i="0" dirty="0"/>
                <a:t>D0</a:t>
              </a:r>
              <a:endParaRPr i="0" dirty="0"/>
            </a:p>
          </p:txBody>
        </p:sp>
        <p:sp>
          <p:nvSpPr>
            <p:cNvPr id="64" name="Shape 398">
              <a:extLst>
                <a:ext uri="{FF2B5EF4-FFF2-40B4-BE49-F238E27FC236}">
                  <a16:creationId xmlns:a16="http://schemas.microsoft.com/office/drawing/2014/main" id="{C236BFB5-230E-8844-B7E2-CFB219BF45E2}"/>
                </a:ext>
              </a:extLst>
            </p:cNvPr>
            <p:cNvSpPr/>
            <p:nvPr/>
          </p:nvSpPr>
          <p:spPr>
            <a:xfrm>
              <a:off x="2983002" y="5586399"/>
              <a:ext cx="1205363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i="0" dirty="0"/>
                <a:t>D0.5</a:t>
              </a:r>
              <a:endParaRPr i="0" dirty="0"/>
            </a:p>
          </p:txBody>
        </p:sp>
        <p:sp>
          <p:nvSpPr>
            <p:cNvPr id="65" name="Shape 398">
              <a:extLst>
                <a:ext uri="{FF2B5EF4-FFF2-40B4-BE49-F238E27FC236}">
                  <a16:creationId xmlns:a16="http://schemas.microsoft.com/office/drawing/2014/main" id="{3997F6E2-06D5-B743-ACA2-71CC728CDFDE}"/>
                </a:ext>
              </a:extLst>
            </p:cNvPr>
            <p:cNvSpPr/>
            <p:nvPr/>
          </p:nvSpPr>
          <p:spPr>
            <a:xfrm>
              <a:off x="3795489" y="5869162"/>
              <a:ext cx="38787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i="0" dirty="0"/>
                <a:t>D1.5</a:t>
              </a:r>
              <a:endParaRPr i="0" dirty="0"/>
            </a:p>
          </p:txBody>
        </p:sp>
        <p:sp>
          <p:nvSpPr>
            <p:cNvPr id="66" name="Shape 398">
              <a:extLst>
                <a:ext uri="{FF2B5EF4-FFF2-40B4-BE49-F238E27FC236}">
                  <a16:creationId xmlns:a16="http://schemas.microsoft.com/office/drawing/2014/main" id="{AB12E705-BB80-D54B-A972-8A5F53418A06}"/>
                </a:ext>
              </a:extLst>
            </p:cNvPr>
            <p:cNvSpPr/>
            <p:nvPr/>
          </p:nvSpPr>
          <p:spPr>
            <a:xfrm>
              <a:off x="2976951" y="6119656"/>
              <a:ext cx="1205363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i="0" dirty="0"/>
                <a:t>D2.5</a:t>
              </a:r>
              <a:endParaRPr i="0" dirty="0"/>
            </a:p>
          </p:txBody>
        </p:sp>
        <p:sp>
          <p:nvSpPr>
            <p:cNvPr id="67" name="Shape 398">
              <a:extLst>
                <a:ext uri="{FF2B5EF4-FFF2-40B4-BE49-F238E27FC236}">
                  <a16:creationId xmlns:a16="http://schemas.microsoft.com/office/drawing/2014/main" id="{E0D38635-3555-7A48-9DAE-B3EC56B02AD3}"/>
                </a:ext>
              </a:extLst>
            </p:cNvPr>
            <p:cNvSpPr/>
            <p:nvPr/>
          </p:nvSpPr>
          <p:spPr>
            <a:xfrm>
              <a:off x="2976951" y="6364937"/>
              <a:ext cx="1205363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i="0" dirty="0"/>
                <a:t>D3.5</a:t>
              </a:r>
              <a:endParaRPr i="0" dirty="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02C325A-71BA-D743-8E02-CCDC08DAD1EC}"/>
                </a:ext>
              </a:extLst>
            </p:cNvPr>
            <p:cNvGrpSpPr/>
            <p:nvPr/>
          </p:nvGrpSpPr>
          <p:grpSpPr>
            <a:xfrm>
              <a:off x="3393174" y="5342074"/>
              <a:ext cx="486676" cy="1252995"/>
              <a:chOff x="4408615" y="5342074"/>
              <a:chExt cx="486676" cy="1252995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50F0FC3D-6176-0D41-ADCE-A6AB8BC9B93C}"/>
                  </a:ext>
                </a:extLst>
              </p:cNvPr>
              <p:cNvGrpSpPr/>
              <p:nvPr/>
            </p:nvGrpSpPr>
            <p:grpSpPr>
              <a:xfrm>
                <a:off x="4408615" y="5342074"/>
                <a:ext cx="486676" cy="1221009"/>
                <a:chOff x="4408615" y="5342074"/>
                <a:chExt cx="486676" cy="1221009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EC5479DA-35DC-6A4C-BC9D-53FFFD389EA9}"/>
                    </a:ext>
                  </a:extLst>
                </p:cNvPr>
                <p:cNvGrpSpPr/>
                <p:nvPr/>
              </p:nvGrpSpPr>
              <p:grpSpPr>
                <a:xfrm>
                  <a:off x="4557948" y="5342074"/>
                  <a:ext cx="184355" cy="166997"/>
                  <a:chOff x="5610343" y="7688607"/>
                  <a:chExt cx="184355" cy="166997"/>
                </a:xfrm>
              </p:grpSpPr>
              <p:pic>
                <p:nvPicPr>
                  <p:cNvPr id="60" name="image16.png" descr="TSNE_PGC_5k_ccc_LR_std.png">
                    <a:extLst>
                      <a:ext uri="{FF2B5EF4-FFF2-40B4-BE49-F238E27FC236}">
                        <a16:creationId xmlns:a16="http://schemas.microsoft.com/office/drawing/2014/main" id="{9B307D40-210E-3143-98A0-80AFE288C7E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rcRect l="30314" t="48954" r="68210" b="46906"/>
                  <a:stretch>
                    <a:fillRect/>
                  </a:stretch>
                </p:blipFill>
                <p:spPr>
                  <a:xfrm rot="5400000">
                    <a:off x="5621023" y="7693953"/>
                    <a:ext cx="166997" cy="156305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61" name="Shape 351">
                    <a:extLst>
                      <a:ext uri="{FF2B5EF4-FFF2-40B4-BE49-F238E27FC236}">
                        <a16:creationId xmlns:a16="http://schemas.microsoft.com/office/drawing/2014/main" id="{8CC86CC0-8983-124C-97CF-784696EC2498}"/>
                      </a:ext>
                    </a:extLst>
                  </p:cNvPr>
                  <p:cNvSpPr/>
                  <p:nvPr/>
                </p:nvSpPr>
                <p:spPr>
                  <a:xfrm>
                    <a:off x="5610343" y="7720000"/>
                    <a:ext cx="184355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ES</a:t>
                    </a:r>
                  </a:p>
                </p:txBody>
              </p: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28CFA6CD-8220-1348-AD1D-635A28D84734}"/>
                    </a:ext>
                  </a:extLst>
                </p:cNvPr>
                <p:cNvGrpSpPr/>
                <p:nvPr/>
              </p:nvGrpSpPr>
              <p:grpSpPr>
                <a:xfrm>
                  <a:off x="4559970" y="5598641"/>
                  <a:ext cx="184355" cy="174758"/>
                  <a:chOff x="6758696" y="9323647"/>
                  <a:chExt cx="184355" cy="174758"/>
                </a:xfrm>
              </p:grpSpPr>
              <p:pic>
                <p:nvPicPr>
                  <p:cNvPr id="58" name="image16.png" descr="TSNE_PGC_5k_ccc_LR_std.png">
                    <a:extLst>
                      <a:ext uri="{FF2B5EF4-FFF2-40B4-BE49-F238E27FC236}">
                        <a16:creationId xmlns:a16="http://schemas.microsoft.com/office/drawing/2014/main" id="{D6041D4E-A622-6940-B4CF-59CB7A939E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rcRect l="30190" t="39470" r="68267" b="56390"/>
                  <a:stretch>
                    <a:fillRect/>
                  </a:stretch>
                </p:blipFill>
                <p:spPr>
                  <a:xfrm rot="5400000">
                    <a:off x="6761486" y="9332873"/>
                    <a:ext cx="174758" cy="156306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59" name="Shape 352">
                    <a:extLst>
                      <a:ext uri="{FF2B5EF4-FFF2-40B4-BE49-F238E27FC236}">
                        <a16:creationId xmlns:a16="http://schemas.microsoft.com/office/drawing/2014/main" id="{16BFC27E-3D44-6D4E-8AFA-B4DE82360F0A}"/>
                      </a:ext>
                    </a:extLst>
                  </p:cNvPr>
                  <p:cNvSpPr/>
                  <p:nvPr/>
                </p:nvSpPr>
                <p:spPr>
                  <a:xfrm>
                    <a:off x="6758696" y="9367754"/>
                    <a:ext cx="184355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PE</a:t>
                    </a:r>
                  </a:p>
                </p:txBody>
              </p:sp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831C43D0-C044-E84E-9D54-6ECF0F54C674}"/>
                    </a:ext>
                  </a:extLst>
                </p:cNvPr>
                <p:cNvGrpSpPr/>
                <p:nvPr/>
              </p:nvGrpSpPr>
              <p:grpSpPr>
                <a:xfrm>
                  <a:off x="4408615" y="6385147"/>
                  <a:ext cx="237400" cy="174758"/>
                  <a:chOff x="7103878" y="9323646"/>
                  <a:chExt cx="237400" cy="174758"/>
                </a:xfrm>
              </p:grpSpPr>
              <p:pic>
                <p:nvPicPr>
                  <p:cNvPr id="56" name="image16.png" descr="TSNE_PGC_5k_ccc_LR_std.png">
                    <a:extLst>
                      <a:ext uri="{FF2B5EF4-FFF2-40B4-BE49-F238E27FC236}">
                        <a16:creationId xmlns:a16="http://schemas.microsoft.com/office/drawing/2014/main" id="{244EBA3C-539D-FC42-8DFD-0178C22D67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rcRect l="30190" t="34269" r="68267" b="60954"/>
                  <a:stretch>
                    <a:fillRect/>
                  </a:stretch>
                </p:blipFill>
                <p:spPr>
                  <a:xfrm rot="5400000">
                    <a:off x="7138222" y="9320848"/>
                    <a:ext cx="174758" cy="18035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57" name="Shape 354">
                    <a:extLst>
                      <a:ext uri="{FF2B5EF4-FFF2-40B4-BE49-F238E27FC236}">
                        <a16:creationId xmlns:a16="http://schemas.microsoft.com/office/drawing/2014/main" id="{9E20E943-0CA8-E94A-B47B-31D1314EE33C}"/>
                      </a:ext>
                    </a:extLst>
                  </p:cNvPr>
                  <p:cNvSpPr/>
                  <p:nvPr/>
                </p:nvSpPr>
                <p:spPr>
                  <a:xfrm>
                    <a:off x="7103878" y="9367753"/>
                    <a:ext cx="237400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PGC</a:t>
                    </a:r>
                  </a:p>
                </p:txBody>
              </p:sp>
            </p:grp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7EB9E51B-2991-0349-BEC2-B43547247CC7}"/>
                    </a:ext>
                  </a:extLst>
                </p:cNvPr>
                <p:cNvGrpSpPr/>
                <p:nvPr/>
              </p:nvGrpSpPr>
              <p:grpSpPr>
                <a:xfrm>
                  <a:off x="4638787" y="6402767"/>
                  <a:ext cx="256504" cy="160316"/>
                  <a:chOff x="6183701" y="6998975"/>
                  <a:chExt cx="256504" cy="160316"/>
                </a:xfrm>
              </p:grpSpPr>
              <p:pic>
                <p:nvPicPr>
                  <p:cNvPr id="54" name="image16.png" descr="TSNE_PGC_5k_ccc_LR_std.png">
                    <a:extLst>
                      <a:ext uri="{FF2B5EF4-FFF2-40B4-BE49-F238E27FC236}">
                        <a16:creationId xmlns:a16="http://schemas.microsoft.com/office/drawing/2014/main" id="{5DB18A65-854F-0E44-AD66-58AD5D304FA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rcRect l="30409" t="53482" r="68176" b="39829"/>
                  <a:stretch>
                    <a:fillRect/>
                  </a:stretch>
                </p:blipFill>
                <p:spPr>
                  <a:xfrm rot="5400000">
                    <a:off x="6229791" y="6952885"/>
                    <a:ext cx="160316" cy="252495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55" name="Shape 355">
                    <a:extLst>
                      <a:ext uri="{FF2B5EF4-FFF2-40B4-BE49-F238E27FC236}">
                        <a16:creationId xmlns:a16="http://schemas.microsoft.com/office/drawing/2014/main" id="{926E88E2-E60F-A447-AEA4-A70E9D357E01}"/>
                      </a:ext>
                    </a:extLst>
                  </p:cNvPr>
                  <p:cNvSpPr/>
                  <p:nvPr/>
                </p:nvSpPr>
                <p:spPr>
                  <a:xfrm>
                    <a:off x="6255850" y="7022350"/>
                    <a:ext cx="184355" cy="10772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spAutoFit/>
                  </a:bodyPr>
                  <a:lstStyle>
                    <a:lvl1pPr algn="ctr">
                      <a:defRPr sz="80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sz="700" dirty="0"/>
                      <a:t>Me</a:t>
                    </a:r>
                  </a:p>
                </p:txBody>
              </p:sp>
            </p:grpSp>
          </p:grpSp>
          <p:sp>
            <p:nvSpPr>
              <p:cNvPr id="53" name="Shape 357">
                <a:extLst>
                  <a:ext uri="{FF2B5EF4-FFF2-40B4-BE49-F238E27FC236}">
                    <a16:creationId xmlns:a16="http://schemas.microsoft.com/office/drawing/2014/main" id="{08BFCB3F-BB2A-C943-885F-BD77105D0581}"/>
                  </a:ext>
                </a:extLst>
              </p:cNvPr>
              <p:cNvSpPr/>
              <p:nvPr/>
            </p:nvSpPr>
            <p:spPr>
              <a:xfrm>
                <a:off x="4585950" y="6379625"/>
                <a:ext cx="192231" cy="21544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lang="en-US" dirty="0"/>
                  <a:t>+</a:t>
                </a:r>
                <a:endParaRPr dirty="0"/>
              </a:p>
            </p:txBody>
          </p:sp>
        </p:grpSp>
        <p:sp>
          <p:nvSpPr>
            <p:cNvPr id="71" name="Shape 392">
              <a:extLst>
                <a:ext uri="{FF2B5EF4-FFF2-40B4-BE49-F238E27FC236}">
                  <a16:creationId xmlns:a16="http://schemas.microsoft.com/office/drawing/2014/main" id="{582DFC3F-356E-B444-A599-08ACAA4938E1}"/>
                </a:ext>
              </a:extLst>
            </p:cNvPr>
            <p:cNvSpPr/>
            <p:nvPr/>
          </p:nvSpPr>
          <p:spPr>
            <a:xfrm>
              <a:off x="4785874" y="4948280"/>
              <a:ext cx="0" cy="160020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BAF1C4BD-5686-0040-AC96-749E278CFBC7}"/>
                </a:ext>
              </a:extLst>
            </p:cNvPr>
            <p:cNvSpPr/>
            <p:nvPr/>
          </p:nvSpPr>
          <p:spPr>
            <a:xfrm>
              <a:off x="4898604" y="6060571"/>
              <a:ext cx="74814" cy="174567"/>
            </a:xfrm>
            <a:custGeom>
              <a:avLst/>
              <a:gdLst>
                <a:gd name="connsiteX0" fmla="*/ 0 w 74814"/>
                <a:gd name="connsiteY0" fmla="*/ 0 h 174567"/>
                <a:gd name="connsiteX1" fmla="*/ 20781 w 74814"/>
                <a:gd name="connsiteY1" fmla="*/ 74815 h 174567"/>
                <a:gd name="connsiteX2" fmla="*/ 74814 w 74814"/>
                <a:gd name="connsiteY2" fmla="*/ 174567 h 17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814" h="174567">
                  <a:moveTo>
                    <a:pt x="0" y="0"/>
                  </a:moveTo>
                  <a:cubicBezTo>
                    <a:pt x="4156" y="22860"/>
                    <a:pt x="8312" y="45721"/>
                    <a:pt x="20781" y="74815"/>
                  </a:cubicBezTo>
                  <a:cubicBezTo>
                    <a:pt x="33250" y="103909"/>
                    <a:pt x="54032" y="139238"/>
                    <a:pt x="74814" y="174567"/>
                  </a:cubicBez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tailEnd type="stealth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B482B954-D9D9-034D-875E-A9DCAA7C5655}"/>
                </a:ext>
              </a:extLst>
            </p:cNvPr>
            <p:cNvSpPr/>
            <p:nvPr/>
          </p:nvSpPr>
          <p:spPr>
            <a:xfrm>
              <a:off x="4995465" y="6334103"/>
              <a:ext cx="46893" cy="160607"/>
            </a:xfrm>
            <a:custGeom>
              <a:avLst/>
              <a:gdLst>
                <a:gd name="connsiteX0" fmla="*/ 0 w 74814"/>
                <a:gd name="connsiteY0" fmla="*/ 0 h 174567"/>
                <a:gd name="connsiteX1" fmla="*/ 20781 w 74814"/>
                <a:gd name="connsiteY1" fmla="*/ 74815 h 174567"/>
                <a:gd name="connsiteX2" fmla="*/ 74814 w 74814"/>
                <a:gd name="connsiteY2" fmla="*/ 174567 h 174567"/>
                <a:gd name="connsiteX0" fmla="*/ 0 w 46893"/>
                <a:gd name="connsiteY0" fmla="*/ 0 h 160607"/>
                <a:gd name="connsiteX1" fmla="*/ 20781 w 46893"/>
                <a:gd name="connsiteY1" fmla="*/ 74815 h 160607"/>
                <a:gd name="connsiteX2" fmla="*/ 46893 w 46893"/>
                <a:gd name="connsiteY2" fmla="*/ 160607 h 160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893" h="160607">
                  <a:moveTo>
                    <a:pt x="0" y="0"/>
                  </a:moveTo>
                  <a:cubicBezTo>
                    <a:pt x="4156" y="22860"/>
                    <a:pt x="12965" y="48047"/>
                    <a:pt x="20781" y="74815"/>
                  </a:cubicBezTo>
                  <a:cubicBezTo>
                    <a:pt x="28597" y="101583"/>
                    <a:pt x="26111" y="125278"/>
                    <a:pt x="46893" y="160607"/>
                  </a:cubicBez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tailEnd type="stealth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77" name="Shape 357">
              <a:extLst>
                <a:ext uri="{FF2B5EF4-FFF2-40B4-BE49-F238E27FC236}">
                  <a16:creationId xmlns:a16="http://schemas.microsoft.com/office/drawing/2014/main" id="{4E09D404-D2B9-CE41-95E4-9157C3B2D061}"/>
                </a:ext>
              </a:extLst>
            </p:cNvPr>
            <p:cNvSpPr/>
            <p:nvPr/>
          </p:nvSpPr>
          <p:spPr>
            <a:xfrm>
              <a:off x="5072547" y="6344053"/>
              <a:ext cx="257403" cy="96950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en-US" sz="700" dirty="0"/>
                <a:t>PGC</a:t>
              </a:r>
              <a:endParaRPr sz="700" dirty="0"/>
            </a:p>
          </p:txBody>
        </p:sp>
        <p:sp>
          <p:nvSpPr>
            <p:cNvPr id="78" name="Shape 357">
              <a:extLst>
                <a:ext uri="{FF2B5EF4-FFF2-40B4-BE49-F238E27FC236}">
                  <a16:creationId xmlns:a16="http://schemas.microsoft.com/office/drawing/2014/main" id="{CB8D8B1B-8155-C441-A859-F62056540676}"/>
                </a:ext>
              </a:extLst>
            </p:cNvPr>
            <p:cNvSpPr/>
            <p:nvPr/>
          </p:nvSpPr>
          <p:spPr>
            <a:xfrm>
              <a:off x="4236281" y="6344552"/>
              <a:ext cx="399440" cy="969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en-US" sz="700" dirty="0"/>
                <a:t>Non-PGC</a:t>
              </a:r>
              <a:endParaRPr sz="700" dirty="0"/>
            </a:p>
          </p:txBody>
        </p:sp>
      </p:grpSp>
      <p:sp>
        <p:nvSpPr>
          <p:cNvPr id="79" name="Shape 344">
            <a:extLst>
              <a:ext uri="{FF2B5EF4-FFF2-40B4-BE49-F238E27FC236}">
                <a16:creationId xmlns:a16="http://schemas.microsoft.com/office/drawing/2014/main" id="{AEEB4747-1E41-8545-9D4E-8FF6BA89D22B}"/>
              </a:ext>
            </a:extLst>
          </p:cNvPr>
          <p:cNvSpPr/>
          <p:nvPr/>
        </p:nvSpPr>
        <p:spPr>
          <a:xfrm>
            <a:off x="0" y="291815"/>
            <a:ext cx="3304749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A</a:t>
            </a:r>
            <a:r>
              <a:rPr b="0" dirty="0"/>
              <a:t> </a:t>
            </a:r>
            <a:r>
              <a:rPr lang="en-US" b="0" dirty="0"/>
              <a:t>PGC marker expression in hPSC-derived PGCs and other cell-types</a:t>
            </a:r>
            <a:endParaRPr sz="9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5B61AD-8CCE-C643-A25F-279CBD126F9B}"/>
              </a:ext>
            </a:extLst>
          </p:cNvPr>
          <p:cNvGrpSpPr/>
          <p:nvPr/>
        </p:nvGrpSpPr>
        <p:grpSpPr>
          <a:xfrm>
            <a:off x="73290" y="466427"/>
            <a:ext cx="3725097" cy="1150794"/>
            <a:chOff x="6384" y="466427"/>
            <a:chExt cx="3725097" cy="115079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6425EAE-819A-3C4B-B1C6-EB1EAD662D69}"/>
                </a:ext>
              </a:extLst>
            </p:cNvPr>
            <p:cNvGrpSpPr/>
            <p:nvPr/>
          </p:nvGrpSpPr>
          <p:grpSpPr>
            <a:xfrm>
              <a:off x="6384" y="679956"/>
              <a:ext cx="3725097" cy="937265"/>
              <a:chOff x="3875488" y="7079031"/>
              <a:chExt cx="3725097" cy="937265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2F0E7C91-8701-534C-87B7-4D2AD0EE0E06}"/>
                  </a:ext>
                </a:extLst>
              </p:cNvPr>
              <p:cNvGrpSpPr/>
              <p:nvPr/>
            </p:nvGrpSpPr>
            <p:grpSpPr>
              <a:xfrm>
                <a:off x="3875488" y="7079031"/>
                <a:ext cx="3725097" cy="762001"/>
                <a:chOff x="3875488" y="6871454"/>
                <a:chExt cx="3725097" cy="762001"/>
              </a:xfrm>
            </p:grpSpPr>
            <p:pic>
              <p:nvPicPr>
                <p:cNvPr id="3" name="image17.png" descr="VlnPlot_PGC_ccc_LR_R0.2.png">
                  <a:extLst>
                    <a:ext uri="{FF2B5EF4-FFF2-40B4-BE49-F238E27FC236}">
                      <a16:creationId xmlns:a16="http://schemas.microsoft.com/office/drawing/2014/main" id="{E42F22D3-4407-B649-8E2A-1BD8F17A65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t="35129" r="24999" b="52802"/>
                <a:stretch>
                  <a:fillRect/>
                </a:stretch>
              </p:blipFill>
              <p:spPr>
                <a:xfrm>
                  <a:off x="3875488" y="7034013"/>
                  <a:ext cx="3725097" cy="59944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grpSp>
              <p:nvGrpSpPr>
                <p:cNvPr id="4" name="Group 384">
                  <a:extLst>
                    <a:ext uri="{FF2B5EF4-FFF2-40B4-BE49-F238E27FC236}">
                      <a16:creationId xmlns:a16="http://schemas.microsoft.com/office/drawing/2014/main" id="{4A474B0E-7A3C-654F-BC73-134023DFB307}"/>
                    </a:ext>
                  </a:extLst>
                </p:cNvPr>
                <p:cNvGrpSpPr/>
                <p:nvPr/>
              </p:nvGrpSpPr>
              <p:grpSpPr>
                <a:xfrm>
                  <a:off x="4068529" y="6871454"/>
                  <a:ext cx="3423922" cy="215442"/>
                  <a:chOff x="0" y="0"/>
                  <a:chExt cx="3423920" cy="215440"/>
                </a:xfrm>
              </p:grpSpPr>
              <p:sp>
                <p:nvSpPr>
                  <p:cNvPr id="5" name="Shape 381">
                    <a:extLst>
                      <a:ext uri="{FF2B5EF4-FFF2-40B4-BE49-F238E27FC236}">
                        <a16:creationId xmlns:a16="http://schemas.microsoft.com/office/drawing/2014/main" id="{38032F47-6B00-2646-9951-5F1F5A03B1C8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995681" cy="21544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>
                    <a:lvl1pPr algn="ctr">
                      <a:defRPr sz="800" i="1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dirty="0">
                        <a:solidFill>
                          <a:srgbClr val="069442"/>
                        </a:solidFill>
                      </a:rPr>
                      <a:t>KLF4</a:t>
                    </a:r>
                  </a:p>
                </p:txBody>
              </p:sp>
              <p:sp>
                <p:nvSpPr>
                  <p:cNvPr id="6" name="Shape 382">
                    <a:extLst>
                      <a:ext uri="{FF2B5EF4-FFF2-40B4-BE49-F238E27FC236}">
                        <a16:creationId xmlns:a16="http://schemas.microsoft.com/office/drawing/2014/main" id="{FC54747D-7E4A-6D4D-99A6-2B24FB120379}"/>
                      </a:ext>
                    </a:extLst>
                  </p:cNvPr>
                  <p:cNvSpPr/>
                  <p:nvPr/>
                </p:nvSpPr>
                <p:spPr>
                  <a:xfrm>
                    <a:off x="1209040" y="0"/>
                    <a:ext cx="995681" cy="21544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>
                    <a:lvl1pPr algn="ctr">
                      <a:defRPr sz="800" i="1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dirty="0">
                        <a:solidFill>
                          <a:srgbClr val="069442"/>
                        </a:solidFill>
                      </a:rPr>
                      <a:t>TCL1B</a:t>
                    </a:r>
                  </a:p>
                </p:txBody>
              </p:sp>
              <p:sp>
                <p:nvSpPr>
                  <p:cNvPr id="7" name="Shape 383">
                    <a:extLst>
                      <a:ext uri="{FF2B5EF4-FFF2-40B4-BE49-F238E27FC236}">
                        <a16:creationId xmlns:a16="http://schemas.microsoft.com/office/drawing/2014/main" id="{5B86D821-C0A4-5F4D-81F8-E6BEE0A39C12}"/>
                      </a:ext>
                    </a:extLst>
                  </p:cNvPr>
                  <p:cNvSpPr/>
                  <p:nvPr/>
                </p:nvSpPr>
                <p:spPr>
                  <a:xfrm>
                    <a:off x="2428239" y="0"/>
                    <a:ext cx="995681" cy="21544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>
                    <a:lvl1pPr algn="ctr">
                      <a:defRPr sz="800" i="1"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r>
                      <a:rPr dirty="0">
                        <a:solidFill>
                          <a:srgbClr val="069442"/>
                        </a:solidFill>
                      </a:rPr>
                      <a:t>PRDM1/BLIMP1</a:t>
                    </a:r>
                  </a:p>
                </p:txBody>
              </p:sp>
            </p:grpSp>
          </p:grpSp>
          <p:grpSp>
            <p:nvGrpSpPr>
              <p:cNvPr id="8" name="Group 356">
                <a:extLst>
                  <a:ext uri="{FF2B5EF4-FFF2-40B4-BE49-F238E27FC236}">
                    <a16:creationId xmlns:a16="http://schemas.microsoft.com/office/drawing/2014/main" id="{353E9650-3016-6A4A-A198-C8587464780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113034" y="7829558"/>
                <a:ext cx="941833" cy="181049"/>
                <a:chOff x="0" y="1"/>
                <a:chExt cx="1193793" cy="229482"/>
              </a:xfrm>
            </p:grpSpPr>
            <p:pic>
              <p:nvPicPr>
                <p:cNvPr id="9" name="image16.png" descr="TSNE_PGC_5k_ccc_LR_std.png">
                  <a:extLst>
                    <a:ext uri="{FF2B5EF4-FFF2-40B4-BE49-F238E27FC236}">
                      <a16:creationId xmlns:a16="http://schemas.microsoft.com/office/drawing/2014/main" id="{86DA1788-A7FC-EB41-B94D-D82CC076FE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314" t="48954" r="68210" b="46906"/>
                <a:stretch>
                  <a:fillRect/>
                </a:stretch>
              </p:blipFill>
              <p:spPr>
                <a:xfrm rot="5400000">
                  <a:off x="13538" y="22894"/>
                  <a:ext cx="211671" cy="19812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0" name="image16.png" descr="TSNE_PGC_5k_ccc_LR_std.png">
                  <a:extLst>
                    <a:ext uri="{FF2B5EF4-FFF2-40B4-BE49-F238E27FC236}">
                      <a16:creationId xmlns:a16="http://schemas.microsoft.com/office/drawing/2014/main" id="{21214FFF-96D2-044A-B1E4-65A0E170EF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409" t="53482" r="68176" b="39829"/>
                <a:stretch>
                  <a:fillRect/>
                </a:stretch>
              </p:blipFill>
              <p:spPr>
                <a:xfrm rot="5400000">
                  <a:off x="927090" y="-32140"/>
                  <a:ext cx="203203" cy="32004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1" name="image16.png" descr="TSNE_PGC_5k_ccc_LR_std.png">
                  <a:extLst>
                    <a:ext uri="{FF2B5EF4-FFF2-40B4-BE49-F238E27FC236}">
                      <a16:creationId xmlns:a16="http://schemas.microsoft.com/office/drawing/2014/main" id="{FE69902B-0920-BC4B-9D70-0B9536CE54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43929" r="68267" b="51718"/>
                <a:stretch>
                  <a:fillRect/>
                </a:stretch>
              </p:blipFill>
              <p:spPr>
                <a:xfrm rot="5400000">
                  <a:off x="491218" y="6614"/>
                  <a:ext cx="221508" cy="20828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2" name="image16.png" descr="TSNE_PGC_5k_ccc_LR_std.png">
                  <a:extLst>
                    <a:ext uri="{FF2B5EF4-FFF2-40B4-BE49-F238E27FC236}">
                      <a16:creationId xmlns:a16="http://schemas.microsoft.com/office/drawing/2014/main" id="{3E3361B4-625F-764C-B066-ADD7D3FE62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4269" r="68267" b="60954"/>
                <a:stretch>
                  <a:fillRect/>
                </a:stretch>
              </p:blipFill>
              <p:spPr>
                <a:xfrm rot="5400000">
                  <a:off x="719818" y="-3545"/>
                  <a:ext cx="221508" cy="2286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3" name="image16.png" descr="TSNE_PGC_5k_ccc_LR_std.png">
                  <a:extLst>
                    <a:ext uri="{FF2B5EF4-FFF2-40B4-BE49-F238E27FC236}">
                      <a16:creationId xmlns:a16="http://schemas.microsoft.com/office/drawing/2014/main" id="{B28430B6-8770-684F-8C9E-5A1C4FB904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242298" y="11696"/>
                  <a:ext cx="221508" cy="19812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14" name="Shape 351">
                  <a:extLst>
                    <a:ext uri="{FF2B5EF4-FFF2-40B4-BE49-F238E27FC236}">
                      <a16:creationId xmlns:a16="http://schemas.microsoft.com/office/drawing/2014/main" id="{E7EDF3C2-B35E-BC42-A880-13E571BA17B2}"/>
                    </a:ext>
                  </a:extLst>
                </p:cNvPr>
                <p:cNvSpPr/>
                <p:nvPr/>
              </p:nvSpPr>
              <p:spPr>
                <a:xfrm>
                  <a:off x="0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ES</a:t>
                  </a:r>
                </a:p>
              </p:txBody>
            </p:sp>
            <p:sp>
              <p:nvSpPr>
                <p:cNvPr id="15" name="Shape 352">
                  <a:extLst>
                    <a:ext uri="{FF2B5EF4-FFF2-40B4-BE49-F238E27FC236}">
                      <a16:creationId xmlns:a16="http://schemas.microsoft.com/office/drawing/2014/main" id="{6345472A-C345-FF42-ABDF-87E7B9B4DBE9}"/>
                    </a:ext>
                  </a:extLst>
                </p:cNvPr>
                <p:cNvSpPr/>
                <p:nvPr/>
              </p:nvSpPr>
              <p:spPr>
                <a:xfrm>
                  <a:off x="238760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PE</a:t>
                  </a:r>
                </a:p>
              </p:txBody>
            </p:sp>
            <p:sp>
              <p:nvSpPr>
                <p:cNvPr id="16" name="Shape 353">
                  <a:extLst>
                    <a:ext uri="{FF2B5EF4-FFF2-40B4-BE49-F238E27FC236}">
                      <a16:creationId xmlns:a16="http://schemas.microsoft.com/office/drawing/2014/main" id="{A7FBBDF9-7D4D-724D-92EF-413656C4A57B}"/>
                    </a:ext>
                  </a:extLst>
                </p:cNvPr>
                <p:cNvSpPr/>
                <p:nvPr/>
              </p:nvSpPr>
              <p:spPr>
                <a:xfrm>
                  <a:off x="477519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En</a:t>
                  </a:r>
                </a:p>
              </p:txBody>
            </p:sp>
            <p:sp>
              <p:nvSpPr>
                <p:cNvPr id="17" name="Shape 354">
                  <a:extLst>
                    <a:ext uri="{FF2B5EF4-FFF2-40B4-BE49-F238E27FC236}">
                      <a16:creationId xmlns:a16="http://schemas.microsoft.com/office/drawing/2014/main" id="{7E362098-1A2C-5943-A639-FDCE2E64A485}"/>
                    </a:ext>
                  </a:extLst>
                </p:cNvPr>
                <p:cNvSpPr/>
                <p:nvPr/>
              </p:nvSpPr>
              <p:spPr>
                <a:xfrm>
                  <a:off x="676286" y="55908"/>
                  <a:ext cx="300909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PGC</a:t>
                  </a:r>
                </a:p>
              </p:txBody>
            </p:sp>
            <p:sp>
              <p:nvSpPr>
                <p:cNvPr id="18" name="Shape 355">
                  <a:extLst>
                    <a:ext uri="{FF2B5EF4-FFF2-40B4-BE49-F238E27FC236}">
                      <a16:creationId xmlns:a16="http://schemas.microsoft.com/office/drawing/2014/main" id="{3788985F-5830-E647-A218-85BFAD19B7B8}"/>
                    </a:ext>
                  </a:extLst>
                </p:cNvPr>
                <p:cNvSpPr/>
                <p:nvPr/>
              </p:nvSpPr>
              <p:spPr>
                <a:xfrm>
                  <a:off x="960119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/>
                    <a:t>Me</a:t>
                  </a:r>
                </a:p>
              </p:txBody>
            </p:sp>
          </p:grpSp>
          <p:grpSp>
            <p:nvGrpSpPr>
              <p:cNvPr id="19" name="Group 356">
                <a:extLst>
                  <a:ext uri="{FF2B5EF4-FFF2-40B4-BE49-F238E27FC236}">
                    <a16:creationId xmlns:a16="http://schemas.microsoft.com/office/drawing/2014/main" id="{33B0181A-0A69-AD47-922F-FDDF70162C2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57848" y="7835247"/>
                <a:ext cx="941833" cy="181049"/>
                <a:chOff x="0" y="1"/>
                <a:chExt cx="1193793" cy="229482"/>
              </a:xfrm>
            </p:grpSpPr>
            <p:pic>
              <p:nvPicPr>
                <p:cNvPr id="20" name="image16.png" descr="TSNE_PGC_5k_ccc_LR_std.png">
                  <a:extLst>
                    <a:ext uri="{FF2B5EF4-FFF2-40B4-BE49-F238E27FC236}">
                      <a16:creationId xmlns:a16="http://schemas.microsoft.com/office/drawing/2014/main" id="{F24E41CF-1318-9A47-ADB2-C6B9DDADA7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314" t="48954" r="68210" b="46906"/>
                <a:stretch>
                  <a:fillRect/>
                </a:stretch>
              </p:blipFill>
              <p:spPr>
                <a:xfrm rot="5400000">
                  <a:off x="13538" y="22894"/>
                  <a:ext cx="211671" cy="19812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1" name="image16.png" descr="TSNE_PGC_5k_ccc_LR_std.png">
                  <a:extLst>
                    <a:ext uri="{FF2B5EF4-FFF2-40B4-BE49-F238E27FC236}">
                      <a16:creationId xmlns:a16="http://schemas.microsoft.com/office/drawing/2014/main" id="{FA7C01F4-306B-C144-834F-CAEDD135AD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409" t="53482" r="68176" b="39829"/>
                <a:stretch>
                  <a:fillRect/>
                </a:stretch>
              </p:blipFill>
              <p:spPr>
                <a:xfrm rot="5400000">
                  <a:off x="927090" y="-32140"/>
                  <a:ext cx="203203" cy="32004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" name="image16.png" descr="TSNE_PGC_5k_ccc_LR_std.png">
                  <a:extLst>
                    <a:ext uri="{FF2B5EF4-FFF2-40B4-BE49-F238E27FC236}">
                      <a16:creationId xmlns:a16="http://schemas.microsoft.com/office/drawing/2014/main" id="{1970793B-924D-B74D-A172-9CE339604F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43929" r="68267" b="51718"/>
                <a:stretch>
                  <a:fillRect/>
                </a:stretch>
              </p:blipFill>
              <p:spPr>
                <a:xfrm rot="5400000">
                  <a:off x="491218" y="6614"/>
                  <a:ext cx="221508" cy="20828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3" name="image16.png" descr="TSNE_PGC_5k_ccc_LR_std.png">
                  <a:extLst>
                    <a:ext uri="{FF2B5EF4-FFF2-40B4-BE49-F238E27FC236}">
                      <a16:creationId xmlns:a16="http://schemas.microsoft.com/office/drawing/2014/main" id="{4647E749-ABF9-4A4C-9D37-0D0F707099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4269" r="68267" b="60954"/>
                <a:stretch>
                  <a:fillRect/>
                </a:stretch>
              </p:blipFill>
              <p:spPr>
                <a:xfrm rot="5400000">
                  <a:off x="719818" y="-3545"/>
                  <a:ext cx="221508" cy="2286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4" name="image16.png" descr="TSNE_PGC_5k_ccc_LR_std.png">
                  <a:extLst>
                    <a:ext uri="{FF2B5EF4-FFF2-40B4-BE49-F238E27FC236}">
                      <a16:creationId xmlns:a16="http://schemas.microsoft.com/office/drawing/2014/main" id="{1D37FEA1-F584-7048-A96E-651BD38016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242298" y="11696"/>
                  <a:ext cx="221508" cy="19812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25" name="Shape 351">
                  <a:extLst>
                    <a:ext uri="{FF2B5EF4-FFF2-40B4-BE49-F238E27FC236}">
                      <a16:creationId xmlns:a16="http://schemas.microsoft.com/office/drawing/2014/main" id="{265414A0-61BB-EE42-A6ED-F85E94ADA9F4}"/>
                    </a:ext>
                  </a:extLst>
                </p:cNvPr>
                <p:cNvSpPr/>
                <p:nvPr/>
              </p:nvSpPr>
              <p:spPr>
                <a:xfrm>
                  <a:off x="0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ES</a:t>
                  </a:r>
                </a:p>
              </p:txBody>
            </p:sp>
            <p:sp>
              <p:nvSpPr>
                <p:cNvPr id="26" name="Shape 352">
                  <a:extLst>
                    <a:ext uri="{FF2B5EF4-FFF2-40B4-BE49-F238E27FC236}">
                      <a16:creationId xmlns:a16="http://schemas.microsoft.com/office/drawing/2014/main" id="{1AD58B03-3853-7641-8E17-CD507FC6F921}"/>
                    </a:ext>
                  </a:extLst>
                </p:cNvPr>
                <p:cNvSpPr/>
                <p:nvPr/>
              </p:nvSpPr>
              <p:spPr>
                <a:xfrm>
                  <a:off x="238760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/>
                    <a:t>PE</a:t>
                  </a:r>
                </a:p>
              </p:txBody>
            </p:sp>
            <p:sp>
              <p:nvSpPr>
                <p:cNvPr id="27" name="Shape 353">
                  <a:extLst>
                    <a:ext uri="{FF2B5EF4-FFF2-40B4-BE49-F238E27FC236}">
                      <a16:creationId xmlns:a16="http://schemas.microsoft.com/office/drawing/2014/main" id="{AD5B3D1A-3B5F-B24C-B791-6357FA02D962}"/>
                    </a:ext>
                  </a:extLst>
                </p:cNvPr>
                <p:cNvSpPr/>
                <p:nvPr/>
              </p:nvSpPr>
              <p:spPr>
                <a:xfrm>
                  <a:off x="477519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En</a:t>
                  </a:r>
                </a:p>
              </p:txBody>
            </p:sp>
            <p:sp>
              <p:nvSpPr>
                <p:cNvPr id="28" name="Shape 354">
                  <a:extLst>
                    <a:ext uri="{FF2B5EF4-FFF2-40B4-BE49-F238E27FC236}">
                      <a16:creationId xmlns:a16="http://schemas.microsoft.com/office/drawing/2014/main" id="{53F1A9B0-FD50-C74A-A141-41BD6FB45CB1}"/>
                    </a:ext>
                  </a:extLst>
                </p:cNvPr>
                <p:cNvSpPr/>
                <p:nvPr/>
              </p:nvSpPr>
              <p:spPr>
                <a:xfrm>
                  <a:off x="676286" y="55908"/>
                  <a:ext cx="300909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PGC</a:t>
                  </a:r>
                </a:p>
              </p:txBody>
            </p:sp>
            <p:sp>
              <p:nvSpPr>
                <p:cNvPr id="29" name="Shape 355">
                  <a:extLst>
                    <a:ext uri="{FF2B5EF4-FFF2-40B4-BE49-F238E27FC236}">
                      <a16:creationId xmlns:a16="http://schemas.microsoft.com/office/drawing/2014/main" id="{484BE838-D3A2-1540-810A-7DE16195B684}"/>
                    </a:ext>
                  </a:extLst>
                </p:cNvPr>
                <p:cNvSpPr/>
                <p:nvPr/>
              </p:nvSpPr>
              <p:spPr>
                <a:xfrm>
                  <a:off x="960119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/>
                    <a:t>Me</a:t>
                  </a:r>
                </a:p>
              </p:txBody>
            </p:sp>
          </p:grpSp>
          <p:grpSp>
            <p:nvGrpSpPr>
              <p:cNvPr id="30" name="Group 356">
                <a:extLst>
                  <a:ext uri="{FF2B5EF4-FFF2-40B4-BE49-F238E27FC236}">
                    <a16:creationId xmlns:a16="http://schemas.microsoft.com/office/drawing/2014/main" id="{5163A1BC-5874-B742-BF0A-EFB8D0D85CE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601023" y="7832678"/>
                <a:ext cx="941833" cy="181049"/>
                <a:chOff x="0" y="1"/>
                <a:chExt cx="1193793" cy="229482"/>
              </a:xfrm>
            </p:grpSpPr>
            <p:pic>
              <p:nvPicPr>
                <p:cNvPr id="31" name="image16.png" descr="TSNE_PGC_5k_ccc_LR_std.png">
                  <a:extLst>
                    <a:ext uri="{FF2B5EF4-FFF2-40B4-BE49-F238E27FC236}">
                      <a16:creationId xmlns:a16="http://schemas.microsoft.com/office/drawing/2014/main" id="{937D0E17-E368-9D47-BBE2-A80305EF72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314" t="48954" r="68210" b="46906"/>
                <a:stretch>
                  <a:fillRect/>
                </a:stretch>
              </p:blipFill>
              <p:spPr>
                <a:xfrm rot="5400000">
                  <a:off x="13538" y="22894"/>
                  <a:ext cx="211671" cy="19812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2" name="image16.png" descr="TSNE_PGC_5k_ccc_LR_std.png">
                  <a:extLst>
                    <a:ext uri="{FF2B5EF4-FFF2-40B4-BE49-F238E27FC236}">
                      <a16:creationId xmlns:a16="http://schemas.microsoft.com/office/drawing/2014/main" id="{E266FE54-06C2-7442-86EB-E9F0A80209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409" t="53482" r="68176" b="39829"/>
                <a:stretch>
                  <a:fillRect/>
                </a:stretch>
              </p:blipFill>
              <p:spPr>
                <a:xfrm rot="5400000">
                  <a:off x="927090" y="-32140"/>
                  <a:ext cx="203203" cy="32004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3" name="image16.png" descr="TSNE_PGC_5k_ccc_LR_std.png">
                  <a:extLst>
                    <a:ext uri="{FF2B5EF4-FFF2-40B4-BE49-F238E27FC236}">
                      <a16:creationId xmlns:a16="http://schemas.microsoft.com/office/drawing/2014/main" id="{5EEE5356-8018-6943-B8A1-8AD287FB9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43929" r="68267" b="51718"/>
                <a:stretch>
                  <a:fillRect/>
                </a:stretch>
              </p:blipFill>
              <p:spPr>
                <a:xfrm rot="5400000">
                  <a:off x="491218" y="6614"/>
                  <a:ext cx="221508" cy="20828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4" name="image16.png" descr="TSNE_PGC_5k_ccc_LR_std.png">
                  <a:extLst>
                    <a:ext uri="{FF2B5EF4-FFF2-40B4-BE49-F238E27FC236}">
                      <a16:creationId xmlns:a16="http://schemas.microsoft.com/office/drawing/2014/main" id="{661420AE-D14C-0D4A-A621-1B24B2E2F0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4269" r="68267" b="60954"/>
                <a:stretch>
                  <a:fillRect/>
                </a:stretch>
              </p:blipFill>
              <p:spPr>
                <a:xfrm rot="5400000">
                  <a:off x="719818" y="-3545"/>
                  <a:ext cx="221508" cy="2286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5" name="image16.png" descr="TSNE_PGC_5k_ccc_LR_std.png">
                  <a:extLst>
                    <a:ext uri="{FF2B5EF4-FFF2-40B4-BE49-F238E27FC236}">
                      <a16:creationId xmlns:a16="http://schemas.microsoft.com/office/drawing/2014/main" id="{5163851E-F83A-0D46-8447-EFE7A6056E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0190" t="39470" r="68267" b="56390"/>
                <a:stretch>
                  <a:fillRect/>
                </a:stretch>
              </p:blipFill>
              <p:spPr>
                <a:xfrm rot="5400000">
                  <a:off x="242298" y="11696"/>
                  <a:ext cx="221508" cy="19812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36" name="Shape 351">
                  <a:extLst>
                    <a:ext uri="{FF2B5EF4-FFF2-40B4-BE49-F238E27FC236}">
                      <a16:creationId xmlns:a16="http://schemas.microsoft.com/office/drawing/2014/main" id="{BD78BA00-1E98-D74D-B0CB-1B0EE5B79114}"/>
                    </a:ext>
                  </a:extLst>
                </p:cNvPr>
                <p:cNvSpPr/>
                <p:nvPr/>
              </p:nvSpPr>
              <p:spPr>
                <a:xfrm>
                  <a:off x="0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ES</a:t>
                  </a:r>
                </a:p>
              </p:txBody>
            </p:sp>
            <p:sp>
              <p:nvSpPr>
                <p:cNvPr id="37" name="Shape 352">
                  <a:extLst>
                    <a:ext uri="{FF2B5EF4-FFF2-40B4-BE49-F238E27FC236}">
                      <a16:creationId xmlns:a16="http://schemas.microsoft.com/office/drawing/2014/main" id="{F4BAEAA3-71B0-B342-830C-5FC51EE2B435}"/>
                    </a:ext>
                  </a:extLst>
                </p:cNvPr>
                <p:cNvSpPr/>
                <p:nvPr/>
              </p:nvSpPr>
              <p:spPr>
                <a:xfrm>
                  <a:off x="238760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/>
                    <a:t>PE</a:t>
                  </a:r>
                </a:p>
              </p:txBody>
            </p:sp>
            <p:sp>
              <p:nvSpPr>
                <p:cNvPr id="38" name="Shape 353">
                  <a:extLst>
                    <a:ext uri="{FF2B5EF4-FFF2-40B4-BE49-F238E27FC236}">
                      <a16:creationId xmlns:a16="http://schemas.microsoft.com/office/drawing/2014/main" id="{F422A465-387A-544C-8C68-C70CF3B4588A}"/>
                    </a:ext>
                  </a:extLst>
                </p:cNvPr>
                <p:cNvSpPr/>
                <p:nvPr/>
              </p:nvSpPr>
              <p:spPr>
                <a:xfrm>
                  <a:off x="477519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En</a:t>
                  </a:r>
                </a:p>
              </p:txBody>
            </p:sp>
            <p:sp>
              <p:nvSpPr>
                <p:cNvPr id="39" name="Shape 354">
                  <a:extLst>
                    <a:ext uri="{FF2B5EF4-FFF2-40B4-BE49-F238E27FC236}">
                      <a16:creationId xmlns:a16="http://schemas.microsoft.com/office/drawing/2014/main" id="{56064C4C-4275-DD44-B92C-CC350A49CAD0}"/>
                    </a:ext>
                  </a:extLst>
                </p:cNvPr>
                <p:cNvSpPr/>
                <p:nvPr/>
              </p:nvSpPr>
              <p:spPr>
                <a:xfrm>
                  <a:off x="676286" y="55908"/>
                  <a:ext cx="300909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PGC</a:t>
                  </a:r>
                </a:p>
              </p:txBody>
            </p:sp>
            <p:sp>
              <p:nvSpPr>
                <p:cNvPr id="40" name="Shape 355">
                  <a:extLst>
                    <a:ext uri="{FF2B5EF4-FFF2-40B4-BE49-F238E27FC236}">
                      <a16:creationId xmlns:a16="http://schemas.microsoft.com/office/drawing/2014/main" id="{5FA34C1A-E97D-2344-9188-4F82C2B74BC6}"/>
                    </a:ext>
                  </a:extLst>
                </p:cNvPr>
                <p:cNvSpPr/>
                <p:nvPr/>
              </p:nvSpPr>
              <p:spPr>
                <a:xfrm>
                  <a:off x="960119" y="55909"/>
                  <a:ext cx="233674" cy="13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rPr sz="700" dirty="0"/>
                    <a:t>Me</a:t>
                  </a:r>
                </a:p>
              </p:txBody>
            </p:sp>
          </p:grpSp>
        </p:grpSp>
        <p:grpSp>
          <p:nvGrpSpPr>
            <p:cNvPr id="80" name="Group 393">
              <a:extLst>
                <a:ext uri="{FF2B5EF4-FFF2-40B4-BE49-F238E27FC236}">
                  <a16:creationId xmlns:a16="http://schemas.microsoft.com/office/drawing/2014/main" id="{E6F0BAEE-24ED-B84C-9FB7-A0582F79A32E}"/>
                </a:ext>
              </a:extLst>
            </p:cNvPr>
            <p:cNvGrpSpPr/>
            <p:nvPr/>
          </p:nvGrpSpPr>
          <p:grpSpPr>
            <a:xfrm>
              <a:off x="211926" y="466427"/>
              <a:ext cx="3414955" cy="215442"/>
              <a:chOff x="0" y="19455"/>
              <a:chExt cx="3414953" cy="215440"/>
            </a:xfrm>
          </p:grpSpPr>
          <p:sp>
            <p:nvSpPr>
              <p:cNvPr id="81" name="Shape 391">
                <a:extLst>
                  <a:ext uri="{FF2B5EF4-FFF2-40B4-BE49-F238E27FC236}">
                    <a16:creationId xmlns:a16="http://schemas.microsoft.com/office/drawing/2014/main" id="{3131BE9B-3717-7A47-8A25-3F190C7083EA}"/>
                  </a:ext>
                </a:extLst>
              </p:cNvPr>
              <p:cNvSpPr/>
              <p:nvPr/>
            </p:nvSpPr>
            <p:spPr>
              <a:xfrm>
                <a:off x="0" y="19455"/>
                <a:ext cx="3414953" cy="2154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800">
                    <a:solidFill>
                      <a:srgbClr val="128961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dirty="0"/>
                  <a:t>PGC/naïve pluripotency markers</a:t>
                </a:r>
                <a:r>
                  <a:rPr lang="en-US" dirty="0">
                    <a:solidFill>
                      <a:schemeClr val="tx1"/>
                    </a:solidFill>
                  </a:rPr>
                  <a:t> (single-cell RNA-seq)</a:t>
                </a:r>
                <a:endParaRPr dirty="0"/>
              </a:p>
            </p:txBody>
          </p:sp>
          <p:sp>
            <p:nvSpPr>
              <p:cNvPr id="82" name="Shape 392">
                <a:extLst>
                  <a:ext uri="{FF2B5EF4-FFF2-40B4-BE49-F238E27FC236}">
                    <a16:creationId xmlns:a16="http://schemas.microsoft.com/office/drawing/2014/main" id="{D9BF4834-CC56-1A46-BC80-A39D62D566F0}"/>
                  </a:ext>
                </a:extLst>
              </p:cNvPr>
              <p:cNvSpPr/>
              <p:nvPr/>
            </p:nvSpPr>
            <p:spPr>
              <a:xfrm>
                <a:off x="2937" y="181671"/>
                <a:ext cx="3407260" cy="245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84" name="Shape 296">
            <a:extLst>
              <a:ext uri="{FF2B5EF4-FFF2-40B4-BE49-F238E27FC236}">
                <a16:creationId xmlns:a16="http://schemas.microsoft.com/office/drawing/2014/main" id="{91347977-849A-3045-BA64-D7A718D47A4D}"/>
              </a:ext>
            </a:extLst>
          </p:cNvPr>
          <p:cNvSpPr/>
          <p:nvPr/>
        </p:nvSpPr>
        <p:spPr>
          <a:xfrm>
            <a:off x="3783461" y="291815"/>
            <a:ext cx="3537185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C</a:t>
            </a:r>
            <a:r>
              <a:rPr lang="en-US" b="0" dirty="0"/>
              <a:t> NANOG protein continuously expressed during germ cell differentiation</a:t>
            </a:r>
            <a:endParaRPr sz="900" dirty="0"/>
          </a:p>
        </p:txBody>
      </p:sp>
      <p:grpSp>
        <p:nvGrpSpPr>
          <p:cNvPr id="86" name="Group 393">
            <a:extLst>
              <a:ext uri="{FF2B5EF4-FFF2-40B4-BE49-F238E27FC236}">
                <a16:creationId xmlns:a16="http://schemas.microsoft.com/office/drawing/2014/main" id="{EFFA502D-7060-EC41-8F1C-79C829CA8D30}"/>
              </a:ext>
            </a:extLst>
          </p:cNvPr>
          <p:cNvGrpSpPr/>
          <p:nvPr/>
        </p:nvGrpSpPr>
        <p:grpSpPr>
          <a:xfrm>
            <a:off x="3928191" y="469937"/>
            <a:ext cx="2954026" cy="215442"/>
            <a:chOff x="0" y="19455"/>
            <a:chExt cx="3414953" cy="215440"/>
          </a:xfrm>
        </p:grpSpPr>
        <p:sp>
          <p:nvSpPr>
            <p:cNvPr id="87" name="Shape 391">
              <a:extLst>
                <a:ext uri="{FF2B5EF4-FFF2-40B4-BE49-F238E27FC236}">
                  <a16:creationId xmlns:a16="http://schemas.microsoft.com/office/drawing/2014/main" id="{B9F72E7F-B547-C842-9E5B-2EF1231D35E0}"/>
                </a:ext>
              </a:extLst>
            </p:cNvPr>
            <p:cNvSpPr/>
            <p:nvPr/>
          </p:nvSpPr>
          <p:spPr>
            <a:xfrm>
              <a:off x="0" y="19455"/>
              <a:ext cx="3414953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Intracellular flow cytometry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88" name="Shape 392">
              <a:extLst>
                <a:ext uri="{FF2B5EF4-FFF2-40B4-BE49-F238E27FC236}">
                  <a16:creationId xmlns:a16="http://schemas.microsoft.com/office/drawing/2014/main" id="{8BBBAB5D-A60A-D140-B345-117C6D6E2632}"/>
                </a:ext>
              </a:extLst>
            </p:cNvPr>
            <p:cNvSpPr/>
            <p:nvPr/>
          </p:nvSpPr>
          <p:spPr>
            <a:xfrm>
              <a:off x="2937" y="181671"/>
              <a:ext cx="3407260" cy="24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2" name="Picture 91" descr="A picture containing building, window, clock&#10;&#10;Description automatically generated">
            <a:extLst>
              <a:ext uri="{FF2B5EF4-FFF2-40B4-BE49-F238E27FC236}">
                <a16:creationId xmlns:a16="http://schemas.microsoft.com/office/drawing/2014/main" id="{F28CE451-F94C-BB46-AF1F-A0FC4D6907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40"/>
          <a:stretch/>
        </p:blipFill>
        <p:spPr>
          <a:xfrm>
            <a:off x="117636" y="2925449"/>
            <a:ext cx="6760468" cy="1225241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53722E59-AB97-F84A-AEE0-35A56EA53397}"/>
              </a:ext>
            </a:extLst>
          </p:cNvPr>
          <p:cNvGrpSpPr/>
          <p:nvPr/>
        </p:nvGrpSpPr>
        <p:grpSpPr>
          <a:xfrm>
            <a:off x="276211" y="4157013"/>
            <a:ext cx="6601892" cy="123111"/>
            <a:chOff x="276211" y="4235179"/>
            <a:chExt cx="1026719" cy="132894"/>
          </a:xfrm>
        </p:grpSpPr>
        <p:sp>
          <p:nvSpPr>
            <p:cNvPr id="93" name="Shape 117">
              <a:extLst>
                <a:ext uri="{FF2B5EF4-FFF2-40B4-BE49-F238E27FC236}">
                  <a16:creationId xmlns:a16="http://schemas.microsoft.com/office/drawing/2014/main" id="{1D699FAA-69DC-E94E-ABA0-684DB76CE9E9}"/>
                </a:ext>
              </a:extLst>
            </p:cNvPr>
            <p:cNvSpPr/>
            <p:nvPr/>
          </p:nvSpPr>
          <p:spPr>
            <a:xfrm flipV="1">
              <a:off x="276211" y="4299213"/>
              <a:ext cx="1026719" cy="435"/>
            </a:xfrm>
            <a:prstGeom prst="line">
              <a:avLst/>
            </a:prstGeom>
            <a:ln w="6350">
              <a:solidFill>
                <a:srgbClr val="000000"/>
              </a:solidFill>
              <a:miter/>
              <a:tailEnd type="stealth"/>
            </a:ln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94" name="Shape 377">
              <a:extLst>
                <a:ext uri="{FF2B5EF4-FFF2-40B4-BE49-F238E27FC236}">
                  <a16:creationId xmlns:a16="http://schemas.microsoft.com/office/drawing/2014/main" id="{0BF4D6B6-7E1A-F545-814B-0A928DB6FD19}"/>
                </a:ext>
              </a:extLst>
            </p:cNvPr>
            <p:cNvSpPr/>
            <p:nvPr/>
          </p:nvSpPr>
          <p:spPr>
            <a:xfrm>
              <a:off x="761676" y="4235179"/>
              <a:ext cx="128149" cy="132894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i="0" dirty="0">
                  <a:solidFill>
                    <a:schemeClr val="tx1"/>
                  </a:solidFill>
                </a:rPr>
                <a:t>NANOG-2A-YFP</a:t>
              </a:r>
              <a:endParaRPr i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316E050-D73D-6945-8DA9-393DDAC06D37}"/>
              </a:ext>
            </a:extLst>
          </p:cNvPr>
          <p:cNvGrpSpPr/>
          <p:nvPr/>
        </p:nvGrpSpPr>
        <p:grpSpPr>
          <a:xfrm rot="16200000">
            <a:off x="-438834" y="3456614"/>
            <a:ext cx="1026719" cy="123111"/>
            <a:chOff x="5253932" y="2724150"/>
            <a:chExt cx="1026719" cy="123111"/>
          </a:xfrm>
        </p:grpSpPr>
        <p:sp>
          <p:nvSpPr>
            <p:cNvPr id="96" name="Shape 117">
              <a:extLst>
                <a:ext uri="{FF2B5EF4-FFF2-40B4-BE49-F238E27FC236}">
                  <a16:creationId xmlns:a16="http://schemas.microsoft.com/office/drawing/2014/main" id="{AF122D6D-45D7-E64A-9FB3-33CADBE62427}"/>
                </a:ext>
              </a:extLst>
            </p:cNvPr>
            <p:cNvSpPr/>
            <p:nvPr/>
          </p:nvSpPr>
          <p:spPr>
            <a:xfrm flipV="1">
              <a:off x="5253932" y="2781183"/>
              <a:ext cx="1026719" cy="435"/>
            </a:xfrm>
            <a:prstGeom prst="line">
              <a:avLst/>
            </a:prstGeom>
            <a:ln w="6350">
              <a:solidFill>
                <a:srgbClr val="000000"/>
              </a:solidFill>
              <a:miter/>
              <a:tailEnd type="stealth"/>
            </a:ln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97" name="Shape 377">
              <a:extLst>
                <a:ext uri="{FF2B5EF4-FFF2-40B4-BE49-F238E27FC236}">
                  <a16:creationId xmlns:a16="http://schemas.microsoft.com/office/drawing/2014/main" id="{C157FE96-CCF8-7B40-B353-48F56A887586}"/>
                </a:ext>
              </a:extLst>
            </p:cNvPr>
            <p:cNvSpPr/>
            <p:nvPr/>
          </p:nvSpPr>
          <p:spPr>
            <a:xfrm>
              <a:off x="5582328" y="2724150"/>
              <a:ext cx="411480" cy="123111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i="0" dirty="0">
                  <a:solidFill>
                    <a:schemeClr val="tx1"/>
                  </a:solidFill>
                </a:rPr>
                <a:t>CXCR4</a:t>
              </a:r>
              <a:endParaRPr i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07" name="Shape 398">
            <a:extLst>
              <a:ext uri="{FF2B5EF4-FFF2-40B4-BE49-F238E27FC236}">
                <a16:creationId xmlns:a16="http://schemas.microsoft.com/office/drawing/2014/main" id="{39BD243A-C3A0-844F-B886-23A41B0B4741}"/>
              </a:ext>
            </a:extLst>
          </p:cNvPr>
          <p:cNvSpPr/>
          <p:nvPr/>
        </p:nvSpPr>
        <p:spPr>
          <a:xfrm>
            <a:off x="276211" y="2790443"/>
            <a:ext cx="1053236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i="0" dirty="0"/>
              <a:t>D0 hPSC</a:t>
            </a:r>
            <a:endParaRPr i="0" dirty="0"/>
          </a:p>
        </p:txBody>
      </p:sp>
      <p:sp>
        <p:nvSpPr>
          <p:cNvPr id="108" name="Shape 398">
            <a:extLst>
              <a:ext uri="{FF2B5EF4-FFF2-40B4-BE49-F238E27FC236}">
                <a16:creationId xmlns:a16="http://schemas.microsoft.com/office/drawing/2014/main" id="{5FC4E3D7-0052-B447-9FA3-048DC2A6FB34}"/>
              </a:ext>
            </a:extLst>
          </p:cNvPr>
          <p:cNvSpPr/>
          <p:nvPr/>
        </p:nvSpPr>
        <p:spPr>
          <a:xfrm>
            <a:off x="1631597" y="2789075"/>
            <a:ext cx="11422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i="0" dirty="0"/>
              <a:t>D0.5 posterior epiblast</a:t>
            </a:r>
            <a:endParaRPr i="0" dirty="0"/>
          </a:p>
        </p:txBody>
      </p:sp>
      <p:sp>
        <p:nvSpPr>
          <p:cNvPr id="109" name="Shape 398">
            <a:extLst>
              <a:ext uri="{FF2B5EF4-FFF2-40B4-BE49-F238E27FC236}">
                <a16:creationId xmlns:a16="http://schemas.microsoft.com/office/drawing/2014/main" id="{320BC145-1070-694F-ABF0-C58E876C2A32}"/>
              </a:ext>
            </a:extLst>
          </p:cNvPr>
          <p:cNvSpPr/>
          <p:nvPr/>
        </p:nvSpPr>
        <p:spPr>
          <a:xfrm>
            <a:off x="3005586" y="2790443"/>
            <a:ext cx="11422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i="0" dirty="0"/>
              <a:t>D1.5</a:t>
            </a:r>
            <a:endParaRPr i="0" dirty="0"/>
          </a:p>
        </p:txBody>
      </p:sp>
      <p:sp>
        <p:nvSpPr>
          <p:cNvPr id="110" name="Shape 398">
            <a:extLst>
              <a:ext uri="{FF2B5EF4-FFF2-40B4-BE49-F238E27FC236}">
                <a16:creationId xmlns:a16="http://schemas.microsoft.com/office/drawing/2014/main" id="{20FEEC30-D43A-9844-9A11-EF5CA3BE38FC}"/>
              </a:ext>
            </a:extLst>
          </p:cNvPr>
          <p:cNvSpPr/>
          <p:nvPr/>
        </p:nvSpPr>
        <p:spPr>
          <a:xfrm>
            <a:off x="4383671" y="2787105"/>
            <a:ext cx="11422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i="0" dirty="0"/>
              <a:t>D2.5</a:t>
            </a:r>
            <a:endParaRPr i="0" dirty="0"/>
          </a:p>
        </p:txBody>
      </p:sp>
      <p:sp>
        <p:nvSpPr>
          <p:cNvPr id="111" name="Shape 398">
            <a:extLst>
              <a:ext uri="{FF2B5EF4-FFF2-40B4-BE49-F238E27FC236}">
                <a16:creationId xmlns:a16="http://schemas.microsoft.com/office/drawing/2014/main" id="{5B942368-C91F-5845-B1F4-E34525C64FAB}"/>
              </a:ext>
            </a:extLst>
          </p:cNvPr>
          <p:cNvSpPr/>
          <p:nvPr/>
        </p:nvSpPr>
        <p:spPr>
          <a:xfrm>
            <a:off x="5768241" y="2785947"/>
            <a:ext cx="114228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80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i="0" dirty="0"/>
              <a:t>D3.5</a:t>
            </a:r>
            <a:endParaRPr i="0" dirty="0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3BD37B0-1B3B-8547-8812-EE0DF909B628}"/>
              </a:ext>
            </a:extLst>
          </p:cNvPr>
          <p:cNvGrpSpPr/>
          <p:nvPr/>
        </p:nvGrpSpPr>
        <p:grpSpPr>
          <a:xfrm>
            <a:off x="265304" y="2925645"/>
            <a:ext cx="1104954" cy="1124709"/>
            <a:chOff x="265304" y="3094608"/>
            <a:chExt cx="1104954" cy="1124709"/>
          </a:xfrm>
        </p:grpSpPr>
        <p:sp>
          <p:nvSpPr>
            <p:cNvPr id="112" name="Shape 398">
              <a:extLst>
                <a:ext uri="{FF2B5EF4-FFF2-40B4-BE49-F238E27FC236}">
                  <a16:creationId xmlns:a16="http://schemas.microsoft.com/office/drawing/2014/main" id="{57FE725D-0602-F74E-9404-96A61BC1E77E}"/>
                </a:ext>
              </a:extLst>
            </p:cNvPr>
            <p:cNvSpPr/>
            <p:nvPr/>
          </p:nvSpPr>
          <p:spPr>
            <a:xfrm>
              <a:off x="265304" y="3102715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0.0</a:t>
              </a:r>
              <a:endParaRPr i="0" dirty="0"/>
            </a:p>
          </p:txBody>
        </p:sp>
        <p:sp>
          <p:nvSpPr>
            <p:cNvPr id="114" name="Shape 398">
              <a:extLst>
                <a:ext uri="{FF2B5EF4-FFF2-40B4-BE49-F238E27FC236}">
                  <a16:creationId xmlns:a16="http://schemas.microsoft.com/office/drawing/2014/main" id="{E643BE94-083C-BC42-969B-B4B3D32C2FE0}"/>
                </a:ext>
              </a:extLst>
            </p:cNvPr>
            <p:cNvSpPr/>
            <p:nvPr/>
          </p:nvSpPr>
          <p:spPr>
            <a:xfrm>
              <a:off x="265304" y="3991932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3.2</a:t>
              </a:r>
              <a:endParaRPr i="0" dirty="0"/>
            </a:p>
          </p:txBody>
        </p:sp>
        <p:sp>
          <p:nvSpPr>
            <p:cNvPr id="115" name="Shape 398">
              <a:extLst>
                <a:ext uri="{FF2B5EF4-FFF2-40B4-BE49-F238E27FC236}">
                  <a16:creationId xmlns:a16="http://schemas.microsoft.com/office/drawing/2014/main" id="{BBD22DD3-FD84-1347-BC0A-C1E7B51B59D8}"/>
                </a:ext>
              </a:extLst>
            </p:cNvPr>
            <p:cNvSpPr/>
            <p:nvPr/>
          </p:nvSpPr>
          <p:spPr>
            <a:xfrm>
              <a:off x="989380" y="397309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96.8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16" name="Shape 398">
              <a:extLst>
                <a:ext uri="{FF2B5EF4-FFF2-40B4-BE49-F238E27FC236}">
                  <a16:creationId xmlns:a16="http://schemas.microsoft.com/office/drawing/2014/main" id="{C1CF5DD7-E77D-FB49-84C2-460C67E5610A}"/>
                </a:ext>
              </a:extLst>
            </p:cNvPr>
            <p:cNvSpPr/>
            <p:nvPr/>
          </p:nvSpPr>
          <p:spPr>
            <a:xfrm>
              <a:off x="985180" y="309460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0.0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735C5CC-4696-6248-9664-146E1601C452}"/>
              </a:ext>
            </a:extLst>
          </p:cNvPr>
          <p:cNvGrpSpPr/>
          <p:nvPr/>
        </p:nvGrpSpPr>
        <p:grpSpPr>
          <a:xfrm>
            <a:off x="1647521" y="2933752"/>
            <a:ext cx="1104954" cy="1124709"/>
            <a:chOff x="265304" y="3094608"/>
            <a:chExt cx="1104954" cy="1124709"/>
          </a:xfrm>
        </p:grpSpPr>
        <p:sp>
          <p:nvSpPr>
            <p:cNvPr id="119" name="Shape 398">
              <a:extLst>
                <a:ext uri="{FF2B5EF4-FFF2-40B4-BE49-F238E27FC236}">
                  <a16:creationId xmlns:a16="http://schemas.microsoft.com/office/drawing/2014/main" id="{B5671960-23B4-404B-A727-9F1245BA394A}"/>
                </a:ext>
              </a:extLst>
            </p:cNvPr>
            <p:cNvSpPr/>
            <p:nvPr/>
          </p:nvSpPr>
          <p:spPr>
            <a:xfrm>
              <a:off x="265304" y="3102715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0.0</a:t>
              </a:r>
              <a:endParaRPr i="0" dirty="0"/>
            </a:p>
          </p:txBody>
        </p:sp>
        <p:sp>
          <p:nvSpPr>
            <p:cNvPr id="120" name="Shape 398">
              <a:extLst>
                <a:ext uri="{FF2B5EF4-FFF2-40B4-BE49-F238E27FC236}">
                  <a16:creationId xmlns:a16="http://schemas.microsoft.com/office/drawing/2014/main" id="{6DB18E85-E4E8-B744-B169-D2CCE0774B6B}"/>
                </a:ext>
              </a:extLst>
            </p:cNvPr>
            <p:cNvSpPr/>
            <p:nvPr/>
          </p:nvSpPr>
          <p:spPr>
            <a:xfrm>
              <a:off x="265304" y="3991932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0.3</a:t>
              </a:r>
              <a:endParaRPr i="0" dirty="0"/>
            </a:p>
          </p:txBody>
        </p:sp>
        <p:sp>
          <p:nvSpPr>
            <p:cNvPr id="121" name="Shape 398">
              <a:extLst>
                <a:ext uri="{FF2B5EF4-FFF2-40B4-BE49-F238E27FC236}">
                  <a16:creationId xmlns:a16="http://schemas.microsoft.com/office/drawing/2014/main" id="{6DE700D9-26CC-D447-8573-924CDE242FAF}"/>
                </a:ext>
              </a:extLst>
            </p:cNvPr>
            <p:cNvSpPr/>
            <p:nvPr/>
          </p:nvSpPr>
          <p:spPr>
            <a:xfrm>
              <a:off x="989380" y="397309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99.7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22" name="Shape 398">
              <a:extLst>
                <a:ext uri="{FF2B5EF4-FFF2-40B4-BE49-F238E27FC236}">
                  <a16:creationId xmlns:a16="http://schemas.microsoft.com/office/drawing/2014/main" id="{26E7F30E-D649-794B-B602-44E73780DA6A}"/>
                </a:ext>
              </a:extLst>
            </p:cNvPr>
            <p:cNvSpPr/>
            <p:nvPr/>
          </p:nvSpPr>
          <p:spPr>
            <a:xfrm>
              <a:off x="985180" y="309460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0.0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C74D0CC-22F0-C348-A36E-294CEA41CF04}"/>
              </a:ext>
            </a:extLst>
          </p:cNvPr>
          <p:cNvGrpSpPr/>
          <p:nvPr/>
        </p:nvGrpSpPr>
        <p:grpSpPr>
          <a:xfrm>
            <a:off x="3042919" y="2935037"/>
            <a:ext cx="1104954" cy="1124709"/>
            <a:chOff x="265304" y="3094608"/>
            <a:chExt cx="1104954" cy="1124709"/>
          </a:xfrm>
        </p:grpSpPr>
        <p:sp>
          <p:nvSpPr>
            <p:cNvPr id="124" name="Shape 398">
              <a:extLst>
                <a:ext uri="{FF2B5EF4-FFF2-40B4-BE49-F238E27FC236}">
                  <a16:creationId xmlns:a16="http://schemas.microsoft.com/office/drawing/2014/main" id="{96DC1632-87C4-BE45-9233-930DE77A9AA6}"/>
                </a:ext>
              </a:extLst>
            </p:cNvPr>
            <p:cNvSpPr/>
            <p:nvPr/>
          </p:nvSpPr>
          <p:spPr>
            <a:xfrm>
              <a:off x="265304" y="3102715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0.0</a:t>
              </a:r>
              <a:endParaRPr i="0" dirty="0"/>
            </a:p>
          </p:txBody>
        </p:sp>
        <p:sp>
          <p:nvSpPr>
            <p:cNvPr id="125" name="Shape 398">
              <a:extLst>
                <a:ext uri="{FF2B5EF4-FFF2-40B4-BE49-F238E27FC236}">
                  <a16:creationId xmlns:a16="http://schemas.microsoft.com/office/drawing/2014/main" id="{B4F983C4-C27B-D747-846E-50D4467D2DA2}"/>
                </a:ext>
              </a:extLst>
            </p:cNvPr>
            <p:cNvSpPr/>
            <p:nvPr/>
          </p:nvSpPr>
          <p:spPr>
            <a:xfrm>
              <a:off x="265304" y="3991932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3.8</a:t>
              </a:r>
              <a:endParaRPr i="0" dirty="0"/>
            </a:p>
          </p:txBody>
        </p:sp>
        <p:sp>
          <p:nvSpPr>
            <p:cNvPr id="126" name="Shape 398">
              <a:extLst>
                <a:ext uri="{FF2B5EF4-FFF2-40B4-BE49-F238E27FC236}">
                  <a16:creationId xmlns:a16="http://schemas.microsoft.com/office/drawing/2014/main" id="{F22781B7-379B-4A49-BE92-AF0EC8CC5DEC}"/>
                </a:ext>
              </a:extLst>
            </p:cNvPr>
            <p:cNvSpPr/>
            <p:nvPr/>
          </p:nvSpPr>
          <p:spPr>
            <a:xfrm>
              <a:off x="989380" y="397309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94.4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27" name="Shape 398">
              <a:extLst>
                <a:ext uri="{FF2B5EF4-FFF2-40B4-BE49-F238E27FC236}">
                  <a16:creationId xmlns:a16="http://schemas.microsoft.com/office/drawing/2014/main" id="{ADD53719-DE34-3949-880E-7AB9CD365D2A}"/>
                </a:ext>
              </a:extLst>
            </p:cNvPr>
            <p:cNvSpPr/>
            <p:nvPr/>
          </p:nvSpPr>
          <p:spPr>
            <a:xfrm>
              <a:off x="985180" y="309460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1.7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3FAD37B-443E-F94C-A47E-7DE0BD417171}"/>
              </a:ext>
            </a:extLst>
          </p:cNvPr>
          <p:cNvGrpSpPr/>
          <p:nvPr/>
        </p:nvGrpSpPr>
        <p:grpSpPr>
          <a:xfrm>
            <a:off x="4416907" y="2926582"/>
            <a:ext cx="1104955" cy="1124709"/>
            <a:chOff x="265303" y="3094608"/>
            <a:chExt cx="1104955" cy="1124709"/>
          </a:xfrm>
        </p:grpSpPr>
        <p:sp>
          <p:nvSpPr>
            <p:cNvPr id="129" name="Shape 398">
              <a:extLst>
                <a:ext uri="{FF2B5EF4-FFF2-40B4-BE49-F238E27FC236}">
                  <a16:creationId xmlns:a16="http://schemas.microsoft.com/office/drawing/2014/main" id="{1796D7A9-08AA-C145-8DA9-CE292219161E}"/>
                </a:ext>
              </a:extLst>
            </p:cNvPr>
            <p:cNvSpPr/>
            <p:nvPr/>
          </p:nvSpPr>
          <p:spPr>
            <a:xfrm>
              <a:off x="265304" y="3102715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2.5</a:t>
              </a:r>
              <a:endParaRPr i="0" dirty="0"/>
            </a:p>
          </p:txBody>
        </p:sp>
        <p:sp>
          <p:nvSpPr>
            <p:cNvPr id="130" name="Shape 398">
              <a:extLst>
                <a:ext uri="{FF2B5EF4-FFF2-40B4-BE49-F238E27FC236}">
                  <a16:creationId xmlns:a16="http://schemas.microsoft.com/office/drawing/2014/main" id="{7B67CDB6-9041-AC42-B422-2C1D8D3FF38C}"/>
                </a:ext>
              </a:extLst>
            </p:cNvPr>
            <p:cNvSpPr/>
            <p:nvPr/>
          </p:nvSpPr>
          <p:spPr>
            <a:xfrm>
              <a:off x="265303" y="3991932"/>
              <a:ext cx="380877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70.3</a:t>
              </a:r>
              <a:endParaRPr i="0" dirty="0"/>
            </a:p>
          </p:txBody>
        </p:sp>
        <p:sp>
          <p:nvSpPr>
            <p:cNvPr id="131" name="Shape 398">
              <a:extLst>
                <a:ext uri="{FF2B5EF4-FFF2-40B4-BE49-F238E27FC236}">
                  <a16:creationId xmlns:a16="http://schemas.microsoft.com/office/drawing/2014/main" id="{E4BCCAFF-FF4C-1046-BD5F-94E608BD8BC9}"/>
                </a:ext>
              </a:extLst>
            </p:cNvPr>
            <p:cNvSpPr/>
            <p:nvPr/>
          </p:nvSpPr>
          <p:spPr>
            <a:xfrm>
              <a:off x="989380" y="397309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19.7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32" name="Shape 398">
              <a:extLst>
                <a:ext uri="{FF2B5EF4-FFF2-40B4-BE49-F238E27FC236}">
                  <a16:creationId xmlns:a16="http://schemas.microsoft.com/office/drawing/2014/main" id="{24BB7D65-2AA2-8E4C-AF96-D3E94A211E10}"/>
                </a:ext>
              </a:extLst>
            </p:cNvPr>
            <p:cNvSpPr/>
            <p:nvPr/>
          </p:nvSpPr>
          <p:spPr>
            <a:xfrm>
              <a:off x="985180" y="309460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7.5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FE9722C-B27D-0343-8A9B-1C4EEA1E88E3}"/>
              </a:ext>
            </a:extLst>
          </p:cNvPr>
          <p:cNvGrpSpPr/>
          <p:nvPr/>
        </p:nvGrpSpPr>
        <p:grpSpPr>
          <a:xfrm>
            <a:off x="5805536" y="2934262"/>
            <a:ext cx="1104954" cy="1124709"/>
            <a:chOff x="265304" y="3094608"/>
            <a:chExt cx="1104954" cy="1124709"/>
          </a:xfrm>
        </p:grpSpPr>
        <p:sp>
          <p:nvSpPr>
            <p:cNvPr id="134" name="Shape 398">
              <a:extLst>
                <a:ext uri="{FF2B5EF4-FFF2-40B4-BE49-F238E27FC236}">
                  <a16:creationId xmlns:a16="http://schemas.microsoft.com/office/drawing/2014/main" id="{B9FB3803-480A-8140-A240-572380BEDDF6}"/>
                </a:ext>
              </a:extLst>
            </p:cNvPr>
            <p:cNvSpPr/>
            <p:nvPr/>
          </p:nvSpPr>
          <p:spPr>
            <a:xfrm>
              <a:off x="265304" y="3102715"/>
              <a:ext cx="27394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1.6</a:t>
              </a:r>
              <a:endParaRPr i="0" dirty="0"/>
            </a:p>
          </p:txBody>
        </p:sp>
        <p:sp>
          <p:nvSpPr>
            <p:cNvPr id="135" name="Shape 398">
              <a:extLst>
                <a:ext uri="{FF2B5EF4-FFF2-40B4-BE49-F238E27FC236}">
                  <a16:creationId xmlns:a16="http://schemas.microsoft.com/office/drawing/2014/main" id="{69C4CB6D-DB3E-8848-92C0-2569F4C3E59B}"/>
                </a:ext>
              </a:extLst>
            </p:cNvPr>
            <p:cNvSpPr/>
            <p:nvPr/>
          </p:nvSpPr>
          <p:spPr>
            <a:xfrm>
              <a:off x="265304" y="3991932"/>
              <a:ext cx="380878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89.8</a:t>
              </a:r>
              <a:endParaRPr i="0" dirty="0"/>
            </a:p>
          </p:txBody>
        </p:sp>
        <p:sp>
          <p:nvSpPr>
            <p:cNvPr id="136" name="Shape 398">
              <a:extLst>
                <a:ext uri="{FF2B5EF4-FFF2-40B4-BE49-F238E27FC236}">
                  <a16:creationId xmlns:a16="http://schemas.microsoft.com/office/drawing/2014/main" id="{70AF5A9E-CDBA-C846-A9A8-36A9D2149E22}"/>
                </a:ext>
              </a:extLst>
            </p:cNvPr>
            <p:cNvSpPr/>
            <p:nvPr/>
          </p:nvSpPr>
          <p:spPr>
            <a:xfrm>
              <a:off x="989380" y="397309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0.4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37" name="Shape 398">
              <a:extLst>
                <a:ext uri="{FF2B5EF4-FFF2-40B4-BE49-F238E27FC236}">
                  <a16:creationId xmlns:a16="http://schemas.microsoft.com/office/drawing/2014/main" id="{BEEF4B7E-76C2-804C-93D7-4E455C5C32FD}"/>
                </a:ext>
              </a:extLst>
            </p:cNvPr>
            <p:cNvSpPr/>
            <p:nvPr/>
          </p:nvSpPr>
          <p:spPr>
            <a:xfrm>
              <a:off x="985180" y="3094608"/>
              <a:ext cx="380878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8.2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F07931D-124B-604C-8F4B-774658457F0A}"/>
              </a:ext>
            </a:extLst>
          </p:cNvPr>
          <p:cNvGrpSpPr/>
          <p:nvPr/>
        </p:nvGrpSpPr>
        <p:grpSpPr>
          <a:xfrm>
            <a:off x="1145092" y="3627156"/>
            <a:ext cx="184355" cy="166997"/>
            <a:chOff x="396330" y="1764562"/>
            <a:chExt cx="184355" cy="166997"/>
          </a:xfrm>
        </p:grpSpPr>
        <p:pic>
          <p:nvPicPr>
            <p:cNvPr id="138" name="image16.png" descr="TSNE_PGC_5k_ccc_LR_std.png">
              <a:extLst>
                <a:ext uri="{FF2B5EF4-FFF2-40B4-BE49-F238E27FC236}">
                  <a16:creationId xmlns:a16="http://schemas.microsoft.com/office/drawing/2014/main" id="{4FA5D3B8-4D21-714B-AEFF-758A02578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0" b="46906"/>
            <a:stretch>
              <a:fillRect/>
            </a:stretch>
          </p:blipFill>
          <p:spPr>
            <a:xfrm rot="5400000">
              <a:off x="407010" y="1769908"/>
              <a:ext cx="166997" cy="1563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9" name="Shape 351">
              <a:extLst>
                <a:ext uri="{FF2B5EF4-FFF2-40B4-BE49-F238E27FC236}">
                  <a16:creationId xmlns:a16="http://schemas.microsoft.com/office/drawing/2014/main" id="{79133920-7213-D445-868F-FE8E33C50689}"/>
                </a:ext>
              </a:extLst>
            </p:cNvPr>
            <p:cNvSpPr/>
            <p:nvPr/>
          </p:nvSpPr>
          <p:spPr>
            <a:xfrm>
              <a:off x="396330" y="1795954"/>
              <a:ext cx="184355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ES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0599372-9F45-4040-9A58-034D1E907CB5}"/>
              </a:ext>
            </a:extLst>
          </p:cNvPr>
          <p:cNvGrpSpPr/>
          <p:nvPr/>
        </p:nvGrpSpPr>
        <p:grpSpPr>
          <a:xfrm>
            <a:off x="2535487" y="3627156"/>
            <a:ext cx="184355" cy="174758"/>
            <a:chOff x="584698" y="1751847"/>
            <a:chExt cx="184355" cy="174758"/>
          </a:xfrm>
        </p:grpSpPr>
        <p:pic>
          <p:nvPicPr>
            <p:cNvPr id="141" name="image16.png" descr="TSNE_PGC_5k_ccc_LR_std.png">
              <a:extLst>
                <a:ext uri="{FF2B5EF4-FFF2-40B4-BE49-F238E27FC236}">
                  <a16:creationId xmlns:a16="http://schemas.microsoft.com/office/drawing/2014/main" id="{9B8D0AAC-B1AA-914A-923F-6D2CE4F6B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587488" y="1761073"/>
              <a:ext cx="174758" cy="1563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2" name="Shape 352">
              <a:extLst>
                <a:ext uri="{FF2B5EF4-FFF2-40B4-BE49-F238E27FC236}">
                  <a16:creationId xmlns:a16="http://schemas.microsoft.com/office/drawing/2014/main" id="{20E26AF1-252B-CD45-A7E5-3ACE844BBE29}"/>
                </a:ext>
              </a:extLst>
            </p:cNvPr>
            <p:cNvSpPr/>
            <p:nvPr/>
          </p:nvSpPr>
          <p:spPr>
            <a:xfrm>
              <a:off x="584698" y="1795954"/>
              <a:ext cx="184355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PE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F25EDB5-8091-684C-9B77-6B41D565B832}"/>
              </a:ext>
            </a:extLst>
          </p:cNvPr>
          <p:cNvGrpSpPr/>
          <p:nvPr/>
        </p:nvGrpSpPr>
        <p:grpSpPr>
          <a:xfrm>
            <a:off x="5366958" y="3113595"/>
            <a:ext cx="237400" cy="174758"/>
            <a:chOff x="2174694" y="1757536"/>
            <a:chExt cx="237400" cy="174758"/>
          </a:xfrm>
        </p:grpSpPr>
        <p:pic>
          <p:nvPicPr>
            <p:cNvPr id="144" name="image16.png" descr="TSNE_PGC_5k_ccc_LR_std.png">
              <a:extLst>
                <a:ext uri="{FF2B5EF4-FFF2-40B4-BE49-F238E27FC236}">
                  <a16:creationId xmlns:a16="http://schemas.microsoft.com/office/drawing/2014/main" id="{2F63446D-4B17-B54E-8312-3637A516F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2209038" y="1754738"/>
              <a:ext cx="174758" cy="1803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5" name="Shape 354">
              <a:extLst>
                <a:ext uri="{FF2B5EF4-FFF2-40B4-BE49-F238E27FC236}">
                  <a16:creationId xmlns:a16="http://schemas.microsoft.com/office/drawing/2014/main" id="{190A391B-38BF-4C44-A80B-44ECBCD3E634}"/>
                </a:ext>
              </a:extLst>
            </p:cNvPr>
            <p:cNvSpPr/>
            <p:nvPr/>
          </p:nvSpPr>
          <p:spPr>
            <a:xfrm>
              <a:off x="2174694" y="1801643"/>
              <a:ext cx="237400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PGC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9C157BC7-6F20-804B-99F1-C9A4EE28AA46}"/>
              </a:ext>
            </a:extLst>
          </p:cNvPr>
          <p:cNvGrpSpPr/>
          <p:nvPr/>
        </p:nvGrpSpPr>
        <p:grpSpPr>
          <a:xfrm>
            <a:off x="4277366" y="3647424"/>
            <a:ext cx="256504" cy="160316"/>
            <a:chOff x="3569648" y="1775699"/>
            <a:chExt cx="256504" cy="160316"/>
          </a:xfrm>
        </p:grpSpPr>
        <p:pic>
          <p:nvPicPr>
            <p:cNvPr id="147" name="image16.png" descr="TSNE_PGC_5k_ccc_LR_std.png">
              <a:extLst>
                <a:ext uri="{FF2B5EF4-FFF2-40B4-BE49-F238E27FC236}">
                  <a16:creationId xmlns:a16="http://schemas.microsoft.com/office/drawing/2014/main" id="{2115F152-B928-B842-9122-C93782B56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3615738" y="1729609"/>
              <a:ext cx="160316" cy="2524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8" name="Shape 355">
              <a:extLst>
                <a:ext uri="{FF2B5EF4-FFF2-40B4-BE49-F238E27FC236}">
                  <a16:creationId xmlns:a16="http://schemas.microsoft.com/office/drawing/2014/main" id="{682185CD-1F5C-874D-8FE0-EFF39A520D59}"/>
                </a:ext>
              </a:extLst>
            </p:cNvPr>
            <p:cNvSpPr/>
            <p:nvPr/>
          </p:nvSpPr>
          <p:spPr>
            <a:xfrm>
              <a:off x="3641797" y="1799074"/>
              <a:ext cx="184355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Me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D0821399-193E-E04A-94AD-9C0FA1197B2F}"/>
              </a:ext>
            </a:extLst>
          </p:cNvPr>
          <p:cNvGrpSpPr/>
          <p:nvPr/>
        </p:nvGrpSpPr>
        <p:grpSpPr>
          <a:xfrm>
            <a:off x="6755661" y="3119468"/>
            <a:ext cx="237400" cy="174758"/>
            <a:chOff x="2174694" y="1757536"/>
            <a:chExt cx="237400" cy="174758"/>
          </a:xfrm>
        </p:grpSpPr>
        <p:pic>
          <p:nvPicPr>
            <p:cNvPr id="156" name="image16.png" descr="TSNE_PGC_5k_ccc_LR_std.png">
              <a:extLst>
                <a:ext uri="{FF2B5EF4-FFF2-40B4-BE49-F238E27FC236}">
                  <a16:creationId xmlns:a16="http://schemas.microsoft.com/office/drawing/2014/main" id="{CF404AC5-FB7B-574E-AEB5-28C1F9380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4269" r="68267" b="60954"/>
            <a:stretch>
              <a:fillRect/>
            </a:stretch>
          </p:blipFill>
          <p:spPr>
            <a:xfrm rot="5400000">
              <a:off x="2209038" y="1754738"/>
              <a:ext cx="174758" cy="1803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7" name="Shape 354">
              <a:extLst>
                <a:ext uri="{FF2B5EF4-FFF2-40B4-BE49-F238E27FC236}">
                  <a16:creationId xmlns:a16="http://schemas.microsoft.com/office/drawing/2014/main" id="{B1403F06-89EE-5D48-A221-AD9A4AF24F3E}"/>
                </a:ext>
              </a:extLst>
            </p:cNvPr>
            <p:cNvSpPr/>
            <p:nvPr/>
          </p:nvSpPr>
          <p:spPr>
            <a:xfrm>
              <a:off x="2174694" y="1801643"/>
              <a:ext cx="237400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PGC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1759F5B-A56A-2543-B05C-20DB3DE1436F}"/>
              </a:ext>
            </a:extLst>
          </p:cNvPr>
          <p:cNvGrpSpPr/>
          <p:nvPr/>
        </p:nvGrpSpPr>
        <p:grpSpPr>
          <a:xfrm>
            <a:off x="5666069" y="3653297"/>
            <a:ext cx="256504" cy="160316"/>
            <a:chOff x="3569648" y="1775699"/>
            <a:chExt cx="256504" cy="160316"/>
          </a:xfrm>
        </p:grpSpPr>
        <p:pic>
          <p:nvPicPr>
            <p:cNvPr id="154" name="image16.png" descr="TSNE_PGC_5k_ccc_LR_std.png">
              <a:extLst>
                <a:ext uri="{FF2B5EF4-FFF2-40B4-BE49-F238E27FC236}">
                  <a16:creationId xmlns:a16="http://schemas.microsoft.com/office/drawing/2014/main" id="{136F1112-1321-BA45-8407-976B2838C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409" t="53482" r="68176" b="39829"/>
            <a:stretch>
              <a:fillRect/>
            </a:stretch>
          </p:blipFill>
          <p:spPr>
            <a:xfrm rot="5400000">
              <a:off x="3615738" y="1729609"/>
              <a:ext cx="160316" cy="2524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5" name="Shape 355">
              <a:extLst>
                <a:ext uri="{FF2B5EF4-FFF2-40B4-BE49-F238E27FC236}">
                  <a16:creationId xmlns:a16="http://schemas.microsoft.com/office/drawing/2014/main" id="{6817C81D-2EB8-AE44-B0BA-39460B36DC80}"/>
                </a:ext>
              </a:extLst>
            </p:cNvPr>
            <p:cNvSpPr/>
            <p:nvPr/>
          </p:nvSpPr>
          <p:spPr>
            <a:xfrm>
              <a:off x="3641797" y="1799074"/>
              <a:ext cx="184355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Me</a:t>
              </a:r>
            </a:p>
          </p:txBody>
        </p:sp>
      </p:grpSp>
      <p:sp>
        <p:nvSpPr>
          <p:cNvPr id="158" name="Shape 344">
            <a:extLst>
              <a:ext uri="{FF2B5EF4-FFF2-40B4-BE49-F238E27FC236}">
                <a16:creationId xmlns:a16="http://schemas.microsoft.com/office/drawing/2014/main" id="{1A6F5A02-75D9-1143-9B2C-3C74986F5328}"/>
              </a:ext>
            </a:extLst>
          </p:cNvPr>
          <p:cNvSpPr/>
          <p:nvPr/>
        </p:nvSpPr>
        <p:spPr>
          <a:xfrm>
            <a:off x="0" y="2623241"/>
            <a:ext cx="5380638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B</a:t>
            </a:r>
            <a:r>
              <a:rPr b="0" dirty="0"/>
              <a:t> </a:t>
            </a:r>
            <a:r>
              <a:rPr lang="en-US" b="0" dirty="0"/>
              <a:t>Bifurcation of NANOG</a:t>
            </a:r>
            <a:r>
              <a:rPr lang="en-US" b="0" baseline="30000" dirty="0"/>
              <a:t>+</a:t>
            </a:r>
            <a:r>
              <a:rPr lang="en-US" b="0" dirty="0"/>
              <a:t> hPSCs/posterior epiblast into NANOG</a:t>
            </a:r>
            <a:r>
              <a:rPr lang="en-US" b="0" baseline="30000" dirty="0"/>
              <a:t>+</a:t>
            </a:r>
            <a:r>
              <a:rPr lang="en-US" b="0" dirty="0"/>
              <a:t> CXCR4</a:t>
            </a:r>
            <a:r>
              <a:rPr lang="en-US" b="0" baseline="30000" dirty="0"/>
              <a:t>+</a:t>
            </a:r>
            <a:r>
              <a:rPr lang="en-US" b="0" dirty="0"/>
              <a:t> PGCs vs. NANOG</a:t>
            </a:r>
            <a:r>
              <a:rPr lang="en-US" b="0" baseline="30000" dirty="0"/>
              <a:t>-</a:t>
            </a:r>
            <a:r>
              <a:rPr lang="en-US" b="0" dirty="0"/>
              <a:t> CXCR4</a:t>
            </a:r>
            <a:r>
              <a:rPr lang="en-US" b="0" baseline="30000" dirty="0"/>
              <a:t>-</a:t>
            </a:r>
            <a:r>
              <a:rPr lang="en-US" b="0" dirty="0"/>
              <a:t> non-PGCs </a:t>
            </a:r>
            <a:endParaRPr sz="900" dirty="0"/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21620F1A-0B7E-0541-9F60-5B75A9BD9DCF}"/>
              </a:ext>
            </a:extLst>
          </p:cNvPr>
          <p:cNvGrpSpPr/>
          <p:nvPr/>
        </p:nvGrpSpPr>
        <p:grpSpPr>
          <a:xfrm>
            <a:off x="12970" y="4343395"/>
            <a:ext cx="6873207" cy="1368720"/>
            <a:chOff x="12970" y="4763267"/>
            <a:chExt cx="6873207" cy="1368720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AAE120C3-D72B-6F47-94B5-FAF9523E455D}"/>
                </a:ext>
              </a:extLst>
            </p:cNvPr>
            <p:cNvGrpSpPr/>
            <p:nvPr/>
          </p:nvGrpSpPr>
          <p:grpSpPr>
            <a:xfrm>
              <a:off x="276211" y="6008876"/>
              <a:ext cx="6601892" cy="123111"/>
              <a:chOff x="276211" y="4235179"/>
              <a:chExt cx="1026719" cy="132894"/>
            </a:xfrm>
          </p:grpSpPr>
          <p:sp>
            <p:nvSpPr>
              <p:cNvPr id="101" name="Shape 117">
                <a:extLst>
                  <a:ext uri="{FF2B5EF4-FFF2-40B4-BE49-F238E27FC236}">
                    <a16:creationId xmlns:a16="http://schemas.microsoft.com/office/drawing/2014/main" id="{50AA2A44-4675-9A43-8A97-0EE5027102B7}"/>
                  </a:ext>
                </a:extLst>
              </p:cNvPr>
              <p:cNvSpPr/>
              <p:nvPr/>
            </p:nvSpPr>
            <p:spPr>
              <a:xfrm flipV="1">
                <a:off x="276211" y="4299213"/>
                <a:ext cx="1026719" cy="435"/>
              </a:xfrm>
              <a:prstGeom prst="line">
                <a:avLst/>
              </a:prstGeom>
              <a:ln w="6350">
                <a:solidFill>
                  <a:srgbClr val="000000"/>
                </a:solidFill>
                <a:miter/>
                <a:tailEnd type="stealth"/>
              </a:ln>
            </p:spPr>
            <p:txBody>
              <a:bodyPr lIns="45719" rIns="45719"/>
              <a:lstStyle/>
              <a:p>
                <a:endParaRPr/>
              </a:p>
            </p:txBody>
          </p:sp>
          <p:sp>
            <p:nvSpPr>
              <p:cNvPr id="102" name="Shape 377">
                <a:extLst>
                  <a:ext uri="{FF2B5EF4-FFF2-40B4-BE49-F238E27FC236}">
                    <a16:creationId xmlns:a16="http://schemas.microsoft.com/office/drawing/2014/main" id="{A8F050D3-5DEC-4549-8536-648498E2C9AE}"/>
                  </a:ext>
                </a:extLst>
              </p:cNvPr>
              <p:cNvSpPr/>
              <p:nvPr/>
            </p:nvSpPr>
            <p:spPr>
              <a:xfrm>
                <a:off x="769528" y="4235179"/>
                <a:ext cx="128938" cy="132894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 i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lang="en-US" i="0" dirty="0">
                    <a:solidFill>
                      <a:schemeClr val="tx1"/>
                    </a:solidFill>
                  </a:rPr>
                  <a:t>NANOG protein</a:t>
                </a:r>
                <a:endParaRPr i="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4008FA0-911F-EC42-A7B4-2EF1931C0610}"/>
                </a:ext>
              </a:extLst>
            </p:cNvPr>
            <p:cNvGrpSpPr/>
            <p:nvPr/>
          </p:nvGrpSpPr>
          <p:grpSpPr>
            <a:xfrm rot="16200000">
              <a:off x="-438834" y="5303400"/>
              <a:ext cx="1026719" cy="123111"/>
              <a:chOff x="5253932" y="2724150"/>
              <a:chExt cx="1026719" cy="123111"/>
            </a:xfrm>
          </p:grpSpPr>
          <p:sp>
            <p:nvSpPr>
              <p:cNvPr id="104" name="Shape 117">
                <a:extLst>
                  <a:ext uri="{FF2B5EF4-FFF2-40B4-BE49-F238E27FC236}">
                    <a16:creationId xmlns:a16="http://schemas.microsoft.com/office/drawing/2014/main" id="{60B1A668-DE46-CE46-B20F-DF728CCE38A4}"/>
                  </a:ext>
                </a:extLst>
              </p:cNvPr>
              <p:cNvSpPr/>
              <p:nvPr/>
            </p:nvSpPr>
            <p:spPr>
              <a:xfrm flipV="1">
                <a:off x="5253932" y="2781183"/>
                <a:ext cx="1026719" cy="435"/>
              </a:xfrm>
              <a:prstGeom prst="line">
                <a:avLst/>
              </a:prstGeom>
              <a:ln w="6350">
                <a:solidFill>
                  <a:srgbClr val="000000"/>
                </a:solidFill>
                <a:miter/>
                <a:tailEnd type="stealth"/>
              </a:ln>
            </p:spPr>
            <p:txBody>
              <a:bodyPr lIns="45719" rIns="45719"/>
              <a:lstStyle/>
              <a:p>
                <a:endParaRPr/>
              </a:p>
            </p:txBody>
          </p:sp>
          <p:sp>
            <p:nvSpPr>
              <p:cNvPr id="105" name="Shape 377">
                <a:extLst>
                  <a:ext uri="{FF2B5EF4-FFF2-40B4-BE49-F238E27FC236}">
                    <a16:creationId xmlns:a16="http://schemas.microsoft.com/office/drawing/2014/main" id="{E3C650ED-B0BC-FA43-97EA-8BDBC1A322AF}"/>
                  </a:ext>
                </a:extLst>
              </p:cNvPr>
              <p:cNvSpPr/>
              <p:nvPr/>
            </p:nvSpPr>
            <p:spPr>
              <a:xfrm>
                <a:off x="5582328" y="2724150"/>
                <a:ext cx="411480" cy="123111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 i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lang="en-US" i="0" dirty="0">
                    <a:solidFill>
                      <a:schemeClr val="tx1"/>
                    </a:solidFill>
                  </a:rPr>
                  <a:t>CXCR4</a:t>
                </a:r>
                <a:endParaRPr i="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62" name="Picture 16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35F751A6-C33E-3C4F-B7A7-F7A77F4263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3" t="46321" b="14301"/>
            <a:stretch/>
          </p:blipFill>
          <p:spPr>
            <a:xfrm>
              <a:off x="136080" y="4763267"/>
              <a:ext cx="6750097" cy="1201321"/>
            </a:xfrm>
            <a:prstGeom prst="rect">
              <a:avLst/>
            </a:prstGeom>
          </p:spPr>
        </p:pic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1A7B40BC-6462-DB40-9E82-ADEAB763094E}"/>
              </a:ext>
            </a:extLst>
          </p:cNvPr>
          <p:cNvGrpSpPr/>
          <p:nvPr/>
        </p:nvGrpSpPr>
        <p:grpSpPr>
          <a:xfrm>
            <a:off x="1689725" y="4396568"/>
            <a:ext cx="1018230" cy="1002903"/>
            <a:chOff x="1023342" y="6026287"/>
            <a:chExt cx="1018230" cy="1002903"/>
          </a:xfrm>
          <a:solidFill>
            <a:schemeClr val="bg1"/>
          </a:solidFill>
        </p:grpSpPr>
        <p:sp>
          <p:nvSpPr>
            <p:cNvPr id="171" name="Shape 398">
              <a:extLst>
                <a:ext uri="{FF2B5EF4-FFF2-40B4-BE49-F238E27FC236}">
                  <a16:creationId xmlns:a16="http://schemas.microsoft.com/office/drawing/2014/main" id="{AAEC47E3-F7D2-8A4E-A397-D0D6CA464135}"/>
                </a:ext>
              </a:extLst>
            </p:cNvPr>
            <p:cNvSpPr/>
            <p:nvPr/>
          </p:nvSpPr>
          <p:spPr>
            <a:xfrm>
              <a:off x="1027043" y="6034394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0.0</a:t>
              </a:r>
              <a:endParaRPr i="0" dirty="0"/>
            </a:p>
          </p:txBody>
        </p:sp>
        <p:sp>
          <p:nvSpPr>
            <p:cNvPr id="172" name="Shape 398">
              <a:extLst>
                <a:ext uri="{FF2B5EF4-FFF2-40B4-BE49-F238E27FC236}">
                  <a16:creationId xmlns:a16="http://schemas.microsoft.com/office/drawing/2014/main" id="{7FA69088-18B3-A247-90EE-F2C1773A6024}"/>
                </a:ext>
              </a:extLst>
            </p:cNvPr>
            <p:cNvSpPr/>
            <p:nvPr/>
          </p:nvSpPr>
          <p:spPr>
            <a:xfrm>
              <a:off x="1023342" y="6906079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1.3</a:t>
              </a:r>
              <a:endParaRPr i="0" dirty="0"/>
            </a:p>
          </p:txBody>
        </p:sp>
        <p:sp>
          <p:nvSpPr>
            <p:cNvPr id="173" name="Shape 398">
              <a:extLst>
                <a:ext uri="{FF2B5EF4-FFF2-40B4-BE49-F238E27FC236}">
                  <a16:creationId xmlns:a16="http://schemas.microsoft.com/office/drawing/2014/main" id="{5476AD7F-E9E9-EA41-A4E1-AB5D67529F78}"/>
                </a:ext>
              </a:extLst>
            </p:cNvPr>
            <p:cNvSpPr/>
            <p:nvPr/>
          </p:nvSpPr>
          <p:spPr>
            <a:xfrm>
              <a:off x="1740945" y="6875302"/>
              <a:ext cx="30062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95.4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74" name="Shape 398">
              <a:extLst>
                <a:ext uri="{FF2B5EF4-FFF2-40B4-BE49-F238E27FC236}">
                  <a16:creationId xmlns:a16="http://schemas.microsoft.com/office/drawing/2014/main" id="{D7D45D23-7196-1F4C-92E8-A779C7BCB53D}"/>
                </a:ext>
              </a:extLst>
            </p:cNvPr>
            <p:cNvSpPr/>
            <p:nvPr/>
          </p:nvSpPr>
          <p:spPr>
            <a:xfrm>
              <a:off x="1760185" y="6026287"/>
              <a:ext cx="27897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3.2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ECEE23D-0C8A-0142-AC5D-B31071DC3623}"/>
              </a:ext>
            </a:extLst>
          </p:cNvPr>
          <p:cNvGrpSpPr/>
          <p:nvPr/>
        </p:nvGrpSpPr>
        <p:grpSpPr>
          <a:xfrm>
            <a:off x="299911" y="4396568"/>
            <a:ext cx="1018230" cy="1002903"/>
            <a:chOff x="1023342" y="6026287"/>
            <a:chExt cx="1018230" cy="1002903"/>
          </a:xfrm>
          <a:solidFill>
            <a:schemeClr val="bg1"/>
          </a:solidFill>
        </p:grpSpPr>
        <p:sp>
          <p:nvSpPr>
            <p:cNvPr id="176" name="Shape 398">
              <a:extLst>
                <a:ext uri="{FF2B5EF4-FFF2-40B4-BE49-F238E27FC236}">
                  <a16:creationId xmlns:a16="http://schemas.microsoft.com/office/drawing/2014/main" id="{8A294087-F746-A348-89F2-220E52B56287}"/>
                </a:ext>
              </a:extLst>
            </p:cNvPr>
            <p:cNvSpPr/>
            <p:nvPr/>
          </p:nvSpPr>
          <p:spPr>
            <a:xfrm>
              <a:off x="1027043" y="6034394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0.0</a:t>
              </a:r>
              <a:endParaRPr i="0" dirty="0"/>
            </a:p>
          </p:txBody>
        </p:sp>
        <p:sp>
          <p:nvSpPr>
            <p:cNvPr id="177" name="Shape 398">
              <a:extLst>
                <a:ext uri="{FF2B5EF4-FFF2-40B4-BE49-F238E27FC236}">
                  <a16:creationId xmlns:a16="http://schemas.microsoft.com/office/drawing/2014/main" id="{E82A79B6-D806-E941-A995-EDA87F1C196E}"/>
                </a:ext>
              </a:extLst>
            </p:cNvPr>
            <p:cNvSpPr/>
            <p:nvPr/>
          </p:nvSpPr>
          <p:spPr>
            <a:xfrm>
              <a:off x="1023342" y="6906079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2.7</a:t>
              </a:r>
              <a:endParaRPr i="0" dirty="0"/>
            </a:p>
          </p:txBody>
        </p:sp>
        <p:sp>
          <p:nvSpPr>
            <p:cNvPr id="178" name="Shape 398">
              <a:extLst>
                <a:ext uri="{FF2B5EF4-FFF2-40B4-BE49-F238E27FC236}">
                  <a16:creationId xmlns:a16="http://schemas.microsoft.com/office/drawing/2014/main" id="{D5641387-BED4-3D4A-9470-963523CD186D}"/>
                </a:ext>
              </a:extLst>
            </p:cNvPr>
            <p:cNvSpPr/>
            <p:nvPr/>
          </p:nvSpPr>
          <p:spPr>
            <a:xfrm>
              <a:off x="1740945" y="6875302"/>
              <a:ext cx="30062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97.2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79" name="Shape 398">
              <a:extLst>
                <a:ext uri="{FF2B5EF4-FFF2-40B4-BE49-F238E27FC236}">
                  <a16:creationId xmlns:a16="http://schemas.microsoft.com/office/drawing/2014/main" id="{038085DC-982C-2A4E-8839-99C05D56C073}"/>
                </a:ext>
              </a:extLst>
            </p:cNvPr>
            <p:cNvSpPr/>
            <p:nvPr/>
          </p:nvSpPr>
          <p:spPr>
            <a:xfrm>
              <a:off x="1760185" y="6026287"/>
              <a:ext cx="27897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0.1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48D83BC-0499-034B-9EF0-F994A0985058}"/>
              </a:ext>
            </a:extLst>
          </p:cNvPr>
          <p:cNvGrpSpPr/>
          <p:nvPr/>
        </p:nvGrpSpPr>
        <p:grpSpPr>
          <a:xfrm>
            <a:off x="3074502" y="4394414"/>
            <a:ext cx="1018230" cy="1002903"/>
            <a:chOff x="1023342" y="6026287"/>
            <a:chExt cx="1018230" cy="1002903"/>
          </a:xfrm>
          <a:solidFill>
            <a:schemeClr val="bg1"/>
          </a:solidFill>
        </p:grpSpPr>
        <p:sp>
          <p:nvSpPr>
            <p:cNvPr id="181" name="Shape 398">
              <a:extLst>
                <a:ext uri="{FF2B5EF4-FFF2-40B4-BE49-F238E27FC236}">
                  <a16:creationId xmlns:a16="http://schemas.microsoft.com/office/drawing/2014/main" id="{08BE4B1C-2FDC-B541-99E3-824D00467EF4}"/>
                </a:ext>
              </a:extLst>
            </p:cNvPr>
            <p:cNvSpPr/>
            <p:nvPr/>
          </p:nvSpPr>
          <p:spPr>
            <a:xfrm>
              <a:off x="1027043" y="6034394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0.7</a:t>
              </a:r>
              <a:endParaRPr i="0" dirty="0"/>
            </a:p>
          </p:txBody>
        </p:sp>
        <p:sp>
          <p:nvSpPr>
            <p:cNvPr id="182" name="Shape 398">
              <a:extLst>
                <a:ext uri="{FF2B5EF4-FFF2-40B4-BE49-F238E27FC236}">
                  <a16:creationId xmlns:a16="http://schemas.microsoft.com/office/drawing/2014/main" id="{6E44E12F-70F8-BA4B-B688-C30DFD917C30}"/>
                </a:ext>
              </a:extLst>
            </p:cNvPr>
            <p:cNvSpPr/>
            <p:nvPr/>
          </p:nvSpPr>
          <p:spPr>
            <a:xfrm>
              <a:off x="1023342" y="6906079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67.2</a:t>
              </a:r>
              <a:endParaRPr i="0" dirty="0"/>
            </a:p>
          </p:txBody>
        </p:sp>
        <p:sp>
          <p:nvSpPr>
            <p:cNvPr id="183" name="Shape 398">
              <a:extLst>
                <a:ext uri="{FF2B5EF4-FFF2-40B4-BE49-F238E27FC236}">
                  <a16:creationId xmlns:a16="http://schemas.microsoft.com/office/drawing/2014/main" id="{5B3F35F9-D61C-694B-A18C-35DE588273EF}"/>
                </a:ext>
              </a:extLst>
            </p:cNvPr>
            <p:cNvSpPr/>
            <p:nvPr/>
          </p:nvSpPr>
          <p:spPr>
            <a:xfrm>
              <a:off x="1740945" y="6875302"/>
              <a:ext cx="30062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29.4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84" name="Shape 398">
              <a:extLst>
                <a:ext uri="{FF2B5EF4-FFF2-40B4-BE49-F238E27FC236}">
                  <a16:creationId xmlns:a16="http://schemas.microsoft.com/office/drawing/2014/main" id="{F38CD6F6-CCE9-664A-944C-65DE607E48A3}"/>
                </a:ext>
              </a:extLst>
            </p:cNvPr>
            <p:cNvSpPr/>
            <p:nvPr/>
          </p:nvSpPr>
          <p:spPr>
            <a:xfrm>
              <a:off x="1760185" y="6026287"/>
              <a:ext cx="27897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2.7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A09DD385-8E82-E449-A078-1B18ECF9FE44}"/>
              </a:ext>
            </a:extLst>
          </p:cNvPr>
          <p:cNvGrpSpPr/>
          <p:nvPr/>
        </p:nvGrpSpPr>
        <p:grpSpPr>
          <a:xfrm>
            <a:off x="4462980" y="4394414"/>
            <a:ext cx="1018230" cy="1002903"/>
            <a:chOff x="1023342" y="6026287"/>
            <a:chExt cx="1018230" cy="1002903"/>
          </a:xfrm>
          <a:solidFill>
            <a:schemeClr val="bg1"/>
          </a:solidFill>
        </p:grpSpPr>
        <p:sp>
          <p:nvSpPr>
            <p:cNvPr id="186" name="Shape 398">
              <a:extLst>
                <a:ext uri="{FF2B5EF4-FFF2-40B4-BE49-F238E27FC236}">
                  <a16:creationId xmlns:a16="http://schemas.microsoft.com/office/drawing/2014/main" id="{421B3475-1F2B-8349-BB24-236F2930DA9F}"/>
                </a:ext>
              </a:extLst>
            </p:cNvPr>
            <p:cNvSpPr/>
            <p:nvPr/>
          </p:nvSpPr>
          <p:spPr>
            <a:xfrm>
              <a:off x="1027043" y="6034394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11.0</a:t>
              </a:r>
              <a:endParaRPr i="0" dirty="0"/>
            </a:p>
          </p:txBody>
        </p:sp>
        <p:sp>
          <p:nvSpPr>
            <p:cNvPr id="187" name="Shape 398">
              <a:extLst>
                <a:ext uri="{FF2B5EF4-FFF2-40B4-BE49-F238E27FC236}">
                  <a16:creationId xmlns:a16="http://schemas.microsoft.com/office/drawing/2014/main" id="{04E68B22-46D1-1A46-886F-3677245FC19F}"/>
                </a:ext>
              </a:extLst>
            </p:cNvPr>
            <p:cNvSpPr/>
            <p:nvPr/>
          </p:nvSpPr>
          <p:spPr>
            <a:xfrm>
              <a:off x="1023342" y="6906079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81.1</a:t>
              </a:r>
              <a:endParaRPr i="0" dirty="0"/>
            </a:p>
          </p:txBody>
        </p:sp>
        <p:sp>
          <p:nvSpPr>
            <p:cNvPr id="188" name="Shape 398">
              <a:extLst>
                <a:ext uri="{FF2B5EF4-FFF2-40B4-BE49-F238E27FC236}">
                  <a16:creationId xmlns:a16="http://schemas.microsoft.com/office/drawing/2014/main" id="{5802C0E8-DBD9-F844-9978-FB069ED43FE6}"/>
                </a:ext>
              </a:extLst>
            </p:cNvPr>
            <p:cNvSpPr/>
            <p:nvPr/>
          </p:nvSpPr>
          <p:spPr>
            <a:xfrm>
              <a:off x="1740945" y="6875302"/>
              <a:ext cx="30062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1.1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89" name="Shape 398">
              <a:extLst>
                <a:ext uri="{FF2B5EF4-FFF2-40B4-BE49-F238E27FC236}">
                  <a16:creationId xmlns:a16="http://schemas.microsoft.com/office/drawing/2014/main" id="{A7F8AFD2-A915-6B45-B2F7-A0827E5F077F}"/>
                </a:ext>
              </a:extLst>
            </p:cNvPr>
            <p:cNvSpPr/>
            <p:nvPr/>
          </p:nvSpPr>
          <p:spPr>
            <a:xfrm>
              <a:off x="1760185" y="6026287"/>
              <a:ext cx="27897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6.8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816B7F61-943D-A24C-9062-8E6D2C7212BB}"/>
              </a:ext>
            </a:extLst>
          </p:cNvPr>
          <p:cNvGrpSpPr/>
          <p:nvPr/>
        </p:nvGrpSpPr>
        <p:grpSpPr>
          <a:xfrm>
            <a:off x="1146957" y="5049798"/>
            <a:ext cx="184355" cy="166997"/>
            <a:chOff x="396330" y="1764562"/>
            <a:chExt cx="184355" cy="166997"/>
          </a:xfrm>
        </p:grpSpPr>
        <p:pic>
          <p:nvPicPr>
            <p:cNvPr id="196" name="image16.png" descr="TSNE_PGC_5k_ccc_LR_std.png">
              <a:extLst>
                <a:ext uri="{FF2B5EF4-FFF2-40B4-BE49-F238E27FC236}">
                  <a16:creationId xmlns:a16="http://schemas.microsoft.com/office/drawing/2014/main" id="{B37607BE-093B-434B-AF81-CB050CF6A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314" t="48954" r="68210" b="46906"/>
            <a:stretch>
              <a:fillRect/>
            </a:stretch>
          </p:blipFill>
          <p:spPr>
            <a:xfrm rot="5400000">
              <a:off x="407010" y="1769908"/>
              <a:ext cx="166997" cy="1563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7" name="Shape 351">
              <a:extLst>
                <a:ext uri="{FF2B5EF4-FFF2-40B4-BE49-F238E27FC236}">
                  <a16:creationId xmlns:a16="http://schemas.microsoft.com/office/drawing/2014/main" id="{C6E80F56-A222-BC40-A36A-A44AA4C8A995}"/>
                </a:ext>
              </a:extLst>
            </p:cNvPr>
            <p:cNvSpPr/>
            <p:nvPr/>
          </p:nvSpPr>
          <p:spPr>
            <a:xfrm>
              <a:off x="396330" y="1795954"/>
              <a:ext cx="184355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ES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A4448AEF-71AD-F34C-9BD6-82C9C66B3857}"/>
              </a:ext>
            </a:extLst>
          </p:cNvPr>
          <p:cNvGrpSpPr/>
          <p:nvPr/>
        </p:nvGrpSpPr>
        <p:grpSpPr>
          <a:xfrm>
            <a:off x="2537352" y="5049798"/>
            <a:ext cx="184355" cy="174758"/>
            <a:chOff x="584698" y="1751847"/>
            <a:chExt cx="184355" cy="174758"/>
          </a:xfrm>
        </p:grpSpPr>
        <p:pic>
          <p:nvPicPr>
            <p:cNvPr id="199" name="image16.png" descr="TSNE_PGC_5k_ccc_LR_std.png">
              <a:extLst>
                <a:ext uri="{FF2B5EF4-FFF2-40B4-BE49-F238E27FC236}">
                  <a16:creationId xmlns:a16="http://schemas.microsoft.com/office/drawing/2014/main" id="{86D32720-3EF7-C845-8EA2-023B4D07A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190" t="39470" r="68267" b="56390"/>
            <a:stretch>
              <a:fillRect/>
            </a:stretch>
          </p:blipFill>
          <p:spPr>
            <a:xfrm rot="5400000">
              <a:off x="587488" y="1761073"/>
              <a:ext cx="174758" cy="1563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0" name="Shape 352">
              <a:extLst>
                <a:ext uri="{FF2B5EF4-FFF2-40B4-BE49-F238E27FC236}">
                  <a16:creationId xmlns:a16="http://schemas.microsoft.com/office/drawing/2014/main" id="{E19456E1-6957-E84F-BC5F-4EF1BC40FE88}"/>
                </a:ext>
              </a:extLst>
            </p:cNvPr>
            <p:cNvSpPr/>
            <p:nvPr/>
          </p:nvSpPr>
          <p:spPr>
            <a:xfrm>
              <a:off x="584698" y="1795954"/>
              <a:ext cx="184355" cy="107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700" dirty="0"/>
                <a:t>PE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D4E2A55-2B6B-C746-AF10-0E605914E1EF}"/>
              </a:ext>
            </a:extLst>
          </p:cNvPr>
          <p:cNvGrpSpPr/>
          <p:nvPr/>
        </p:nvGrpSpPr>
        <p:grpSpPr>
          <a:xfrm>
            <a:off x="4470546" y="4535196"/>
            <a:ext cx="1134198" cy="694145"/>
            <a:chOff x="4470546" y="4682127"/>
            <a:chExt cx="1134198" cy="694145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14488E57-D968-2248-BEEA-24DC840EE734}"/>
                </a:ext>
              </a:extLst>
            </p:cNvPr>
            <p:cNvGrpSpPr/>
            <p:nvPr/>
          </p:nvGrpSpPr>
          <p:grpSpPr>
            <a:xfrm>
              <a:off x="5367344" y="4682127"/>
              <a:ext cx="237400" cy="174758"/>
              <a:chOff x="2174694" y="1757536"/>
              <a:chExt cx="237400" cy="174758"/>
            </a:xfrm>
          </p:grpSpPr>
          <p:pic>
            <p:nvPicPr>
              <p:cNvPr id="202" name="image16.png" descr="TSNE_PGC_5k_ccc_LR_std.png">
                <a:extLst>
                  <a:ext uri="{FF2B5EF4-FFF2-40B4-BE49-F238E27FC236}">
                    <a16:creationId xmlns:a16="http://schemas.microsoft.com/office/drawing/2014/main" id="{52FEF5E1-0AD8-1D4E-85F0-50962B6AAA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4269" r="68267" b="60954"/>
              <a:stretch>
                <a:fillRect/>
              </a:stretch>
            </p:blipFill>
            <p:spPr>
              <a:xfrm rot="5400000">
                <a:off x="2209038" y="1754738"/>
                <a:ext cx="174758" cy="1803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3" name="Shape 354">
                <a:extLst>
                  <a:ext uri="{FF2B5EF4-FFF2-40B4-BE49-F238E27FC236}">
                    <a16:creationId xmlns:a16="http://schemas.microsoft.com/office/drawing/2014/main" id="{4B974B7A-D1A1-3E47-BC2E-54496779B4AB}"/>
                  </a:ext>
                </a:extLst>
              </p:cNvPr>
              <p:cNvSpPr/>
              <p:nvPr/>
            </p:nvSpPr>
            <p:spPr>
              <a:xfrm>
                <a:off x="2174694" y="1801643"/>
                <a:ext cx="23740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PGC</a:t>
                </a:r>
              </a:p>
            </p:txBody>
          </p: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07A94012-3218-E447-862C-F97CB564DADA}"/>
                </a:ext>
              </a:extLst>
            </p:cNvPr>
            <p:cNvGrpSpPr/>
            <p:nvPr/>
          </p:nvGrpSpPr>
          <p:grpSpPr>
            <a:xfrm>
              <a:off x="4470546" y="5215956"/>
              <a:ext cx="256504" cy="160316"/>
              <a:chOff x="3569648" y="1775699"/>
              <a:chExt cx="256504" cy="160316"/>
            </a:xfrm>
          </p:grpSpPr>
          <p:pic>
            <p:nvPicPr>
              <p:cNvPr id="205" name="image16.png" descr="TSNE_PGC_5k_ccc_LR_std.png">
                <a:extLst>
                  <a:ext uri="{FF2B5EF4-FFF2-40B4-BE49-F238E27FC236}">
                    <a16:creationId xmlns:a16="http://schemas.microsoft.com/office/drawing/2014/main" id="{7152A69A-AE1A-B84D-89F9-986439ED4E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409" t="53482" r="68176" b="39829"/>
              <a:stretch>
                <a:fillRect/>
              </a:stretch>
            </p:blipFill>
            <p:spPr>
              <a:xfrm rot="5400000">
                <a:off x="3615738" y="1729609"/>
                <a:ext cx="160316" cy="2524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6" name="Shape 355">
                <a:extLst>
                  <a:ext uri="{FF2B5EF4-FFF2-40B4-BE49-F238E27FC236}">
                    <a16:creationId xmlns:a16="http://schemas.microsoft.com/office/drawing/2014/main" id="{8848ECA2-20B4-4749-AEFE-A482F14BEC51}"/>
                  </a:ext>
                </a:extLst>
              </p:cNvPr>
              <p:cNvSpPr/>
              <p:nvPr/>
            </p:nvSpPr>
            <p:spPr>
              <a:xfrm>
                <a:off x="3641797" y="1799074"/>
                <a:ext cx="184355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Me</a:t>
                </a:r>
              </a:p>
            </p:txBody>
          </p:sp>
        </p:grp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50B84C0D-B47A-5A4F-AEE1-786A3C753B9E}"/>
              </a:ext>
            </a:extLst>
          </p:cNvPr>
          <p:cNvGrpSpPr/>
          <p:nvPr/>
        </p:nvGrpSpPr>
        <p:grpSpPr>
          <a:xfrm>
            <a:off x="5867647" y="4535196"/>
            <a:ext cx="1134198" cy="694145"/>
            <a:chOff x="4470546" y="4682127"/>
            <a:chExt cx="1134198" cy="694145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7C175169-08CB-EB4B-AA90-7782D226EC08}"/>
                </a:ext>
              </a:extLst>
            </p:cNvPr>
            <p:cNvGrpSpPr/>
            <p:nvPr/>
          </p:nvGrpSpPr>
          <p:grpSpPr>
            <a:xfrm>
              <a:off x="5367344" y="4682127"/>
              <a:ext cx="237400" cy="174758"/>
              <a:chOff x="2174694" y="1757536"/>
              <a:chExt cx="237400" cy="174758"/>
            </a:xfrm>
          </p:grpSpPr>
          <p:pic>
            <p:nvPicPr>
              <p:cNvPr id="214" name="image16.png" descr="TSNE_PGC_5k_ccc_LR_std.png">
                <a:extLst>
                  <a:ext uri="{FF2B5EF4-FFF2-40B4-BE49-F238E27FC236}">
                    <a16:creationId xmlns:a16="http://schemas.microsoft.com/office/drawing/2014/main" id="{C023E441-4A69-A242-8748-C4CE322237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4269" r="68267" b="60954"/>
              <a:stretch>
                <a:fillRect/>
              </a:stretch>
            </p:blipFill>
            <p:spPr>
              <a:xfrm rot="5400000">
                <a:off x="2209038" y="1754738"/>
                <a:ext cx="174758" cy="1803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5" name="Shape 354">
                <a:extLst>
                  <a:ext uri="{FF2B5EF4-FFF2-40B4-BE49-F238E27FC236}">
                    <a16:creationId xmlns:a16="http://schemas.microsoft.com/office/drawing/2014/main" id="{4108FFF7-6A11-6F4C-AA62-10124C06298C}"/>
                  </a:ext>
                </a:extLst>
              </p:cNvPr>
              <p:cNvSpPr/>
              <p:nvPr/>
            </p:nvSpPr>
            <p:spPr>
              <a:xfrm>
                <a:off x="2174694" y="1801643"/>
                <a:ext cx="23740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PGC</a:t>
                </a:r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6D3BA9D3-9799-394F-9C01-CC3F1A34BB34}"/>
                </a:ext>
              </a:extLst>
            </p:cNvPr>
            <p:cNvGrpSpPr/>
            <p:nvPr/>
          </p:nvGrpSpPr>
          <p:grpSpPr>
            <a:xfrm>
              <a:off x="4470546" y="5215956"/>
              <a:ext cx="256504" cy="160316"/>
              <a:chOff x="3569648" y="1775699"/>
              <a:chExt cx="256504" cy="160316"/>
            </a:xfrm>
          </p:grpSpPr>
          <p:pic>
            <p:nvPicPr>
              <p:cNvPr id="212" name="image16.png" descr="TSNE_PGC_5k_ccc_LR_std.png">
                <a:extLst>
                  <a:ext uri="{FF2B5EF4-FFF2-40B4-BE49-F238E27FC236}">
                    <a16:creationId xmlns:a16="http://schemas.microsoft.com/office/drawing/2014/main" id="{9241F95C-CF41-4B41-9A62-78326BBB89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409" t="53482" r="68176" b="39829"/>
              <a:stretch>
                <a:fillRect/>
              </a:stretch>
            </p:blipFill>
            <p:spPr>
              <a:xfrm rot="5400000">
                <a:off x="3615738" y="1729609"/>
                <a:ext cx="160316" cy="2524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3" name="Shape 355">
                <a:extLst>
                  <a:ext uri="{FF2B5EF4-FFF2-40B4-BE49-F238E27FC236}">
                    <a16:creationId xmlns:a16="http://schemas.microsoft.com/office/drawing/2014/main" id="{A1CDABEC-CB7A-E647-8D4A-D8C93FDE876F}"/>
                  </a:ext>
                </a:extLst>
              </p:cNvPr>
              <p:cNvSpPr/>
              <p:nvPr/>
            </p:nvSpPr>
            <p:spPr>
              <a:xfrm>
                <a:off x="3641797" y="1799074"/>
                <a:ext cx="184355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Me</a:t>
                </a:r>
              </a:p>
            </p:txBody>
          </p:sp>
        </p:grp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A2B5B14-16E6-1241-90D3-DD8A3E4AFFCA}"/>
              </a:ext>
            </a:extLst>
          </p:cNvPr>
          <p:cNvGrpSpPr/>
          <p:nvPr/>
        </p:nvGrpSpPr>
        <p:grpSpPr>
          <a:xfrm>
            <a:off x="5852455" y="4402521"/>
            <a:ext cx="1018230" cy="1002903"/>
            <a:chOff x="1023342" y="6026287"/>
            <a:chExt cx="1018230" cy="1002903"/>
          </a:xfrm>
          <a:solidFill>
            <a:schemeClr val="bg1"/>
          </a:solidFill>
        </p:grpSpPr>
        <p:sp>
          <p:nvSpPr>
            <p:cNvPr id="191" name="Shape 398">
              <a:extLst>
                <a:ext uri="{FF2B5EF4-FFF2-40B4-BE49-F238E27FC236}">
                  <a16:creationId xmlns:a16="http://schemas.microsoft.com/office/drawing/2014/main" id="{0F7CCC8A-878D-6B45-B9E3-30C1C1C97574}"/>
                </a:ext>
              </a:extLst>
            </p:cNvPr>
            <p:cNvSpPr/>
            <p:nvPr/>
          </p:nvSpPr>
          <p:spPr>
            <a:xfrm>
              <a:off x="1027043" y="6034394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2.9</a:t>
              </a:r>
              <a:endParaRPr i="0" dirty="0"/>
            </a:p>
          </p:txBody>
        </p:sp>
        <p:sp>
          <p:nvSpPr>
            <p:cNvPr id="192" name="Shape 398">
              <a:extLst>
                <a:ext uri="{FF2B5EF4-FFF2-40B4-BE49-F238E27FC236}">
                  <a16:creationId xmlns:a16="http://schemas.microsoft.com/office/drawing/2014/main" id="{A81034CE-6728-1542-92E9-85AD4AC4C469}"/>
                </a:ext>
              </a:extLst>
            </p:cNvPr>
            <p:cNvSpPr/>
            <p:nvPr/>
          </p:nvSpPr>
          <p:spPr>
            <a:xfrm>
              <a:off x="1023342" y="6906079"/>
              <a:ext cx="273940" cy="1231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l"/>
              <a:r>
                <a:rPr lang="en-US" i="0" dirty="0"/>
                <a:t>79.2</a:t>
              </a:r>
              <a:endParaRPr i="0" dirty="0"/>
            </a:p>
          </p:txBody>
        </p:sp>
        <p:sp>
          <p:nvSpPr>
            <p:cNvPr id="193" name="Shape 398">
              <a:extLst>
                <a:ext uri="{FF2B5EF4-FFF2-40B4-BE49-F238E27FC236}">
                  <a16:creationId xmlns:a16="http://schemas.microsoft.com/office/drawing/2014/main" id="{832E8F4B-8895-D94B-9633-31DEBC3DC0C5}"/>
                </a:ext>
              </a:extLst>
            </p:cNvPr>
            <p:cNvSpPr/>
            <p:nvPr/>
          </p:nvSpPr>
          <p:spPr>
            <a:xfrm>
              <a:off x="1740945" y="6875302"/>
              <a:ext cx="30062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chemeClr val="tx1"/>
                  </a:solidFill>
                </a:rPr>
                <a:t>8.6</a:t>
              </a:r>
              <a:endParaRPr sz="1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194" name="Shape 398">
              <a:extLst>
                <a:ext uri="{FF2B5EF4-FFF2-40B4-BE49-F238E27FC236}">
                  <a16:creationId xmlns:a16="http://schemas.microsoft.com/office/drawing/2014/main" id="{7FDCFEEA-E263-7E41-9F31-6194DB2A316C}"/>
                </a:ext>
              </a:extLst>
            </p:cNvPr>
            <p:cNvSpPr/>
            <p:nvPr/>
          </p:nvSpPr>
          <p:spPr>
            <a:xfrm>
              <a:off x="1760185" y="6026287"/>
              <a:ext cx="278977" cy="15388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800" i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r"/>
              <a:r>
                <a:rPr lang="en-US" sz="1000" b="1" i="0" dirty="0">
                  <a:solidFill>
                    <a:srgbClr val="069442"/>
                  </a:solidFill>
                </a:rPr>
                <a:t>9.2</a:t>
              </a:r>
              <a:endParaRPr sz="1000" b="1" i="0" dirty="0">
                <a:solidFill>
                  <a:srgbClr val="069442"/>
                </a:solidFill>
              </a:endParaRP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02C3E2E6-3FA5-5E40-A03B-B3DBB6F5E67E}"/>
              </a:ext>
            </a:extLst>
          </p:cNvPr>
          <p:cNvGrpSpPr/>
          <p:nvPr/>
        </p:nvGrpSpPr>
        <p:grpSpPr>
          <a:xfrm>
            <a:off x="4320790" y="1883582"/>
            <a:ext cx="486676" cy="215444"/>
            <a:chOff x="5652199" y="8732681"/>
            <a:chExt cx="486676" cy="215444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0BDAEC18-B56B-C046-9775-3BB7C67AF4DB}"/>
                </a:ext>
              </a:extLst>
            </p:cNvPr>
            <p:cNvGrpSpPr/>
            <p:nvPr/>
          </p:nvGrpSpPr>
          <p:grpSpPr>
            <a:xfrm>
              <a:off x="5652199" y="8738203"/>
              <a:ext cx="237400" cy="174758"/>
              <a:chOff x="7103878" y="9323646"/>
              <a:chExt cx="237400" cy="174758"/>
            </a:xfrm>
          </p:grpSpPr>
          <p:pic>
            <p:nvPicPr>
              <p:cNvPr id="225" name="image16.png" descr="TSNE_PGC_5k_ccc_LR_std.png">
                <a:extLst>
                  <a:ext uri="{FF2B5EF4-FFF2-40B4-BE49-F238E27FC236}">
                    <a16:creationId xmlns:a16="http://schemas.microsoft.com/office/drawing/2014/main" id="{21DEE88E-66A5-914C-8636-963E351206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90" t="34269" r="68267" b="60954"/>
              <a:stretch>
                <a:fillRect/>
              </a:stretch>
            </p:blipFill>
            <p:spPr>
              <a:xfrm rot="5400000">
                <a:off x="7138222" y="9320848"/>
                <a:ext cx="174758" cy="1803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6" name="Shape 354">
                <a:extLst>
                  <a:ext uri="{FF2B5EF4-FFF2-40B4-BE49-F238E27FC236}">
                    <a16:creationId xmlns:a16="http://schemas.microsoft.com/office/drawing/2014/main" id="{439A1452-0BA8-2147-A706-DFFEB62DEDC5}"/>
                  </a:ext>
                </a:extLst>
              </p:cNvPr>
              <p:cNvSpPr/>
              <p:nvPr/>
            </p:nvSpPr>
            <p:spPr>
              <a:xfrm>
                <a:off x="7103878" y="9367753"/>
                <a:ext cx="237400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PGC</a:t>
                </a: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DC0616E1-E833-3E4F-B8B0-B55A704BA860}"/>
                </a:ext>
              </a:extLst>
            </p:cNvPr>
            <p:cNvGrpSpPr/>
            <p:nvPr/>
          </p:nvGrpSpPr>
          <p:grpSpPr>
            <a:xfrm>
              <a:off x="5882371" y="8755823"/>
              <a:ext cx="256504" cy="160316"/>
              <a:chOff x="6183701" y="6998975"/>
              <a:chExt cx="256504" cy="160316"/>
            </a:xfrm>
          </p:grpSpPr>
          <p:pic>
            <p:nvPicPr>
              <p:cNvPr id="223" name="image16.png" descr="TSNE_PGC_5k_ccc_LR_std.png">
                <a:extLst>
                  <a:ext uri="{FF2B5EF4-FFF2-40B4-BE49-F238E27FC236}">
                    <a16:creationId xmlns:a16="http://schemas.microsoft.com/office/drawing/2014/main" id="{0BB46661-32BF-1C4B-BB71-0E09E6EA54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409" t="53482" r="68176" b="39829"/>
              <a:stretch>
                <a:fillRect/>
              </a:stretch>
            </p:blipFill>
            <p:spPr>
              <a:xfrm rot="5400000">
                <a:off x="6229791" y="6952885"/>
                <a:ext cx="160316" cy="2524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4" name="Shape 355">
                <a:extLst>
                  <a:ext uri="{FF2B5EF4-FFF2-40B4-BE49-F238E27FC236}">
                    <a16:creationId xmlns:a16="http://schemas.microsoft.com/office/drawing/2014/main" id="{56BF7E37-8ABD-8E4E-B9FA-18EC8295A9CB}"/>
                  </a:ext>
                </a:extLst>
              </p:cNvPr>
              <p:cNvSpPr/>
              <p:nvPr/>
            </p:nvSpPr>
            <p:spPr>
              <a:xfrm>
                <a:off x="6255850" y="7022350"/>
                <a:ext cx="184355" cy="107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ctr">
                  <a:defRPr sz="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700" dirty="0"/>
                  <a:t>Me</a:t>
                </a:r>
              </a:p>
            </p:txBody>
          </p:sp>
        </p:grpSp>
        <p:sp>
          <p:nvSpPr>
            <p:cNvPr id="222" name="Shape 357">
              <a:extLst>
                <a:ext uri="{FF2B5EF4-FFF2-40B4-BE49-F238E27FC236}">
                  <a16:creationId xmlns:a16="http://schemas.microsoft.com/office/drawing/2014/main" id="{1A39829A-897C-5049-BC08-DB36F8AA3683}"/>
                </a:ext>
              </a:extLst>
            </p:cNvPr>
            <p:cNvSpPr/>
            <p:nvPr/>
          </p:nvSpPr>
          <p:spPr>
            <a:xfrm>
              <a:off x="5829534" y="8732681"/>
              <a:ext cx="192231" cy="2154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>
              <a:lvl1pPr algn="ctr">
                <a:defRPr sz="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/>
                <a:t>+</a:t>
              </a:r>
              <a:endParaRPr dirty="0"/>
            </a:p>
          </p:txBody>
        </p:sp>
      </p:grpSp>
      <p:sp>
        <p:nvSpPr>
          <p:cNvPr id="207" name="Shape 155">
            <a:extLst>
              <a:ext uri="{FF2B5EF4-FFF2-40B4-BE49-F238E27FC236}">
                <a16:creationId xmlns:a16="http://schemas.microsoft.com/office/drawing/2014/main" id="{020A379B-B8A7-6F45-9520-205B9E75D5BA}"/>
              </a:ext>
            </a:extLst>
          </p:cNvPr>
          <p:cNvSpPr/>
          <p:nvPr/>
        </p:nvSpPr>
        <p:spPr>
          <a:xfrm rot="16200000">
            <a:off x="-482792" y="1049156"/>
            <a:ext cx="1115915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Normalized expression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086465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32B66335-18CF-8F41-91E3-2A39BA5D3891}"/>
              </a:ext>
            </a:extLst>
          </p:cNvPr>
          <p:cNvGrpSpPr>
            <a:grpSpLocks noChangeAspect="1"/>
          </p:cNvGrpSpPr>
          <p:nvPr/>
        </p:nvGrpSpPr>
        <p:grpSpPr>
          <a:xfrm>
            <a:off x="44331" y="2052720"/>
            <a:ext cx="5029199" cy="1132469"/>
            <a:chOff x="194046" y="2201622"/>
            <a:chExt cx="4801920" cy="1081290"/>
          </a:xfrm>
        </p:grpSpPr>
        <p:pic>
          <p:nvPicPr>
            <p:cNvPr id="2" name="Picture 1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EC7D42CD-B73E-5A44-8548-D8EA88ADC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4046" y="2250127"/>
              <a:ext cx="1584000" cy="1021350"/>
            </a:xfrm>
            <a:prstGeom prst="rect">
              <a:avLst/>
            </a:prstGeom>
          </p:spPr>
        </p:pic>
        <p:pic>
          <p:nvPicPr>
            <p:cNvPr id="3" name="Picture 2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00387EBB-946B-DE48-94AE-FB9EC03DC3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43253" y="2261562"/>
              <a:ext cx="1584000" cy="1021350"/>
            </a:xfrm>
            <a:prstGeom prst="rect">
              <a:avLst/>
            </a:prstGeom>
          </p:spPr>
        </p:pic>
        <p:pic>
          <p:nvPicPr>
            <p:cNvPr id="4" name="Picture 3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C3851320-6716-C34F-9298-06EBCFF774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-2362"/>
            <a:stretch/>
          </p:blipFill>
          <p:spPr>
            <a:xfrm>
              <a:off x="3411966" y="2201622"/>
              <a:ext cx="1584000" cy="1081289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B4E7B4F-7C21-0549-9D32-146B41913898}"/>
              </a:ext>
            </a:extLst>
          </p:cNvPr>
          <p:cNvGrpSpPr>
            <a:grpSpLocks noChangeAspect="1"/>
          </p:cNvGrpSpPr>
          <p:nvPr/>
        </p:nvGrpSpPr>
        <p:grpSpPr>
          <a:xfrm>
            <a:off x="54131" y="3432174"/>
            <a:ext cx="5019399" cy="1047540"/>
            <a:chOff x="242593" y="3931567"/>
            <a:chExt cx="4782712" cy="998144"/>
          </a:xfrm>
        </p:grpSpPr>
        <p:pic>
          <p:nvPicPr>
            <p:cNvPr id="5" name="Picture 4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A4450A79-065A-4843-A129-A32C62622D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593" y="3931570"/>
              <a:ext cx="1548000" cy="998138"/>
            </a:xfrm>
            <a:prstGeom prst="rect">
              <a:avLst/>
            </a:prstGeom>
          </p:spPr>
        </p:pic>
        <p:pic>
          <p:nvPicPr>
            <p:cNvPr id="6" name="Picture 5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964E3E55-12CF-634D-B211-E66FE52BB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03705" y="3931567"/>
              <a:ext cx="1548000" cy="998138"/>
            </a:xfrm>
            <a:prstGeom prst="rect">
              <a:avLst/>
            </a:prstGeom>
          </p:spPr>
        </p:pic>
        <p:pic>
          <p:nvPicPr>
            <p:cNvPr id="7" name="Picture 6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F138DE6B-9456-0C48-AC71-1EEF632E0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7305" y="3931573"/>
              <a:ext cx="1548000" cy="99813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0DF7931-40BE-9746-B6C9-9821D6DAD528}"/>
              </a:ext>
            </a:extLst>
          </p:cNvPr>
          <p:cNvGrpSpPr>
            <a:grpSpLocks noChangeAspect="1"/>
          </p:cNvGrpSpPr>
          <p:nvPr/>
        </p:nvGrpSpPr>
        <p:grpSpPr>
          <a:xfrm>
            <a:off x="38100" y="4737664"/>
            <a:ext cx="5005347" cy="2253336"/>
            <a:chOff x="-1326" y="8252199"/>
            <a:chExt cx="5105013" cy="2298207"/>
          </a:xfrm>
        </p:grpSpPr>
        <p:pic>
          <p:nvPicPr>
            <p:cNvPr id="9" name="Picture 8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D11C0458-F993-8649-B722-A28A0089D2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326" y="8315762"/>
              <a:ext cx="1728000" cy="1114200"/>
            </a:xfrm>
            <a:prstGeom prst="rect">
              <a:avLst/>
            </a:prstGeom>
          </p:spPr>
        </p:pic>
        <p:pic>
          <p:nvPicPr>
            <p:cNvPr id="10" name="Picture 9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FAB1CCEF-3DCA-3B46-867E-03B61FCB18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73471" y="8279675"/>
              <a:ext cx="1728000" cy="1114200"/>
            </a:xfrm>
            <a:prstGeom prst="rect">
              <a:avLst/>
            </a:prstGeom>
          </p:spPr>
        </p:pic>
        <p:pic>
          <p:nvPicPr>
            <p:cNvPr id="11" name="Picture 10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70FCDD16-2FBC-E24A-8B81-D15FC1DCB0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46652" y="8252199"/>
              <a:ext cx="1657035" cy="1169060"/>
            </a:xfrm>
            <a:prstGeom prst="rect">
              <a:avLst/>
            </a:prstGeom>
          </p:spPr>
        </p:pic>
        <p:pic>
          <p:nvPicPr>
            <p:cNvPr id="12" name="Picture 11" descr="A picture containing screenshot&#10;&#10;Description automatically generated">
              <a:extLst>
                <a:ext uri="{FF2B5EF4-FFF2-40B4-BE49-F238E27FC236}">
                  <a16:creationId xmlns:a16="http://schemas.microsoft.com/office/drawing/2014/main" id="{D87FBF6C-CA69-C94B-B865-7EF746DC67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24" y="9381347"/>
              <a:ext cx="1721765" cy="1169059"/>
            </a:xfrm>
            <a:prstGeom prst="rect">
              <a:avLst/>
            </a:prstGeom>
          </p:spPr>
        </p:pic>
      </p:grpSp>
      <p:sp>
        <p:nvSpPr>
          <p:cNvPr id="26" name="Shape 217">
            <a:extLst>
              <a:ext uri="{FF2B5EF4-FFF2-40B4-BE49-F238E27FC236}">
                <a16:creationId xmlns:a16="http://schemas.microsoft.com/office/drawing/2014/main" id="{9A18ADAC-8152-7545-AE2E-FE1A5B8BCF18}"/>
              </a:ext>
            </a:extLst>
          </p:cNvPr>
          <p:cNvSpPr/>
          <p:nvPr/>
        </p:nvSpPr>
        <p:spPr>
          <a:xfrm>
            <a:off x="0" y="4426"/>
            <a:ext cx="6790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1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dirty="0"/>
              <a:t>Fig. </a:t>
            </a:r>
            <a:r>
              <a:rPr lang="en-US" dirty="0"/>
              <a:t>S6</a:t>
            </a:r>
            <a:endParaRPr dirty="0"/>
          </a:p>
        </p:txBody>
      </p:sp>
      <p:sp>
        <p:nvSpPr>
          <p:cNvPr id="27" name="Shape 344">
            <a:extLst>
              <a:ext uri="{FF2B5EF4-FFF2-40B4-BE49-F238E27FC236}">
                <a16:creationId xmlns:a16="http://schemas.microsoft.com/office/drawing/2014/main" id="{124BC4FB-D941-604F-865D-D74599109E1A}"/>
              </a:ext>
            </a:extLst>
          </p:cNvPr>
          <p:cNvSpPr/>
          <p:nvPr/>
        </p:nvSpPr>
        <p:spPr>
          <a:xfrm>
            <a:off x="0" y="291815"/>
            <a:ext cx="5164232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A</a:t>
            </a:r>
            <a:r>
              <a:rPr lang="en-US" b="0" dirty="0"/>
              <a:t> Effects of computationally downsampling the numbers of D3.5 PGCLCs used for single-cell RNA-seq analysis</a:t>
            </a:r>
            <a:endParaRPr sz="900" dirty="0"/>
          </a:p>
        </p:txBody>
      </p:sp>
      <p:graphicFrame>
        <p:nvGraphicFramePr>
          <p:cNvPr id="15" name="Table 23">
            <a:extLst>
              <a:ext uri="{FF2B5EF4-FFF2-40B4-BE49-F238E27FC236}">
                <a16:creationId xmlns:a16="http://schemas.microsoft.com/office/drawing/2014/main" id="{701C9A91-18EE-3248-B85C-107A7741BC9A}"/>
              </a:ext>
            </a:extLst>
          </p:cNvPr>
          <p:cNvGraphicFramePr>
            <a:graphicFrameLocks noGrp="1"/>
          </p:cNvGraphicFramePr>
          <p:nvPr/>
        </p:nvGraphicFramePr>
        <p:xfrm>
          <a:off x="59278" y="543093"/>
          <a:ext cx="5019071" cy="11227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2622">
                  <a:extLst>
                    <a:ext uri="{9D8B030D-6E8A-4147-A177-3AD203B41FA5}">
                      <a16:colId xmlns:a16="http://schemas.microsoft.com/office/drawing/2014/main" val="2237515464"/>
                    </a:ext>
                  </a:extLst>
                </a:gridCol>
                <a:gridCol w="598134">
                  <a:extLst>
                    <a:ext uri="{9D8B030D-6E8A-4147-A177-3AD203B41FA5}">
                      <a16:colId xmlns:a16="http://schemas.microsoft.com/office/drawing/2014/main" val="2715801293"/>
                    </a:ext>
                  </a:extLst>
                </a:gridCol>
                <a:gridCol w="649663">
                  <a:extLst>
                    <a:ext uri="{9D8B030D-6E8A-4147-A177-3AD203B41FA5}">
                      <a16:colId xmlns:a16="http://schemas.microsoft.com/office/drawing/2014/main" val="1195182502"/>
                    </a:ext>
                  </a:extLst>
                </a:gridCol>
                <a:gridCol w="649663">
                  <a:extLst>
                    <a:ext uri="{9D8B030D-6E8A-4147-A177-3AD203B41FA5}">
                      <a16:colId xmlns:a16="http://schemas.microsoft.com/office/drawing/2014/main" val="3259504136"/>
                    </a:ext>
                  </a:extLst>
                </a:gridCol>
                <a:gridCol w="649663">
                  <a:extLst>
                    <a:ext uri="{9D8B030D-6E8A-4147-A177-3AD203B41FA5}">
                      <a16:colId xmlns:a16="http://schemas.microsoft.com/office/drawing/2014/main" val="1081105472"/>
                    </a:ext>
                  </a:extLst>
                </a:gridCol>
                <a:gridCol w="649663">
                  <a:extLst>
                    <a:ext uri="{9D8B030D-6E8A-4147-A177-3AD203B41FA5}">
                      <a16:colId xmlns:a16="http://schemas.microsoft.com/office/drawing/2014/main" val="2577185557"/>
                    </a:ext>
                  </a:extLst>
                </a:gridCol>
                <a:gridCol w="649663">
                  <a:extLst>
                    <a:ext uri="{9D8B030D-6E8A-4147-A177-3AD203B41FA5}">
                      <a16:colId xmlns:a16="http://schemas.microsoft.com/office/drawing/2014/main" val="3560401768"/>
                    </a:ext>
                  </a:extLst>
                </a:gridCol>
              </a:tblGrid>
              <a:tr h="262492"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D3.5 cells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557175"/>
                  </a:ext>
                </a:extLst>
              </a:tr>
              <a:tr h="262492"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Downsampling (%)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00802"/>
                  </a:ext>
                </a:extLst>
              </a:tr>
              <a:tr h="262492"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Genes detected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85820"/>
                  </a:ext>
                </a:extLst>
              </a:tr>
              <a:tr h="140308"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Genes detected (%)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402515"/>
                  </a:ext>
                </a:extLst>
              </a:tr>
            </a:tbl>
          </a:graphicData>
        </a:graphic>
      </p:graphicFrame>
      <p:sp>
        <p:nvSpPr>
          <p:cNvPr id="28" name="Shape 344">
            <a:extLst>
              <a:ext uri="{FF2B5EF4-FFF2-40B4-BE49-F238E27FC236}">
                <a16:creationId xmlns:a16="http://schemas.microsoft.com/office/drawing/2014/main" id="{98F53C48-0B7D-DF42-8433-EEDAB0D8BAC9}"/>
              </a:ext>
            </a:extLst>
          </p:cNvPr>
          <p:cNvSpPr/>
          <p:nvPr/>
        </p:nvSpPr>
        <p:spPr>
          <a:xfrm>
            <a:off x="-1" y="1761429"/>
            <a:ext cx="3394771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8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B</a:t>
            </a:r>
            <a:r>
              <a:rPr lang="en-US" b="0" dirty="0"/>
              <a:t> Genes expressed in human PGCLCs </a:t>
            </a:r>
            <a:r>
              <a:rPr lang="en-US" b="0" i="1" dirty="0"/>
              <a:t>in vitro</a:t>
            </a:r>
            <a:r>
              <a:rPr lang="en-US" b="0" dirty="0"/>
              <a:t> and fetal PGCs </a:t>
            </a:r>
            <a:r>
              <a:rPr lang="en-US" b="0" i="1" dirty="0"/>
              <a:t>in vivo</a:t>
            </a:r>
            <a:endParaRPr sz="900" dirty="0"/>
          </a:p>
        </p:txBody>
      </p:sp>
      <p:grpSp>
        <p:nvGrpSpPr>
          <p:cNvPr id="29" name="Group 393">
            <a:extLst>
              <a:ext uri="{FF2B5EF4-FFF2-40B4-BE49-F238E27FC236}">
                <a16:creationId xmlns:a16="http://schemas.microsoft.com/office/drawing/2014/main" id="{C673F0C5-D318-EC4B-B9B4-83CAD32A4C8D}"/>
              </a:ext>
            </a:extLst>
          </p:cNvPr>
          <p:cNvGrpSpPr/>
          <p:nvPr/>
        </p:nvGrpSpPr>
        <p:grpSpPr>
          <a:xfrm>
            <a:off x="64117" y="1914473"/>
            <a:ext cx="5029200" cy="215442"/>
            <a:chOff x="0" y="19455"/>
            <a:chExt cx="3414953" cy="215440"/>
          </a:xfrm>
        </p:grpSpPr>
        <p:sp>
          <p:nvSpPr>
            <p:cNvPr id="30" name="Shape 391">
              <a:extLst>
                <a:ext uri="{FF2B5EF4-FFF2-40B4-BE49-F238E27FC236}">
                  <a16:creationId xmlns:a16="http://schemas.microsoft.com/office/drawing/2014/main" id="{92282AB2-8268-0E4A-A0AB-A5DAE9AADA76}"/>
                </a:ext>
              </a:extLst>
            </p:cNvPr>
            <p:cNvSpPr/>
            <p:nvPr/>
          </p:nvSpPr>
          <p:spPr>
            <a:xfrm>
              <a:off x="0" y="19455"/>
              <a:ext cx="3414953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RA-responsive genes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31" name="Shape 392">
              <a:extLst>
                <a:ext uri="{FF2B5EF4-FFF2-40B4-BE49-F238E27FC236}">
                  <a16:creationId xmlns:a16="http://schemas.microsoft.com/office/drawing/2014/main" id="{F500ECE7-CC85-FD44-BA62-017164A45338}"/>
                </a:ext>
              </a:extLst>
            </p:cNvPr>
            <p:cNvSpPr/>
            <p:nvPr/>
          </p:nvSpPr>
          <p:spPr>
            <a:xfrm>
              <a:off x="2937" y="181671"/>
              <a:ext cx="3407260" cy="24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2" name="Group 393">
            <a:extLst>
              <a:ext uri="{FF2B5EF4-FFF2-40B4-BE49-F238E27FC236}">
                <a16:creationId xmlns:a16="http://schemas.microsoft.com/office/drawing/2014/main" id="{DD719186-051D-5D4A-9B0D-DF9BBAC8781F}"/>
              </a:ext>
            </a:extLst>
          </p:cNvPr>
          <p:cNvGrpSpPr/>
          <p:nvPr/>
        </p:nvGrpSpPr>
        <p:grpSpPr>
          <a:xfrm>
            <a:off x="54131" y="3222255"/>
            <a:ext cx="5029200" cy="215442"/>
            <a:chOff x="0" y="19455"/>
            <a:chExt cx="3414953" cy="215440"/>
          </a:xfrm>
        </p:grpSpPr>
        <p:sp>
          <p:nvSpPr>
            <p:cNvPr id="33" name="Shape 391">
              <a:extLst>
                <a:ext uri="{FF2B5EF4-FFF2-40B4-BE49-F238E27FC236}">
                  <a16:creationId xmlns:a16="http://schemas.microsoft.com/office/drawing/2014/main" id="{8AA3C128-FF79-1C4D-8BA8-601E01C25C9F}"/>
                </a:ext>
              </a:extLst>
            </p:cNvPr>
            <p:cNvSpPr/>
            <p:nvPr/>
          </p:nvSpPr>
          <p:spPr>
            <a:xfrm>
              <a:off x="0" y="19455"/>
              <a:ext cx="3414953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Early oogenesis genes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34" name="Shape 392">
              <a:extLst>
                <a:ext uri="{FF2B5EF4-FFF2-40B4-BE49-F238E27FC236}">
                  <a16:creationId xmlns:a16="http://schemas.microsoft.com/office/drawing/2014/main" id="{051B7AFD-3B9F-0046-82ED-6174C384C005}"/>
                </a:ext>
              </a:extLst>
            </p:cNvPr>
            <p:cNvSpPr/>
            <p:nvPr/>
          </p:nvSpPr>
          <p:spPr>
            <a:xfrm>
              <a:off x="2937" y="181671"/>
              <a:ext cx="3407260" cy="24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5" name="Group 393">
            <a:extLst>
              <a:ext uri="{FF2B5EF4-FFF2-40B4-BE49-F238E27FC236}">
                <a16:creationId xmlns:a16="http://schemas.microsoft.com/office/drawing/2014/main" id="{FD70434C-66B3-6947-A385-F360EE365C8E}"/>
              </a:ext>
            </a:extLst>
          </p:cNvPr>
          <p:cNvGrpSpPr/>
          <p:nvPr/>
        </p:nvGrpSpPr>
        <p:grpSpPr>
          <a:xfrm>
            <a:off x="54131" y="4518911"/>
            <a:ext cx="5029200" cy="215442"/>
            <a:chOff x="0" y="19455"/>
            <a:chExt cx="3414953" cy="215440"/>
          </a:xfrm>
        </p:grpSpPr>
        <p:sp>
          <p:nvSpPr>
            <p:cNvPr id="36" name="Shape 391">
              <a:extLst>
                <a:ext uri="{FF2B5EF4-FFF2-40B4-BE49-F238E27FC236}">
                  <a16:creationId xmlns:a16="http://schemas.microsoft.com/office/drawing/2014/main" id="{3E38AB7D-10A7-3E42-ABEA-9F3CCE95A36F}"/>
                </a:ext>
              </a:extLst>
            </p:cNvPr>
            <p:cNvSpPr/>
            <p:nvPr/>
          </p:nvSpPr>
          <p:spPr>
            <a:xfrm>
              <a:off x="0" y="19455"/>
              <a:ext cx="3414953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>
                  <a:solidFill>
                    <a:srgbClr val="12896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Meiotic/late oogenesis genes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37" name="Shape 392">
              <a:extLst>
                <a:ext uri="{FF2B5EF4-FFF2-40B4-BE49-F238E27FC236}">
                  <a16:creationId xmlns:a16="http://schemas.microsoft.com/office/drawing/2014/main" id="{07480987-C14C-DD48-B65B-AC0C3FCCF9A2}"/>
                </a:ext>
              </a:extLst>
            </p:cNvPr>
            <p:cNvSpPr/>
            <p:nvPr/>
          </p:nvSpPr>
          <p:spPr>
            <a:xfrm>
              <a:off x="2937" y="181671"/>
              <a:ext cx="3407260" cy="24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986756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27555</TotalTime>
  <Words>963</Words>
  <Application>Microsoft Macintosh PowerPoint</Application>
  <PresentationFormat>Custom</PresentationFormat>
  <Paragraphs>374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Helvetica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Roberta</dc:creator>
  <cp:lastModifiedBy>Vittorio Sebastiano</cp:lastModifiedBy>
  <cp:revision>660</cp:revision>
  <cp:lastPrinted>2020-11-03T22:59:21Z</cp:lastPrinted>
  <dcterms:modified xsi:type="dcterms:W3CDTF">2020-11-20T22:59:47Z</dcterms:modified>
</cp:coreProperties>
</file>