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</p:sldIdLst>
  <p:sldSz cx="6858000" cy="12192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84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5987" autoAdjust="0"/>
    <p:restoredTop sz="94660"/>
  </p:normalViewPr>
  <p:slideViewPr>
    <p:cSldViewPr snapToGrid="0">
      <p:cViewPr>
        <p:scale>
          <a:sx n="100" d="100"/>
          <a:sy n="100" d="100"/>
        </p:scale>
        <p:origin x="-1182" y="-72"/>
      </p:cViewPr>
      <p:guideLst>
        <p:guide orient="horz" pos="384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95F01-C1F2-40A5-886C-CE7892474784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F9331-B97F-4F1F-AA15-806556641B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7860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95F01-C1F2-40A5-886C-CE7892474784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F9331-B97F-4F1F-AA15-806556641B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4244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95F01-C1F2-40A5-886C-CE7892474784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F9331-B97F-4F1F-AA15-806556641B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8583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95F01-C1F2-40A5-886C-CE7892474784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F9331-B97F-4F1F-AA15-806556641B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49979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95F01-C1F2-40A5-886C-CE7892474784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F9331-B97F-4F1F-AA15-806556641B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6639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95F01-C1F2-40A5-886C-CE7892474784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F9331-B97F-4F1F-AA15-806556641B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1919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95F01-C1F2-40A5-886C-CE7892474784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F9331-B97F-4F1F-AA15-806556641B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1588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95F01-C1F2-40A5-886C-CE7892474784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F9331-B97F-4F1F-AA15-806556641B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9054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95F01-C1F2-40A5-886C-CE7892474784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F9331-B97F-4F1F-AA15-806556641B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095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95F01-C1F2-40A5-886C-CE7892474784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F9331-B97F-4F1F-AA15-806556641B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6257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95F01-C1F2-40A5-886C-CE7892474784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F9331-B97F-4F1F-AA15-806556641B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0735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695F01-C1F2-40A5-886C-CE7892474784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6F9331-B97F-4F1F-AA15-806556641B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2552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-2" y="1310847"/>
            <a:ext cx="6886002" cy="9961526"/>
            <a:chOff x="-2" y="1310847"/>
            <a:chExt cx="6886002" cy="9961526"/>
          </a:xfrm>
        </p:grpSpPr>
        <p:sp>
          <p:nvSpPr>
            <p:cNvPr id="6" name="TextBox 5"/>
            <p:cNvSpPr txBox="1"/>
            <p:nvPr/>
          </p:nvSpPr>
          <p:spPr>
            <a:xfrm>
              <a:off x="104775" y="1860452"/>
              <a:ext cx="335279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200" b="1" dirty="0">
                  <a:cs typeface="Times New Roman" panose="02020603050405020304" pitchFamily="18" charset="0"/>
                </a:rPr>
                <a:t>a</a:t>
              </a:r>
              <a:r>
                <a:rPr lang="en-GB" sz="1200" b="1" dirty="0" smtClean="0">
                  <a:cs typeface="Times New Roman" panose="02020603050405020304" pitchFamily="18" charset="0"/>
                </a:rPr>
                <a:t>) </a:t>
              </a:r>
              <a:r>
                <a:rPr lang="en-GB" sz="1200" dirty="0" smtClean="0">
                  <a:cs typeface="Times New Roman" panose="02020603050405020304" pitchFamily="18" charset="0"/>
                </a:rPr>
                <a:t>Gestational weight gain (throughout pregnancy)</a:t>
              </a:r>
              <a:endParaRPr lang="en-GB" sz="1200" dirty="0">
                <a:cs typeface="Times New Roman" panose="02020603050405020304" pitchFamily="18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670179" y="1860452"/>
              <a:ext cx="3215821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100" b="1" dirty="0">
                  <a:cs typeface="Times New Roman" panose="02020603050405020304" pitchFamily="18" charset="0"/>
                </a:rPr>
                <a:t>b</a:t>
              </a:r>
              <a:r>
                <a:rPr lang="en-GB" sz="1100" b="1" dirty="0" smtClean="0">
                  <a:cs typeface="Times New Roman" panose="02020603050405020304" pitchFamily="18" charset="0"/>
                </a:rPr>
                <a:t>) </a:t>
              </a:r>
              <a:r>
                <a:rPr lang="en-GB" sz="1100" dirty="0" smtClean="0">
                  <a:cs typeface="Times New Roman" panose="02020603050405020304" pitchFamily="18" charset="0"/>
                </a:rPr>
                <a:t>Pregnancy-induced hypertension</a:t>
              </a:r>
              <a:endParaRPr lang="en-GB" sz="1100" dirty="0">
                <a:cs typeface="Times New Roman" panose="02020603050405020304" pitchFamily="18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04776" y="4991858"/>
              <a:ext cx="114967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100" b="1" dirty="0">
                  <a:cs typeface="Times New Roman" panose="02020603050405020304" pitchFamily="18" charset="0"/>
                </a:rPr>
                <a:t>c</a:t>
              </a:r>
              <a:r>
                <a:rPr lang="en-GB" sz="1100" b="1" dirty="0" smtClean="0">
                  <a:cs typeface="Times New Roman" panose="02020603050405020304" pitchFamily="18" charset="0"/>
                </a:rPr>
                <a:t>) </a:t>
              </a:r>
              <a:r>
                <a:rPr lang="en-GB" sz="1100" dirty="0" smtClean="0">
                  <a:cs typeface="Times New Roman" panose="02020603050405020304" pitchFamily="18" charset="0"/>
                </a:rPr>
                <a:t>Pre-eclampsia</a:t>
              </a:r>
              <a:endParaRPr lang="en-GB" sz="1100" dirty="0">
                <a:cs typeface="Times New Roman" panose="02020603050405020304" pitchFamily="18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3717801" y="4993374"/>
              <a:ext cx="1863011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100" b="1" dirty="0">
                  <a:cs typeface="Times New Roman" panose="02020603050405020304" pitchFamily="18" charset="0"/>
                </a:rPr>
                <a:t>d</a:t>
              </a:r>
              <a:r>
                <a:rPr lang="en-GB" sz="1100" b="1" dirty="0" smtClean="0">
                  <a:cs typeface="Times New Roman" panose="02020603050405020304" pitchFamily="18" charset="0"/>
                </a:rPr>
                <a:t>) </a:t>
              </a:r>
              <a:r>
                <a:rPr lang="en-GB" sz="1100" dirty="0" smtClean="0">
                  <a:cs typeface="Times New Roman" panose="02020603050405020304" pitchFamily="18" charset="0"/>
                </a:rPr>
                <a:t>Gestational age at delivery</a:t>
              </a:r>
            </a:p>
          </p:txBody>
        </p:sp>
        <p:pic>
          <p:nvPicPr>
            <p:cNvPr id="14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10074" y="5640772"/>
              <a:ext cx="3090660" cy="21526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6" name="TextBox 15"/>
            <p:cNvSpPr txBox="1"/>
            <p:nvPr/>
          </p:nvSpPr>
          <p:spPr>
            <a:xfrm>
              <a:off x="233335" y="8140529"/>
              <a:ext cx="1476686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100" b="1" dirty="0">
                  <a:cs typeface="Times New Roman" panose="02020603050405020304" pitchFamily="18" charset="0"/>
                </a:rPr>
                <a:t>e</a:t>
              </a:r>
              <a:r>
                <a:rPr lang="en-GB" sz="1100" b="1" dirty="0" smtClean="0">
                  <a:cs typeface="Times New Roman" panose="02020603050405020304" pitchFamily="18" charset="0"/>
                </a:rPr>
                <a:t>) </a:t>
              </a:r>
              <a:r>
                <a:rPr lang="en-GB" sz="1100" dirty="0" smtClean="0">
                  <a:cs typeface="Times New Roman" panose="02020603050405020304" pitchFamily="18" charset="0"/>
                </a:rPr>
                <a:t>Preterm (all causes)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3717800" y="8122204"/>
              <a:ext cx="273464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200" b="1" dirty="0">
                  <a:cs typeface="Times New Roman" panose="02020603050405020304" pitchFamily="18" charset="0"/>
                </a:rPr>
                <a:t>f</a:t>
              </a:r>
              <a:r>
                <a:rPr lang="en-GB" sz="1200" b="1" dirty="0" smtClean="0">
                  <a:cs typeface="Times New Roman" panose="02020603050405020304" pitchFamily="18" charset="0"/>
                </a:rPr>
                <a:t>) </a:t>
              </a:r>
              <a:r>
                <a:rPr lang="en-GB" sz="1200" dirty="0">
                  <a:cs typeface="Times New Roman" panose="02020603050405020304" pitchFamily="18" charset="0"/>
                </a:rPr>
                <a:t>Preterm </a:t>
              </a:r>
              <a:r>
                <a:rPr lang="en-GB" sz="1200" dirty="0" smtClean="0">
                  <a:cs typeface="Times New Roman" panose="02020603050405020304" pitchFamily="18" charset="0"/>
                </a:rPr>
                <a:t>(spontaneous)</a:t>
              </a:r>
              <a:endParaRPr lang="en-GB" sz="1200" dirty="0">
                <a:cs typeface="Times New Roman" panose="02020603050405020304" pitchFamily="18" charset="0"/>
              </a:endParaRPr>
            </a:p>
          </p:txBody>
        </p:sp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670176" y="8804471"/>
              <a:ext cx="3030557" cy="2059873"/>
            </a:xfrm>
            <a:prstGeom prst="rect">
              <a:avLst/>
            </a:prstGeom>
          </p:spPr>
        </p:pic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912" y="5564017"/>
              <a:ext cx="3635266" cy="251570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912" y="2567418"/>
              <a:ext cx="3566157" cy="226175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2" y="8804471"/>
              <a:ext cx="3561111" cy="24679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01069" y="2567418"/>
              <a:ext cx="3242228" cy="188075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" name="TextBox 1"/>
            <p:cNvSpPr txBox="1"/>
            <p:nvPr/>
          </p:nvSpPr>
          <p:spPr>
            <a:xfrm>
              <a:off x="104776" y="1310847"/>
              <a:ext cx="247157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200" b="1" dirty="0" smtClean="0">
                  <a:cs typeface="Times New Roman" pitchFamily="18" charset="0"/>
                </a:rPr>
                <a:t>Supplementary </a:t>
              </a:r>
              <a:r>
                <a:rPr lang="en-GB" sz="1200" b="1" dirty="0" smtClean="0">
                  <a:cs typeface="Times New Roman" pitchFamily="18" charset="0"/>
                </a:rPr>
                <a:t>Fig. </a:t>
              </a:r>
              <a:r>
                <a:rPr lang="en-GB" sz="1200" b="1" dirty="0" smtClean="0">
                  <a:cs typeface="Times New Roman" pitchFamily="18" charset="0"/>
                </a:rPr>
                <a:t>S3: Funnel Plots</a:t>
              </a:r>
              <a:endParaRPr lang="en-GB" sz="1200" b="1" dirty="0"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44257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0" y="1338649"/>
            <a:ext cx="6812089" cy="4969223"/>
            <a:chOff x="0" y="1338649"/>
            <a:chExt cx="6812089" cy="4969223"/>
          </a:xfrm>
        </p:grpSpPr>
        <p:sp>
          <p:nvSpPr>
            <p:cNvPr id="5" name="TextBox 4"/>
            <p:cNvSpPr txBox="1"/>
            <p:nvPr/>
          </p:nvSpPr>
          <p:spPr>
            <a:xfrm>
              <a:off x="193221" y="2171433"/>
              <a:ext cx="298132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200" b="1" dirty="0">
                  <a:cs typeface="Times New Roman" panose="02020603050405020304" pitchFamily="18" charset="0"/>
                </a:rPr>
                <a:t>g</a:t>
              </a:r>
              <a:r>
                <a:rPr lang="en-GB" sz="1200" b="1" dirty="0" smtClean="0">
                  <a:cs typeface="Times New Roman" panose="02020603050405020304" pitchFamily="18" charset="0"/>
                </a:rPr>
                <a:t>) </a:t>
              </a:r>
              <a:r>
                <a:rPr lang="en-GB" sz="1200" dirty="0" smtClean="0">
                  <a:cs typeface="Times New Roman" panose="02020603050405020304" pitchFamily="18" charset="0"/>
                </a:rPr>
                <a:t>Ceserean section rate</a:t>
              </a:r>
              <a:endParaRPr lang="en-GB" sz="1200" dirty="0">
                <a:cs typeface="Times New Roman" panose="02020603050405020304" pitchFamily="18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611827" y="2166150"/>
              <a:ext cx="315277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200" b="1" dirty="0">
                  <a:cs typeface="Times New Roman" panose="02020603050405020304" pitchFamily="18" charset="0"/>
                </a:rPr>
                <a:t>h</a:t>
              </a:r>
              <a:r>
                <a:rPr lang="en-GB" sz="1200" b="1" dirty="0" smtClean="0">
                  <a:cs typeface="Times New Roman" panose="02020603050405020304" pitchFamily="18" charset="0"/>
                </a:rPr>
                <a:t>) </a:t>
              </a:r>
              <a:r>
                <a:rPr lang="en-GB" sz="1200" dirty="0" smtClean="0">
                  <a:cs typeface="Times New Roman" panose="02020603050405020304" pitchFamily="18" charset="0"/>
                </a:rPr>
                <a:t>Incidence of GDM</a:t>
              </a:r>
              <a:endParaRPr lang="en-GB" sz="1200" dirty="0">
                <a:cs typeface="Times New Roman" panose="02020603050405020304" pitchFamily="18" charset="0"/>
              </a:endParaRPr>
            </a:p>
          </p:txBody>
        </p:sp>
        <p:pic>
          <p:nvPicPr>
            <p:cNvPr id="9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64341" y="2666482"/>
              <a:ext cx="3247748" cy="21124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050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2571750"/>
              <a:ext cx="3505830" cy="251141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" name="TextBox 1"/>
            <p:cNvSpPr txBox="1"/>
            <p:nvPr/>
          </p:nvSpPr>
          <p:spPr>
            <a:xfrm>
              <a:off x="115158" y="1338649"/>
              <a:ext cx="32500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200" b="1" dirty="0">
                  <a:cs typeface="Times New Roman" pitchFamily="18" charset="0"/>
                </a:rPr>
                <a:t>Supplementary </a:t>
              </a:r>
              <a:r>
                <a:rPr lang="en-GB" sz="1200" b="1" dirty="0" smtClean="0">
                  <a:cs typeface="Times New Roman" pitchFamily="18" charset="0"/>
                </a:rPr>
                <a:t>Fig. </a:t>
              </a:r>
              <a:r>
                <a:rPr lang="en-GB" sz="1200" b="1" dirty="0">
                  <a:cs typeface="Times New Roman" pitchFamily="18" charset="0"/>
                </a:rPr>
                <a:t>S3: Funnel </a:t>
              </a:r>
              <a:r>
                <a:rPr lang="en-GB" sz="1200" b="1" dirty="0" smtClean="0">
                  <a:cs typeface="Times New Roman" pitchFamily="18" charset="0"/>
                </a:rPr>
                <a:t>Plots (continued)</a:t>
              </a:r>
              <a:endParaRPr lang="en-GB" sz="1200" b="1" dirty="0">
                <a:cs typeface="Times New Roman" pitchFamily="18" charset="0"/>
              </a:endParaRP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361950" y="5476875"/>
              <a:ext cx="566737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200" dirty="0" smtClean="0">
                  <a:cs typeface="Times New Roman" pitchFamily="18" charset="0"/>
                </a:rPr>
                <a:t>Funnel Plot analysis</a:t>
              </a:r>
              <a:endParaRPr lang="en-GB" sz="1200" dirty="0">
                <a:cs typeface="Times New Roman" pitchFamily="18" charset="0"/>
              </a:endParaRPr>
            </a:p>
            <a:p>
              <a:r>
                <a:rPr lang="en-GB" sz="1200" dirty="0">
                  <a:cs typeface="Times New Roman" pitchFamily="18" charset="0"/>
                </a:rPr>
                <a:t>C-section=ceserean-section; GDM=gestational diabetes mellitus; met=metformin.</a:t>
              </a:r>
            </a:p>
            <a:p>
              <a:r>
                <a:rPr lang="en-GB" sz="1200" dirty="0">
                  <a:cs typeface="Times New Roman" pitchFamily="18" charset="0"/>
                </a:rPr>
                <a:t>Odds Ratio or mean difference (where appropriate) ± 95% CI. Fixed or random-effect models where appropriate</a:t>
              </a:r>
              <a:r>
                <a:rPr lang="en-GB" sz="1200" dirty="0" smtClean="0">
                  <a:cs typeface="Times New Roman" pitchFamily="18" charset="0"/>
                </a:rPr>
                <a:t>.</a:t>
              </a:r>
              <a:endParaRPr lang="en-GB" sz="1200" dirty="0"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840546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1410</TotalTime>
  <Words>94</Words>
  <Application>Microsoft Office PowerPoint</Application>
  <PresentationFormat>Custom</PresentationFormat>
  <Paragraphs>13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Clinical School Computing Service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Jane Adkins</dc:creator>
  <cp:lastModifiedBy>Windows User</cp:lastModifiedBy>
  <cp:revision>24</cp:revision>
  <cp:lastPrinted>2020-02-11T13:05:03Z</cp:lastPrinted>
  <dcterms:created xsi:type="dcterms:W3CDTF">2020-01-16T08:01:56Z</dcterms:created>
  <dcterms:modified xsi:type="dcterms:W3CDTF">2020-11-19T14:29:09Z</dcterms:modified>
</cp:coreProperties>
</file>