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84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-1260" y="3240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EFCD5-E986-4593-9770-03819233CEE9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395CE-8524-4EB9-BD74-DED1190BD3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9193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EFCD5-E986-4593-9770-03819233CEE9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395CE-8524-4EB9-BD74-DED1190BD3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3962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EFCD5-E986-4593-9770-03819233CEE9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395CE-8524-4EB9-BD74-DED1190BD3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4404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EFCD5-E986-4593-9770-03819233CEE9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395CE-8524-4EB9-BD74-DED1190BD3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327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EFCD5-E986-4593-9770-03819233CEE9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395CE-8524-4EB9-BD74-DED1190BD3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934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EFCD5-E986-4593-9770-03819233CEE9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395CE-8524-4EB9-BD74-DED1190BD3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8207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EFCD5-E986-4593-9770-03819233CEE9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395CE-8524-4EB9-BD74-DED1190BD3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010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EFCD5-E986-4593-9770-03819233CEE9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395CE-8524-4EB9-BD74-DED1190BD3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9018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EFCD5-E986-4593-9770-03819233CEE9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395CE-8524-4EB9-BD74-DED1190BD3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3329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EFCD5-E986-4593-9770-03819233CEE9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395CE-8524-4EB9-BD74-DED1190BD3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344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EFCD5-E986-4593-9770-03819233CEE9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395CE-8524-4EB9-BD74-DED1190BD3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581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EFCD5-E986-4593-9770-03819233CEE9}" type="datetimeFigureOut">
              <a:rPr lang="en-GB" smtClean="0"/>
              <a:t>19/11/2020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395CE-8524-4EB9-BD74-DED1190BD3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911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4626624"/>
              </p:ext>
            </p:extLst>
          </p:nvPr>
        </p:nvGraphicFramePr>
        <p:xfrm>
          <a:off x="319088" y="2195643"/>
          <a:ext cx="6234949" cy="6160442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879076"/>
                <a:gridCol w="1298556"/>
                <a:gridCol w="1263650"/>
                <a:gridCol w="1454150"/>
                <a:gridCol w="1339517"/>
              </a:tblGrid>
              <a:tr h="21452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88" marR="6488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Title/Abstract</a:t>
                      </a:r>
                      <a:endParaRPr lang="en-GB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88" marR="6488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Screening</a:t>
                      </a:r>
                      <a:endParaRPr lang="en-GB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88" marR="6488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Full Text</a:t>
                      </a:r>
                      <a:endParaRPr lang="en-GB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88" marR="6488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Screening</a:t>
                      </a:r>
                      <a:endParaRPr lang="en-GB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88" marR="64888" marT="0" marB="0"/>
                </a:tc>
              </a:tr>
              <a:tr h="21452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800" dirty="0">
                          <a:effectLst/>
                          <a:latin typeface="Calibri "/>
                          <a:cs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Calibri 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88" marR="6488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Inclusion criteria</a:t>
                      </a:r>
                      <a:endParaRPr lang="en-GB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88" marR="6488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Exclusion criteria</a:t>
                      </a:r>
                      <a:endParaRPr lang="en-GB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88" marR="6488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00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Inclusion criteria</a:t>
                      </a:r>
                      <a:endParaRPr lang="en-GB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88" marR="6488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00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Exclusion criteria</a:t>
                      </a:r>
                      <a:endParaRPr lang="en-GB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88" marR="64888" marT="0" marB="0"/>
                </a:tc>
              </a:tr>
              <a:tr h="174727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900" dirty="0">
                          <a:effectLst/>
                          <a:latin typeface="Calibri "/>
                          <a:cs typeface="Times New Roman" panose="02020603050405020304" pitchFamily="18" charset="0"/>
                        </a:rPr>
                        <a:t>Study design</a:t>
                      </a:r>
                      <a:endParaRPr lang="en-GB" sz="900" dirty="0">
                        <a:effectLst/>
                        <a:latin typeface="Calibri 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88" marR="64888" marT="0" marB="0"/>
                </a:tc>
                <a:tc>
                  <a:txBody>
                    <a:bodyPr/>
                    <a:lstStyle/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Human studies.</a:t>
                      </a:r>
                      <a:endParaRPr lang="en-GB" sz="10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&gt;50 cases.</a:t>
                      </a:r>
                      <a:endParaRPr lang="en-GB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88" marR="64888" marT="0" marB="0"/>
                </a:tc>
                <a:tc>
                  <a:txBody>
                    <a:bodyPr/>
                    <a:lstStyle/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Animal studies.</a:t>
                      </a:r>
                      <a:endParaRPr lang="en-GB" sz="10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&lt; 50 cases.</a:t>
                      </a:r>
                      <a:endParaRPr lang="en-GB" sz="10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&lt; 10 cases for metformin group.</a:t>
                      </a:r>
                      <a:endParaRPr lang="en-GB" sz="10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Non-primary research articles</a:t>
                      </a:r>
                      <a:r>
                        <a:rPr lang="en-GB" sz="800" baseline="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(including reviews).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Editorial comments, meeting abstracts (with insufficient data), book chapters, non-peer review articles.</a:t>
                      </a:r>
                      <a:endParaRPr lang="en-GB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88" marR="64888" marT="0" marB="0"/>
                </a:tc>
                <a:tc>
                  <a:txBody>
                    <a:bodyPr/>
                    <a:lstStyle/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Human studies</a:t>
                      </a:r>
                      <a:endParaRPr lang="en-GB" sz="10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&gt;50 cases</a:t>
                      </a:r>
                      <a:endParaRPr lang="en-GB" sz="10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Randomised controlled studies and prospective randomised controlled studies.</a:t>
                      </a:r>
                      <a:endParaRPr lang="en-GB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88" marR="64888" marT="0" marB="0"/>
                </a:tc>
                <a:tc>
                  <a:txBody>
                    <a:bodyPr/>
                    <a:lstStyle/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Animal studies</a:t>
                      </a:r>
                      <a:endParaRPr lang="en-GB" sz="10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&lt; 50 </a:t>
                      </a:r>
                      <a:r>
                        <a:rPr lang="en-GB" sz="8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cases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&lt;10 cases for metformin group.</a:t>
                      </a:r>
                      <a:endParaRPr lang="en-GB" sz="10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Non-primary research articles (including</a:t>
                      </a:r>
                      <a:r>
                        <a:rPr lang="en-GB" sz="800" baseline="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reviews).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Editorial comments, meeting abstracts (with insufficient data), book chapters, non-peer review articles.</a:t>
                      </a:r>
                      <a:endParaRPr lang="en-GB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88" marR="64888" marT="0" marB="0"/>
                </a:tc>
              </a:tr>
              <a:tr h="92202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900" dirty="0">
                          <a:effectLst/>
                          <a:latin typeface="Calibri "/>
                          <a:cs typeface="Times New Roman" panose="02020603050405020304" pitchFamily="18" charset="0"/>
                        </a:rPr>
                        <a:t>Group</a:t>
                      </a:r>
                      <a:endParaRPr lang="en-GB" sz="900" dirty="0">
                        <a:effectLst/>
                        <a:latin typeface="Calibri 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88" marR="64888" marT="0" marB="0"/>
                </a:tc>
                <a:tc>
                  <a:txBody>
                    <a:bodyPr/>
                    <a:lstStyle/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Pregnant women </a:t>
                      </a:r>
                      <a:r>
                        <a:rPr lang="en-GB" sz="8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with </a:t>
                      </a:r>
                      <a:r>
                        <a:rPr lang="en-GB" sz="800" baseline="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metformin intervention only.</a:t>
                      </a:r>
                    </a:p>
                  </a:txBody>
                  <a:tcPr marL="64888" marR="64888" marT="0" marB="0"/>
                </a:tc>
                <a:tc>
                  <a:txBody>
                    <a:bodyPr/>
                    <a:lstStyle/>
                    <a:p>
                      <a:pPr marL="171450" marR="0" lvl="0" indent="-17145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Pregnant</a:t>
                      </a:r>
                      <a:r>
                        <a:rPr lang="en-GB" sz="8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women  with metformin  plus any additional drug combination. </a:t>
                      </a:r>
                      <a:endParaRPr lang="en-GB" sz="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88" marR="64888" marT="0" marB="0"/>
                </a:tc>
                <a:tc>
                  <a:txBody>
                    <a:bodyPr/>
                    <a:lstStyle/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Women with </a:t>
                      </a:r>
                      <a:r>
                        <a:rPr lang="en-GB" sz="800" baseline="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any indication requiring metformin during pregnancy.</a:t>
                      </a: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Singleton </a:t>
                      </a:r>
                      <a:r>
                        <a:rPr lang="en-GB" sz="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pregnancies.</a:t>
                      </a:r>
                      <a:endParaRPr lang="en-GB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88" marR="64888" marT="0" marB="0"/>
                </a:tc>
                <a:tc>
                  <a:txBody>
                    <a:bodyPr/>
                    <a:lstStyle/>
                    <a:p>
                      <a:pPr marL="171450" marR="0" lvl="0" indent="-171450" algn="l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Pregnant</a:t>
                      </a:r>
                      <a:r>
                        <a:rPr lang="en-GB" sz="8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women  with metformin  plus any additional drug combination. </a:t>
                      </a:r>
                      <a:endParaRPr lang="en-GB" sz="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88" marR="64888" marT="0" marB="0"/>
                </a:tc>
              </a:tr>
              <a:tr h="6591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900" dirty="0">
                          <a:effectLst/>
                          <a:latin typeface="Calibri "/>
                          <a:cs typeface="Times New Roman" panose="02020603050405020304" pitchFamily="18" charset="0"/>
                        </a:rPr>
                        <a:t>Exposure</a:t>
                      </a:r>
                      <a:endParaRPr lang="en-GB" sz="900" dirty="0">
                        <a:effectLst/>
                        <a:latin typeface="Calibri 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88" marR="64888" marT="0" marB="0"/>
                </a:tc>
                <a:tc>
                  <a:txBody>
                    <a:bodyPr/>
                    <a:lstStyle/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Metformin vs. </a:t>
                      </a:r>
                      <a:r>
                        <a:rPr lang="en-GB" sz="8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other</a:t>
                      </a:r>
                      <a:r>
                        <a:rPr lang="en-GB" sz="800" baseline="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pharmacological intervention</a:t>
                      </a:r>
                      <a:r>
                        <a:rPr lang="en-GB" sz="8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AND/OR </a:t>
                      </a:r>
                      <a:r>
                        <a:rPr lang="en-GB" sz="8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diet</a:t>
                      </a:r>
                      <a:r>
                        <a:rPr lang="en-GB" sz="800" baseline="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AND/OR lifestyle.</a:t>
                      </a:r>
                      <a:endParaRPr lang="en-GB" sz="800" dirty="0" smtClean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4888" marR="64888" marT="0" marB="0"/>
                </a:tc>
                <a:tc>
                  <a:txBody>
                    <a:bodyPr/>
                    <a:lstStyle/>
                    <a:p>
                      <a:endParaRPr lang="en-GB" dirty="0">
                        <a:latin typeface="+mn-lt"/>
                      </a:endParaRPr>
                    </a:p>
                  </a:txBody>
                  <a:tcPr marL="64888" marR="64888" marT="0" marB="0"/>
                </a:tc>
                <a:tc>
                  <a:txBody>
                    <a:bodyPr/>
                    <a:lstStyle/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Metformin </a:t>
                      </a:r>
                      <a:r>
                        <a:rPr lang="en-GB" sz="8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vs. other drug and/or diet/lifestyle for pregnant women.</a:t>
                      </a:r>
                    </a:p>
                  </a:txBody>
                  <a:tcPr marL="64888" marR="64888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88" marR="64888" marT="0" marB="0"/>
                </a:tc>
              </a:tr>
              <a:tr h="20193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900" dirty="0">
                          <a:effectLst/>
                          <a:latin typeface="Calibri "/>
                          <a:cs typeface="Times New Roman" panose="02020603050405020304" pitchFamily="18" charset="0"/>
                        </a:rPr>
                        <a:t>Outcome</a:t>
                      </a:r>
                      <a:endParaRPr lang="en-GB" sz="900" dirty="0">
                        <a:effectLst/>
                        <a:latin typeface="Calibri 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88" marR="64888" marT="0" marB="0"/>
                </a:tc>
                <a:tc>
                  <a:txBody>
                    <a:bodyPr/>
                    <a:lstStyle/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‘Baseline’ maternal parameters recorded before study start and/or at follow-up </a:t>
                      </a:r>
                      <a:endParaRPr lang="en-GB" sz="800" dirty="0" smtClean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OR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Pregnancy and delivery complications recorded (e.g. gestational hypertension, pre-eclampsia,</a:t>
                      </a:r>
                      <a:r>
                        <a:rPr lang="en-GB" sz="800" baseline="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8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preterm birth, side-effects, mode</a:t>
                      </a:r>
                      <a:r>
                        <a:rPr lang="en-GB" sz="800" baseline="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of delivery, </a:t>
                      </a:r>
                      <a:r>
                        <a:rPr lang="en-GB" sz="8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glycaemic control, GDM incidence).</a:t>
                      </a:r>
                    </a:p>
                  </a:txBody>
                  <a:tcPr marL="64888" marR="64888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88" marR="64888" marT="0" marB="0"/>
                </a:tc>
                <a:tc>
                  <a:txBody>
                    <a:bodyPr/>
                    <a:lstStyle/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Maternal parameters recorded before study start and/or after </a:t>
                      </a:r>
                      <a:r>
                        <a:rPr lang="en-GB" sz="8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study/follow-up.</a:t>
                      </a:r>
                      <a:endParaRPr lang="en-GB" sz="10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8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OR</a:t>
                      </a:r>
                      <a:endParaRPr lang="en-GB" sz="10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171450" indent="-17145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Pregnancy and delivery complications recorded (e.g. gestational hypertension, </a:t>
                      </a:r>
                      <a:r>
                        <a:rPr lang="en-GB" sz="8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pre-eclampsia,</a:t>
                      </a:r>
                      <a:r>
                        <a:rPr lang="en-GB" sz="800" baseline="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8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preterm birth, side-effects, mode</a:t>
                      </a:r>
                      <a:r>
                        <a:rPr lang="en-GB" sz="800" baseline="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 of delivery, </a:t>
                      </a:r>
                      <a:r>
                        <a:rPr lang="en-GB" sz="800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glycaemic control, GDM incidence).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800" dirty="0" smtClean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4888" marR="6488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800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88" marR="64888" marT="0" marB="0"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04800" y="1699260"/>
            <a:ext cx="33958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>
                <a:cs typeface="Times New Roman" pitchFamily="18" charset="0"/>
              </a:rPr>
              <a:t>Supplementary Table S1: Inclusion/Exclusion table</a:t>
            </a:r>
            <a:endParaRPr lang="en-GB" sz="1200" b="1" dirty="0"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8408342"/>
            <a:ext cx="2380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cs typeface="Times New Roman" pitchFamily="18" charset="0"/>
              </a:rPr>
              <a:t>Inclusion/exclusion criteria</a:t>
            </a:r>
          </a:p>
          <a:p>
            <a:r>
              <a:rPr lang="en-GB" sz="1200" dirty="0" smtClean="0">
                <a:cs typeface="Times New Roman" pitchFamily="18" charset="0"/>
              </a:rPr>
              <a:t>GDM=gestational diabetes mellitus</a:t>
            </a:r>
            <a:endParaRPr lang="en-GB" sz="12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9381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599</TotalTime>
  <Words>266</Words>
  <Application>Microsoft Office PowerPoint</Application>
  <PresentationFormat>Custom</PresentationFormat>
  <Paragraphs>51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Clinical School Computing Service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 Adkins</dc:creator>
  <cp:lastModifiedBy>Windows User</cp:lastModifiedBy>
  <cp:revision>19</cp:revision>
  <cp:lastPrinted>2019-12-19T08:44:06Z</cp:lastPrinted>
  <dcterms:created xsi:type="dcterms:W3CDTF">2019-11-25T07:49:42Z</dcterms:created>
  <dcterms:modified xsi:type="dcterms:W3CDTF">2020-11-19T14:34:22Z</dcterms:modified>
</cp:coreProperties>
</file>