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25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20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36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62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0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540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38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37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666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143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37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31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0F673-7F19-420F-8EB2-3E438D8988B3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0D7AE-05A0-4F9B-B095-46CCD4F8C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93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88745" y="1619672"/>
            <a:ext cx="6531618" cy="6620510"/>
            <a:chOff x="188746" y="1402368"/>
            <a:chExt cx="6531618" cy="6620510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837716" y="1488093"/>
              <a:ext cx="2228850" cy="5905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Records identified through database searching 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n=3081)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</p:txBody>
        </p:sp>
        <p:sp>
          <p:nvSpPr>
            <p:cNvPr id="5" name="Rounded Rectangle 4"/>
            <p:cNvSpPr>
              <a:spLocks noChangeArrowheads="1"/>
            </p:cNvSpPr>
            <p:nvPr/>
          </p:nvSpPr>
          <p:spPr bwMode="auto">
            <a:xfrm rot="16200000">
              <a:off x="-296076" y="3603595"/>
              <a:ext cx="1371600" cy="36258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vert270" wrap="square" lIns="45720" tIns="45720" rIns="4572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kern="140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Screening</a:t>
              </a:r>
            </a:p>
          </p:txBody>
        </p:sp>
        <p:sp>
          <p:nvSpPr>
            <p:cNvPr id="6" name="Rounded Rectangle 5"/>
            <p:cNvSpPr>
              <a:spLocks noChangeArrowheads="1"/>
            </p:cNvSpPr>
            <p:nvPr/>
          </p:nvSpPr>
          <p:spPr bwMode="auto">
            <a:xfrm rot="16200000">
              <a:off x="-319889" y="6827808"/>
              <a:ext cx="1371600" cy="314960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vert270" wrap="square" lIns="45720" tIns="45720" rIns="4572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kern="140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Included</a:t>
              </a:r>
            </a:p>
          </p:txBody>
        </p:sp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 rot="16200000">
              <a:off x="-305601" y="5213320"/>
              <a:ext cx="1371600" cy="343535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vert270" wrap="square" lIns="45720" tIns="45720" rIns="4572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kern="140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Eligibility</a:t>
              </a:r>
            </a:p>
          </p:txBody>
        </p:sp>
        <p:cxnSp>
          <p:nvCxnSpPr>
            <p:cNvPr id="8" name="Straight Arrow Connector 7"/>
            <p:cNvCxnSpPr>
              <a:cxnSpLocks noChangeShapeType="1"/>
            </p:cNvCxnSpPr>
            <p:nvPr/>
          </p:nvCxnSpPr>
          <p:spPr bwMode="auto">
            <a:xfrm>
              <a:off x="2037231" y="2220883"/>
              <a:ext cx="0" cy="457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Arrow Connector 8"/>
            <p:cNvCxnSpPr>
              <a:cxnSpLocks noChangeShapeType="1"/>
            </p:cNvCxnSpPr>
            <p:nvPr/>
          </p:nvCxnSpPr>
          <p:spPr bwMode="auto">
            <a:xfrm>
              <a:off x="3713631" y="2230408"/>
              <a:ext cx="0" cy="457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cxnSp>
        <p:sp>
          <p:nvSpPr>
            <p:cNvPr id="10" name="Rounded Rectangle 9"/>
            <p:cNvSpPr>
              <a:spLocks noChangeArrowheads="1"/>
            </p:cNvSpPr>
            <p:nvPr/>
          </p:nvSpPr>
          <p:spPr bwMode="auto">
            <a:xfrm rot="16200000">
              <a:off x="-344972" y="1936086"/>
              <a:ext cx="1429385" cy="361950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vert270" wrap="square" lIns="45720" tIns="45720" rIns="4572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kern="140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Identification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304691" y="1488093"/>
              <a:ext cx="2228850" cy="5905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CA" sz="1000" kern="140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Additional records identified through other sources (n=1)</a:t>
              </a:r>
              <a:endParaRPr lang="en-GB" sz="1000" kern="140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1780691" y="2735233"/>
              <a:ext cx="2143125" cy="5715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Records after duplicates removed </a:t>
              </a:r>
              <a:b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</a:b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n=1212)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120416" y="3727103"/>
              <a:ext cx="1698625" cy="533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Title and abstract records screened 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n=1212)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665496" y="2552353"/>
              <a:ext cx="2028825" cy="19234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Records excluded, with reasons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Wrong publication type (n=420)</a:t>
              </a:r>
              <a:b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</a:b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Review (n=340)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Wrong study design 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n=148)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Wrong outcome (n=96)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Wrong population (n=49)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Retrospective study (n=40)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Not randomised (n=22)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Wrong drug (n=7)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No control/metformin group (n=2)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No information (n=1)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 value too low (n=1)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114066" y="4822478"/>
              <a:ext cx="1714500" cy="4857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Full-text articles assessed for eligibility 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n=86)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4672489" y="4836627"/>
              <a:ext cx="2047875" cy="16783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Full-text articles excluded, with reasons</a:t>
              </a:r>
              <a:b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</a:b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Wrong outcome (n=25)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Wrong study design 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n=5)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Wrong publication type (n=5)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Not randomised (n=3)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No 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control/metformin </a:t>
              </a: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group 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n=5)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Not primary data (n=5)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Contains </a:t>
              </a: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twin pregnancies (n=1)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 value too low 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n=2)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 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 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 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 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133116" y="6142008"/>
              <a:ext cx="1714500" cy="5048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Studies included in qualitative synthesis 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n=35)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152166" y="7279928"/>
              <a:ext cx="1714500" cy="742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91440" rIns="91440" bIns="9144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CA" sz="1000" kern="1400" dirty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Studies included in quantitative synthesis (meta-analysis) (</a:t>
              </a:r>
              <a:r>
                <a:rPr lang="en-CA" sz="1000" kern="1400" dirty="0" smtClean="0">
                  <a:solidFill>
                    <a:srgbClr val="000000"/>
                  </a:solidFill>
                  <a:effectLst/>
                  <a:latin typeface="+mj-lt"/>
                  <a:ea typeface="Times New Roman"/>
                </a:rPr>
                <a:t>n=35)</a:t>
              </a:r>
              <a:endParaRPr lang="en-GB" sz="1000" kern="1400" dirty="0">
                <a:solidFill>
                  <a:srgbClr val="000000"/>
                </a:solidFill>
                <a:effectLst/>
                <a:latin typeface="+mj-lt"/>
                <a:ea typeface="Times New Roman"/>
              </a:endParaRPr>
            </a:p>
          </p:txBody>
        </p:sp>
        <p:cxnSp>
          <p:nvCxnSpPr>
            <p:cNvPr id="19" name="Straight Arrow Connector 18"/>
            <p:cNvCxnSpPr>
              <a:cxnSpLocks noChangeShapeType="1"/>
            </p:cNvCxnSpPr>
            <p:nvPr/>
          </p:nvCxnSpPr>
          <p:spPr bwMode="auto">
            <a:xfrm>
              <a:off x="2875431" y="3359438"/>
              <a:ext cx="0" cy="3524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Arrow Connector 19"/>
            <p:cNvCxnSpPr>
              <a:cxnSpLocks noChangeShapeType="1"/>
            </p:cNvCxnSpPr>
            <p:nvPr/>
          </p:nvCxnSpPr>
          <p:spPr bwMode="auto">
            <a:xfrm>
              <a:off x="2884956" y="4340513"/>
              <a:ext cx="0" cy="3429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Arrow Connector 20"/>
            <p:cNvCxnSpPr>
              <a:cxnSpLocks noChangeShapeType="1"/>
            </p:cNvCxnSpPr>
            <p:nvPr/>
          </p:nvCxnSpPr>
          <p:spPr bwMode="auto">
            <a:xfrm>
              <a:off x="2923056" y="6836063"/>
              <a:ext cx="0" cy="3429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Arrow Connector 21"/>
            <p:cNvCxnSpPr>
              <a:cxnSpLocks noChangeShapeType="1"/>
            </p:cNvCxnSpPr>
            <p:nvPr/>
          </p:nvCxnSpPr>
          <p:spPr bwMode="auto">
            <a:xfrm>
              <a:off x="4006366" y="3944273"/>
              <a:ext cx="4889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Arrow Connector 22"/>
            <p:cNvCxnSpPr>
              <a:cxnSpLocks noChangeShapeType="1"/>
            </p:cNvCxnSpPr>
            <p:nvPr/>
          </p:nvCxnSpPr>
          <p:spPr bwMode="auto">
            <a:xfrm>
              <a:off x="3942866" y="5106958"/>
              <a:ext cx="499745" cy="457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cxnSp>
        <p:pic>
          <p:nvPicPr>
            <p:cNvPr id="2070" name="Picture 22" descr="Description: Consort-Logo-Graphic-30-12-07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00" t="20689" r="87100" b="17241"/>
            <a:stretch>
              <a:fillRect/>
            </a:stretch>
          </p:blipFill>
          <p:spPr bwMode="auto">
            <a:xfrm>
              <a:off x="6008521" y="1402368"/>
              <a:ext cx="685800" cy="6238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5" name="Straight Arrow Connector 24"/>
            <p:cNvCxnSpPr>
              <a:cxnSpLocks noChangeShapeType="1"/>
            </p:cNvCxnSpPr>
            <p:nvPr/>
          </p:nvCxnSpPr>
          <p:spPr bwMode="auto">
            <a:xfrm>
              <a:off x="2913531" y="5526058"/>
              <a:ext cx="0" cy="457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cxnSp>
      </p:grp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3200" algn="ctr"/>
                <a:tab pos="5486400" algn="r"/>
                <a:tab pos="88011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7" name="Rectangle 29"/>
          <p:cNvSpPr>
            <a:spLocks noChangeArrowheads="1"/>
          </p:cNvSpPr>
          <p:nvPr/>
        </p:nvSpPr>
        <p:spPr bwMode="auto">
          <a:xfrm>
            <a:off x="0" y="729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8744" y="922303"/>
            <a:ext cx="3070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smtClean="0">
                <a:latin typeface="+mj-lt"/>
                <a:cs typeface="Times New Roman" panose="02020603050405020304" pitchFamily="18" charset="0"/>
              </a:rPr>
              <a:t>Supplementary Fig. </a:t>
            </a:r>
            <a:r>
              <a:rPr lang="en-GB" sz="1200" b="1" dirty="0" smtClean="0">
                <a:latin typeface="+mj-lt"/>
                <a:cs typeface="Times New Roman" panose="02020603050405020304" pitchFamily="18" charset="0"/>
              </a:rPr>
              <a:t>S1: PRISMA flow diagram</a:t>
            </a:r>
            <a:endParaRPr lang="en-GB" sz="1200" b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17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2010</TotalTime>
  <Words>85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155</cp:revision>
  <cp:lastPrinted>2020-03-12T07:01:15Z</cp:lastPrinted>
  <dcterms:created xsi:type="dcterms:W3CDTF">2020-02-26T15:09:30Z</dcterms:created>
  <dcterms:modified xsi:type="dcterms:W3CDTF">2020-11-19T14:23:44Z</dcterms:modified>
</cp:coreProperties>
</file>