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71" autoAdjust="0"/>
    <p:restoredTop sz="94660"/>
  </p:normalViewPr>
  <p:slideViewPr>
    <p:cSldViewPr snapToGrid="0">
      <p:cViewPr>
        <p:scale>
          <a:sx n="100" d="100"/>
          <a:sy n="100" d="100"/>
        </p:scale>
        <p:origin x="-1872" y="372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08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52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68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94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11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99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74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17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76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1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61AB8-E9F4-4320-A5F1-4FC41F813C45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20005-AF75-4C95-BE78-CEB0E9407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5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031" y="2208342"/>
            <a:ext cx="6086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 smtClean="0">
                <a:cs typeface="Times New Roman" panose="02020603050405020304" pitchFamily="18" charset="0"/>
              </a:rPr>
              <a:t>PubMed:</a:t>
            </a:r>
          </a:p>
          <a:p>
            <a:pPr algn="just"/>
            <a:r>
              <a:rPr lang="en-GB" sz="1200" dirty="0" smtClean="0">
                <a:cs typeface="Times New Roman" panose="02020603050405020304" pitchFamily="18" charset="0"/>
              </a:rPr>
              <a:t>Initial </a:t>
            </a:r>
            <a:r>
              <a:rPr lang="en-GB" sz="1200" dirty="0">
                <a:cs typeface="Times New Roman" panose="02020603050405020304" pitchFamily="18" charset="0"/>
              </a:rPr>
              <a:t>search date: 19.11.19. (Search date range: June 1997 to 19.11.19). </a:t>
            </a:r>
          </a:p>
          <a:p>
            <a:pPr algn="just"/>
            <a:r>
              <a:rPr lang="en-GB" sz="1200" dirty="0" smtClean="0">
                <a:cs typeface="Times New Roman" panose="02020603050405020304" pitchFamily="18" charset="0"/>
              </a:rPr>
              <a:t>Basic </a:t>
            </a:r>
            <a:r>
              <a:rPr lang="en-GB" sz="1200" dirty="0">
                <a:cs typeface="Times New Roman" panose="02020603050405020304" pitchFamily="18" charset="0"/>
              </a:rPr>
              <a:t>search terms: Metformin AND Gestational diabetes </a:t>
            </a:r>
            <a:r>
              <a:rPr lang="en-GB" sz="1200" dirty="0" smtClean="0">
                <a:cs typeface="Times New Roman" panose="02020603050405020304" pitchFamily="18" charset="0"/>
              </a:rPr>
              <a:t>mellitus</a:t>
            </a:r>
            <a:endParaRPr lang="en-GB" sz="1200" dirty="0">
              <a:cs typeface="Times New Roman" panose="02020603050405020304" pitchFamily="18" charset="0"/>
            </a:endParaRPr>
          </a:p>
          <a:p>
            <a:pPr algn="just"/>
            <a:r>
              <a:rPr lang="en-GB" sz="1200" dirty="0">
                <a:cs typeface="Times New Roman" panose="02020603050405020304" pitchFamily="18" charset="0"/>
              </a:rPr>
              <a:t>("metformin"[</a:t>
            </a:r>
            <a:r>
              <a:rPr lang="en-GB" sz="1200" dirty="0" err="1">
                <a:cs typeface="Times New Roman" panose="02020603050405020304" pitchFamily="18" charset="0"/>
              </a:rPr>
              <a:t>MeSH</a:t>
            </a:r>
            <a:r>
              <a:rPr lang="en-GB" sz="1200" dirty="0">
                <a:cs typeface="Times New Roman" panose="02020603050405020304" pitchFamily="18" charset="0"/>
              </a:rPr>
              <a:t> Terms] OR "metformin"[All Fields]) AND ("diabetes, gestational"[</a:t>
            </a:r>
            <a:r>
              <a:rPr lang="en-GB" sz="1200" dirty="0" err="1">
                <a:cs typeface="Times New Roman" panose="02020603050405020304" pitchFamily="18" charset="0"/>
              </a:rPr>
              <a:t>MeSH</a:t>
            </a:r>
            <a:r>
              <a:rPr lang="en-GB" sz="1200" dirty="0">
                <a:cs typeface="Times New Roman" panose="02020603050405020304" pitchFamily="18" charset="0"/>
              </a:rPr>
              <a:t> Terms] OR ("diabetes"[All Fields] AND "gestational"[All Fields]) OR "gestational diabetes"[All Fields] OR ("gestational"[All Fields] AND "diabetes"[All Fields] AND "mellitus"[All Fields]) OR "gestational diabetes mellitus"[All Fields</a:t>
            </a:r>
            <a:r>
              <a:rPr lang="en-GB" sz="1200" dirty="0" smtClean="0">
                <a:cs typeface="Times New Roman" panose="02020603050405020304" pitchFamily="18" charset="0"/>
              </a:rPr>
              <a:t>])</a:t>
            </a:r>
            <a:endParaRPr lang="en-GB" sz="1200" dirty="0"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3031" y="3761423"/>
            <a:ext cx="4417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cs typeface="Times New Roman" panose="02020603050405020304" pitchFamily="18" charset="0"/>
              </a:rPr>
              <a:t>Web </a:t>
            </a:r>
            <a:r>
              <a:rPr lang="en-GB" sz="1200" b="1" dirty="0">
                <a:cs typeface="Times New Roman" panose="02020603050405020304" pitchFamily="18" charset="0"/>
              </a:rPr>
              <a:t>of </a:t>
            </a:r>
            <a:r>
              <a:rPr lang="en-GB" sz="1200" b="1" dirty="0" smtClean="0">
                <a:cs typeface="Times New Roman" panose="02020603050405020304" pitchFamily="18" charset="0"/>
              </a:rPr>
              <a:t>Science:</a:t>
            </a:r>
            <a:endParaRPr lang="en-GB" sz="1200" dirty="0">
              <a:cs typeface="Times New Roman" panose="02020603050405020304" pitchFamily="18" charset="0"/>
            </a:endParaRPr>
          </a:p>
          <a:p>
            <a:r>
              <a:rPr lang="en-GB" sz="1200" dirty="0" smtClean="0">
                <a:cs typeface="Times New Roman" panose="02020603050405020304" pitchFamily="18" charset="0"/>
              </a:rPr>
              <a:t>Initial </a:t>
            </a:r>
            <a:r>
              <a:rPr lang="en-GB" sz="1200" dirty="0">
                <a:cs typeface="Times New Roman" panose="02020603050405020304" pitchFamily="18" charset="0"/>
              </a:rPr>
              <a:t>search date: 19.11.19. (Search date range: 1900 to 19.11.19</a:t>
            </a:r>
            <a:r>
              <a:rPr lang="en-GB" sz="1200" dirty="0" smtClean="0">
                <a:cs typeface="Times New Roman" panose="02020603050405020304" pitchFamily="18" charset="0"/>
              </a:rPr>
              <a:t>).</a:t>
            </a:r>
            <a:endParaRPr lang="en-GB" sz="1200" dirty="0">
              <a:cs typeface="Times New Roman" panose="02020603050405020304" pitchFamily="18" charset="0"/>
            </a:endParaRPr>
          </a:p>
          <a:p>
            <a:r>
              <a:rPr lang="en-GB" sz="1200" dirty="0">
                <a:cs typeface="Times New Roman" panose="02020603050405020304" pitchFamily="18" charset="0"/>
              </a:rPr>
              <a:t>Basic search terms: Metformin AND Gestational diabetes mellitus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3031" y="4575840"/>
            <a:ext cx="249209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cs typeface="Times New Roman" panose="02020603050405020304" pitchFamily="18" charset="0"/>
              </a:rPr>
              <a:t>OVID </a:t>
            </a:r>
            <a:r>
              <a:rPr lang="en-GB" sz="1200" b="1" dirty="0" smtClean="0">
                <a:cs typeface="Times New Roman" panose="02020603050405020304" pitchFamily="18" charset="0"/>
              </a:rPr>
              <a:t>EMBASE</a:t>
            </a:r>
            <a:endParaRPr lang="en-GB" sz="1200" dirty="0">
              <a:cs typeface="Times New Roman" panose="02020603050405020304" pitchFamily="18" charset="0"/>
            </a:endParaRPr>
          </a:p>
          <a:p>
            <a:r>
              <a:rPr lang="en-GB" sz="1200" dirty="0" smtClean="0">
                <a:cs typeface="Times New Roman" panose="02020603050405020304" pitchFamily="18" charset="0"/>
              </a:rPr>
              <a:t>Search </a:t>
            </a:r>
            <a:r>
              <a:rPr lang="en-GB" sz="1200" dirty="0">
                <a:cs typeface="Times New Roman" panose="02020603050405020304" pitchFamily="18" charset="0"/>
              </a:rPr>
              <a:t>date range: 1974 to </a:t>
            </a:r>
            <a:r>
              <a:rPr lang="en-GB" sz="1200" dirty="0" smtClean="0">
                <a:cs typeface="Times New Roman" panose="02020603050405020304" pitchFamily="18" charset="0"/>
              </a:rPr>
              <a:t>19.11.19.</a:t>
            </a:r>
          </a:p>
          <a:p>
            <a:r>
              <a:rPr lang="en-GB" sz="1200" dirty="0">
                <a:cs typeface="Times New Roman" panose="02020603050405020304" pitchFamily="18" charset="0"/>
              </a:rPr>
              <a:t>m</a:t>
            </a:r>
            <a:r>
              <a:rPr lang="en-GB" sz="1200" dirty="0" smtClean="0">
                <a:cs typeface="Times New Roman" panose="02020603050405020304" pitchFamily="18" charset="0"/>
              </a:rPr>
              <a:t>etformin.mp.</a:t>
            </a:r>
          </a:p>
          <a:p>
            <a:r>
              <a:rPr lang="en-GB" sz="1200" dirty="0" err="1" smtClean="0">
                <a:cs typeface="Times New Roman" panose="02020603050405020304" pitchFamily="18" charset="0"/>
              </a:rPr>
              <a:t>metformin.ti,ab</a:t>
            </a:r>
            <a:r>
              <a:rPr lang="en-GB" sz="1200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GB" sz="1200" dirty="0" err="1" smtClean="0">
                <a:cs typeface="Times New Roman" panose="02020603050405020304" pitchFamily="18" charset="0"/>
              </a:rPr>
              <a:t>exp</a:t>
            </a:r>
            <a:r>
              <a:rPr lang="en-GB" sz="1200" dirty="0" smtClean="0">
                <a:cs typeface="Times New Roman" panose="02020603050405020304" pitchFamily="18" charset="0"/>
              </a:rPr>
              <a:t>*metformin/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2 or 3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(gestation*adj3 </a:t>
            </a:r>
            <a:r>
              <a:rPr lang="en-GB" sz="1200" dirty="0" err="1" smtClean="0">
                <a:cs typeface="Times New Roman" panose="02020603050405020304" pitchFamily="18" charset="0"/>
              </a:rPr>
              <a:t>diabet</a:t>
            </a:r>
            <a:r>
              <a:rPr lang="en-GB" sz="1200" dirty="0" smtClean="0">
                <a:cs typeface="Times New Roman" panose="02020603050405020304" pitchFamily="18" charset="0"/>
              </a:rPr>
              <a:t>*).</a:t>
            </a:r>
            <a:r>
              <a:rPr lang="en-GB" sz="1200" dirty="0" err="1" smtClean="0">
                <a:cs typeface="Times New Roman" panose="02020603050405020304" pitchFamily="18" charset="0"/>
              </a:rPr>
              <a:t>ti,ab</a:t>
            </a:r>
            <a:r>
              <a:rPr lang="en-GB" sz="1200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GB" sz="1200" dirty="0" err="1" smtClean="0">
                <a:cs typeface="Times New Roman" panose="02020603050405020304" pitchFamily="18" charset="0"/>
              </a:rPr>
              <a:t>exp</a:t>
            </a:r>
            <a:r>
              <a:rPr lang="en-GB" sz="1200" dirty="0" smtClean="0">
                <a:cs typeface="Times New Roman" panose="02020603050405020304" pitchFamily="18" charset="0"/>
              </a:rPr>
              <a:t>*pregnancy diabetes mellitus/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5 or 6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4 and 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3031" y="6682918"/>
            <a:ext cx="25298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cs typeface="Times New Roman" panose="02020603050405020304" pitchFamily="18" charset="0"/>
              </a:rPr>
              <a:t>OVID MEDLINE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Search </a:t>
            </a:r>
            <a:r>
              <a:rPr lang="en-GB" sz="1200" dirty="0">
                <a:cs typeface="Times New Roman" panose="02020603050405020304" pitchFamily="18" charset="0"/>
              </a:rPr>
              <a:t>date range: 1946 to </a:t>
            </a:r>
            <a:r>
              <a:rPr lang="en-GB" sz="1200" dirty="0" smtClean="0">
                <a:cs typeface="Times New Roman" panose="02020603050405020304" pitchFamily="18" charset="0"/>
              </a:rPr>
              <a:t>19.11.19.</a:t>
            </a:r>
            <a:endParaRPr lang="en-GB" sz="1200" b="1" dirty="0" smtClean="0">
              <a:cs typeface="Times New Roman" panose="02020603050405020304" pitchFamily="18" charset="0"/>
            </a:endParaRPr>
          </a:p>
          <a:p>
            <a:r>
              <a:rPr lang="en-GB" sz="1200" dirty="0" smtClean="0">
                <a:cs typeface="Times New Roman" panose="02020603050405020304" pitchFamily="18" charset="0"/>
              </a:rPr>
              <a:t>metformin.mp.</a:t>
            </a:r>
          </a:p>
          <a:p>
            <a:r>
              <a:rPr lang="en-GB" sz="1200" dirty="0" err="1" smtClean="0">
                <a:cs typeface="Times New Roman" panose="02020603050405020304" pitchFamily="18" charset="0"/>
              </a:rPr>
              <a:t>metformin.ti,ab</a:t>
            </a:r>
            <a:r>
              <a:rPr lang="en-GB" sz="1200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GB" sz="1200" dirty="0" err="1" smtClean="0">
                <a:cs typeface="Times New Roman" panose="02020603050405020304" pitchFamily="18" charset="0"/>
              </a:rPr>
              <a:t>exp</a:t>
            </a:r>
            <a:r>
              <a:rPr lang="en-GB" sz="1200" dirty="0" smtClean="0">
                <a:cs typeface="Times New Roman" panose="02020603050405020304" pitchFamily="18" charset="0"/>
              </a:rPr>
              <a:t>*metformin/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2 or 3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(gestation*adj3 </a:t>
            </a:r>
            <a:r>
              <a:rPr lang="en-GB" sz="1200" dirty="0" err="1" smtClean="0">
                <a:cs typeface="Times New Roman" panose="02020603050405020304" pitchFamily="18" charset="0"/>
              </a:rPr>
              <a:t>diabet</a:t>
            </a:r>
            <a:r>
              <a:rPr lang="en-GB" sz="1200" dirty="0" smtClean="0">
                <a:cs typeface="Times New Roman" panose="02020603050405020304" pitchFamily="18" charset="0"/>
              </a:rPr>
              <a:t>*).</a:t>
            </a:r>
            <a:r>
              <a:rPr lang="en-GB" sz="1200" dirty="0" err="1" smtClean="0">
                <a:cs typeface="Times New Roman" panose="02020603050405020304" pitchFamily="18" charset="0"/>
              </a:rPr>
              <a:t>ti,ab</a:t>
            </a:r>
            <a:r>
              <a:rPr lang="en-GB" sz="1200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GB" sz="1200" dirty="0" smtClean="0">
                <a:cs typeface="Times New Roman" panose="02020603050405020304" pitchFamily="18" charset="0"/>
              </a:rPr>
              <a:t>4 and 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3031" y="8433762"/>
            <a:ext cx="426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cs typeface="Times New Roman" panose="02020603050405020304" pitchFamily="18" charset="0"/>
              </a:rPr>
              <a:t>The Cochrane Database</a:t>
            </a:r>
          </a:p>
          <a:p>
            <a:r>
              <a:rPr lang="en-GB" sz="1200" dirty="0">
                <a:cs typeface="Times New Roman" panose="02020603050405020304" pitchFamily="18" charset="0"/>
              </a:rPr>
              <a:t>Search date range: Database inception to </a:t>
            </a:r>
            <a:r>
              <a:rPr lang="en-GB" sz="1200" dirty="0" smtClean="0">
                <a:cs typeface="Times New Roman" panose="02020603050405020304" pitchFamily="18" charset="0"/>
              </a:rPr>
              <a:t>19.11.19.</a:t>
            </a:r>
          </a:p>
          <a:p>
            <a:r>
              <a:rPr lang="en-GB" sz="1200" dirty="0">
                <a:cs typeface="Times New Roman" panose="02020603050405020304" pitchFamily="18" charset="0"/>
              </a:rPr>
              <a:t>Basic search terms: Metformin AND Gestational diabetes </a:t>
            </a:r>
            <a:r>
              <a:rPr lang="en-GB" sz="1200" dirty="0" smtClean="0">
                <a:cs typeface="Times New Roman" panose="02020603050405020304" pitchFamily="18" charset="0"/>
              </a:rPr>
              <a:t>mellitus</a:t>
            </a:r>
            <a:endParaRPr lang="en-GB" sz="1200" dirty="0"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031" y="9261277"/>
            <a:ext cx="3707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cs typeface="Times New Roman" panose="02020603050405020304" pitchFamily="18" charset="0"/>
              </a:rPr>
              <a:t>www.clinical </a:t>
            </a:r>
            <a:r>
              <a:rPr lang="en-GB" sz="1200" b="1" dirty="0" smtClean="0">
                <a:cs typeface="Times New Roman" panose="02020603050405020304" pitchFamily="18" charset="0"/>
              </a:rPr>
              <a:t>trials.gov</a:t>
            </a:r>
          </a:p>
          <a:p>
            <a:r>
              <a:rPr lang="en-GB" sz="1200" dirty="0">
                <a:cs typeface="Times New Roman" panose="02020603050405020304" pitchFamily="18" charset="0"/>
              </a:rPr>
              <a:t>Search date range: Database inception to </a:t>
            </a:r>
            <a:r>
              <a:rPr lang="en-GB" sz="1200" dirty="0" smtClean="0">
                <a:cs typeface="Times New Roman" panose="02020603050405020304" pitchFamily="18" charset="0"/>
              </a:rPr>
              <a:t>19.11.19.</a:t>
            </a:r>
            <a:endParaRPr lang="en-GB" sz="1200" b="1" dirty="0" smtClean="0">
              <a:cs typeface="Times New Roman" panose="02020603050405020304" pitchFamily="18" charset="0"/>
            </a:endParaRPr>
          </a:p>
          <a:p>
            <a:r>
              <a:rPr lang="en-GB" sz="1200" dirty="0">
                <a:cs typeface="Times New Roman" panose="02020603050405020304" pitchFamily="18" charset="0"/>
              </a:rPr>
              <a:t>Basic search terms: Metformin AND gestational </a:t>
            </a:r>
            <a:r>
              <a:rPr lang="en-GB" sz="1200" dirty="0" smtClean="0">
                <a:cs typeface="Times New Roman" panose="02020603050405020304" pitchFamily="18" charset="0"/>
              </a:rPr>
              <a:t>diabetes</a:t>
            </a:r>
            <a:endParaRPr lang="en-GB" sz="1200" dirty="0"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3031" y="1585525"/>
            <a:ext cx="31670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cs typeface="Times New Roman" pitchFamily="18" charset="0"/>
              </a:rPr>
              <a:t>Supplementary S2 Text: Database search terms</a:t>
            </a:r>
            <a:endParaRPr lang="en-GB" sz="12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51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4756</TotalTime>
  <Words>239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9</cp:revision>
  <dcterms:created xsi:type="dcterms:W3CDTF">2020-05-04T07:07:22Z</dcterms:created>
  <dcterms:modified xsi:type="dcterms:W3CDTF">2020-11-19T14:40:09Z</dcterms:modified>
</cp:coreProperties>
</file>