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4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81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41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15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16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56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36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85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22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71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3DF0C-6E0D-431C-B525-5DA067770F0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A9434-ECDA-4353-ACE7-9AAFEEEDF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6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6632" y="446445"/>
            <a:ext cx="6579002" cy="7171059"/>
            <a:chOff x="116632" y="446445"/>
            <a:chExt cx="6579002" cy="7171059"/>
          </a:xfrm>
        </p:grpSpPr>
        <p:sp>
          <p:nvSpPr>
            <p:cNvPr id="10" name="TextBox 9"/>
            <p:cNvSpPr txBox="1"/>
            <p:nvPr/>
          </p:nvSpPr>
          <p:spPr>
            <a:xfrm>
              <a:off x="208052" y="446445"/>
              <a:ext cx="28237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latin typeface="+mj-lt"/>
                  <a:cs typeface="Times New Roman" pitchFamily="18" charset="0"/>
                </a:rPr>
                <a:t>Supplementary </a:t>
              </a:r>
              <a:r>
                <a:rPr lang="en-GB" sz="1200" b="1" dirty="0" smtClean="0">
                  <a:latin typeface="+mj-lt"/>
                  <a:cs typeface="Times New Roman" pitchFamily="18" charset="0"/>
                </a:rPr>
                <a:t>Fig. </a:t>
              </a:r>
              <a:r>
                <a:rPr lang="en-GB" sz="1200" b="1" dirty="0" smtClean="0">
                  <a:latin typeface="+mj-lt"/>
                  <a:cs typeface="Times New Roman" pitchFamily="18" charset="0"/>
                </a:rPr>
                <a:t>S8: Glycaemic control</a:t>
              </a:r>
              <a:endParaRPr lang="en-GB" sz="1200" b="1" dirty="0">
                <a:latin typeface="+mj-lt"/>
                <a:cs typeface="Times New Roman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16632" y="966530"/>
              <a:ext cx="6579002" cy="3216529"/>
              <a:chOff x="183340" y="797893"/>
              <a:chExt cx="6579002" cy="3216529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183340" y="797893"/>
                <a:ext cx="56778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>
                    <a:latin typeface="+mj-lt"/>
                    <a:cs typeface="Times New Roman" pitchFamily="18" charset="0"/>
                  </a:rPr>
                  <a:t>a</a:t>
                </a:r>
                <a:r>
                  <a:rPr lang="en-GB" sz="1200" b="1" dirty="0" smtClean="0">
                    <a:latin typeface="+mj-lt"/>
                    <a:cs typeface="Times New Roman" pitchFamily="18" charset="0"/>
                  </a:rPr>
                  <a:t>) </a:t>
                </a:r>
                <a:r>
                  <a:rPr lang="en-GB" sz="1200" dirty="0" smtClean="0">
                    <a:latin typeface="+mj-lt"/>
                    <a:cs typeface="Times New Roman" pitchFamily="18" charset="0"/>
                  </a:rPr>
                  <a:t>FBS</a:t>
                </a:r>
                <a:endParaRPr lang="en-GB" sz="1200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342" y="1074892"/>
                <a:ext cx="6480000" cy="29395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3" name="Group 2"/>
            <p:cNvGrpSpPr/>
            <p:nvPr/>
          </p:nvGrpSpPr>
          <p:grpSpPr>
            <a:xfrm>
              <a:off x="141344" y="4613186"/>
              <a:ext cx="6554290" cy="3004318"/>
              <a:chOff x="208052" y="4038253"/>
              <a:chExt cx="6554290" cy="3004318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208052" y="4038253"/>
                <a:ext cx="5886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>
                    <a:latin typeface="+mj-lt"/>
                    <a:cs typeface="Times New Roman" pitchFamily="18" charset="0"/>
                  </a:rPr>
                  <a:t>b</a:t>
                </a:r>
                <a:r>
                  <a:rPr lang="en-GB" sz="1200" b="1" dirty="0" smtClean="0">
                    <a:latin typeface="+mj-lt"/>
                    <a:cs typeface="Times New Roman" pitchFamily="18" charset="0"/>
                  </a:rPr>
                  <a:t>) </a:t>
                </a:r>
                <a:r>
                  <a:rPr lang="en-GB" sz="1200" dirty="0" smtClean="0">
                    <a:latin typeface="+mj-lt"/>
                    <a:cs typeface="Times New Roman" pitchFamily="18" charset="0"/>
                  </a:rPr>
                  <a:t>RBS</a:t>
                </a:r>
                <a:endParaRPr lang="en-GB" sz="1200" dirty="0">
                  <a:latin typeface="+mj-lt"/>
                  <a:cs typeface="Times New Roman" pitchFamily="18" charset="0"/>
                </a:endParaRPr>
              </a:p>
            </p:txBody>
          </p: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342" y="4315252"/>
                <a:ext cx="6480000" cy="2727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7371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1007" y="1037558"/>
            <a:ext cx="3729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Times New Roman" pitchFamily="18" charset="0"/>
                <a:cs typeface="Times New Roman" pitchFamily="18" charset="0"/>
              </a:rPr>
              <a:t>Supplementary Fig S7: Glycaemic </a:t>
            </a: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control (continued)</a:t>
            </a:r>
            <a:endParaRPr lang="en-GB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47101" y="1530583"/>
            <a:ext cx="6559226" cy="2775793"/>
            <a:chOff x="147101" y="1530583"/>
            <a:chExt cx="6559226" cy="2775793"/>
          </a:xfrm>
        </p:grpSpPr>
        <p:grpSp>
          <p:nvGrpSpPr>
            <p:cNvPr id="2" name="Group 1"/>
            <p:cNvGrpSpPr/>
            <p:nvPr/>
          </p:nvGrpSpPr>
          <p:grpSpPr>
            <a:xfrm>
              <a:off x="147101" y="1530583"/>
              <a:ext cx="6559226" cy="2001129"/>
              <a:chOff x="200090" y="7037863"/>
              <a:chExt cx="6559226" cy="2001129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00090" y="7037863"/>
                <a:ext cx="18149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b="1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GB" sz="1200" b="1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GB" sz="1200" dirty="0" smtClean="0">
                    <a:latin typeface="Times New Roman" pitchFamily="18" charset="0"/>
                    <a:cs typeface="Times New Roman" pitchFamily="18" charset="0"/>
                  </a:rPr>
                  <a:t>Maternal hypoglycemia</a:t>
                </a:r>
                <a:endParaRPr lang="en-GB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9316" y="7304568"/>
                <a:ext cx="6480000" cy="17344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6" name="TextBox 5"/>
            <p:cNvSpPr txBox="1"/>
            <p:nvPr/>
          </p:nvSpPr>
          <p:spPr>
            <a:xfrm>
              <a:off x="226327" y="3660045"/>
              <a:ext cx="51203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latin typeface="Times New Roman" pitchFamily="18" charset="0"/>
                  <a:cs typeface="Times New Roman" pitchFamily="18" charset="0"/>
                </a:rPr>
                <a:t>Maternal glycaemic control (including FBS, RBS and maternal hypoglycaemia)</a:t>
              </a:r>
            </a:p>
            <a:p>
              <a:r>
                <a:rPr lang="en-GB" sz="1200" dirty="0" smtClean="0">
                  <a:latin typeface="Times New Roman" pitchFamily="18" charset="0"/>
                  <a:cs typeface="Times New Roman" pitchFamily="18" charset="0"/>
                </a:rPr>
                <a:t>Mean differences and Odds Ratios (where appropriate) ± 95% CI.</a:t>
              </a:r>
            </a:p>
            <a:p>
              <a:r>
                <a:rPr lang="en-GB" sz="1200" dirty="0" smtClean="0">
                  <a:latin typeface="Times New Roman" pitchFamily="18" charset="0"/>
                  <a:cs typeface="Times New Roman" pitchFamily="18" charset="0"/>
                </a:rPr>
                <a:t>FBS=fasting plasma glucose; RBS=random blood glucose; met=metformin</a:t>
              </a:r>
              <a:endParaRPr lang="en-GB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0318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4204</TotalTime>
  <Words>61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</cp:revision>
  <dcterms:created xsi:type="dcterms:W3CDTF">2020-08-03T17:03:19Z</dcterms:created>
  <dcterms:modified xsi:type="dcterms:W3CDTF">2020-11-19T14:32:33Z</dcterms:modified>
</cp:coreProperties>
</file>