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1" r:id="rId3"/>
  </p:sldIdLst>
  <p:sldSz cx="6858000" cy="12192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84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93" autoAdjust="0"/>
    <p:restoredTop sz="94660"/>
  </p:normalViewPr>
  <p:slideViewPr>
    <p:cSldViewPr snapToGrid="0">
      <p:cViewPr>
        <p:scale>
          <a:sx n="100" d="100"/>
          <a:sy n="100" d="100"/>
        </p:scale>
        <p:origin x="-1518" y="168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8CD3-FFF9-4619-8A3E-3F533923966C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0F33B-3635-40FA-922D-F2BE5C6375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6022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8CD3-FFF9-4619-8A3E-3F533923966C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0F33B-3635-40FA-922D-F2BE5C6375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4224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8CD3-FFF9-4619-8A3E-3F533923966C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0F33B-3635-40FA-922D-F2BE5C6375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83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8CD3-FFF9-4619-8A3E-3F533923966C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0F33B-3635-40FA-922D-F2BE5C6375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9320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8CD3-FFF9-4619-8A3E-3F533923966C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0F33B-3635-40FA-922D-F2BE5C6375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366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8CD3-FFF9-4619-8A3E-3F533923966C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0F33B-3635-40FA-922D-F2BE5C6375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6021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8CD3-FFF9-4619-8A3E-3F533923966C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0F33B-3635-40FA-922D-F2BE5C6375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1671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8CD3-FFF9-4619-8A3E-3F533923966C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0F33B-3635-40FA-922D-F2BE5C6375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9055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8CD3-FFF9-4619-8A3E-3F533923966C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0F33B-3635-40FA-922D-F2BE5C6375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4253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8CD3-FFF9-4619-8A3E-3F533923966C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0F33B-3635-40FA-922D-F2BE5C6375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585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8CD3-FFF9-4619-8A3E-3F533923966C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0F33B-3635-40FA-922D-F2BE5C6375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8293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38CD3-FFF9-4619-8A3E-3F533923966C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F0F33B-3635-40FA-922D-F2BE5C6375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3831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28288" y="754449"/>
            <a:ext cx="6532234" cy="9498366"/>
            <a:chOff x="128288" y="754449"/>
            <a:chExt cx="6532234" cy="9498366"/>
          </a:xfrm>
        </p:grpSpPr>
        <p:sp>
          <p:nvSpPr>
            <p:cNvPr id="2" name="TextBox 1"/>
            <p:cNvSpPr txBox="1"/>
            <p:nvPr/>
          </p:nvSpPr>
          <p:spPr>
            <a:xfrm>
              <a:off x="144338" y="754449"/>
              <a:ext cx="488229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b="1" dirty="0" smtClean="0">
                  <a:cs typeface="Times New Roman" panose="02020603050405020304" pitchFamily="18" charset="0"/>
                </a:rPr>
                <a:t>Supplementary Fig. S2: Sensitivity </a:t>
              </a:r>
              <a:r>
                <a:rPr lang="en-GB" sz="1200" b="1" dirty="0">
                  <a:cs typeface="Times New Roman" panose="02020603050405020304" pitchFamily="18" charset="0"/>
                </a:rPr>
                <a:t>Analysis: </a:t>
              </a:r>
              <a:r>
                <a:rPr lang="en-GB" sz="1200" b="1" dirty="0" smtClean="0">
                  <a:cs typeface="Times New Roman" panose="02020603050405020304" pitchFamily="18" charset="0"/>
                </a:rPr>
                <a:t>Leave low-quality studies out </a:t>
              </a:r>
              <a:endParaRPr lang="en-GB" sz="1200" b="1" dirty="0">
                <a:cs typeface="Times New Roman" panose="02020603050405020304" pitchFamily="18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28288" y="5201274"/>
              <a:ext cx="321184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b="1" dirty="0">
                  <a:cs typeface="Times New Roman" panose="02020603050405020304" pitchFamily="18" charset="0"/>
                </a:rPr>
                <a:t>c</a:t>
              </a:r>
              <a:r>
                <a:rPr lang="en-GB" sz="1200" b="1" dirty="0" smtClean="0">
                  <a:cs typeface="Times New Roman" panose="02020603050405020304" pitchFamily="18" charset="0"/>
                </a:rPr>
                <a:t>) </a:t>
              </a:r>
              <a:r>
                <a:rPr lang="en-GB" sz="1200" dirty="0" smtClean="0">
                  <a:cs typeface="Times New Roman" panose="02020603050405020304" pitchFamily="18" charset="0"/>
                </a:rPr>
                <a:t>Preeclampsia: </a:t>
              </a:r>
              <a:r>
                <a:rPr lang="en-GB" sz="1200" dirty="0">
                  <a:cs typeface="Times New Roman" panose="02020603050405020304" pitchFamily="18" charset="0"/>
                </a:rPr>
                <a:t>Metformin vs. all </a:t>
              </a:r>
              <a:r>
                <a:rPr lang="en-GB" sz="1200" dirty="0" smtClean="0">
                  <a:cs typeface="Times New Roman" panose="02020603050405020304" pitchFamily="18" charset="0"/>
                </a:rPr>
                <a:t>interventions</a:t>
              </a:r>
              <a:endParaRPr lang="en-GB" sz="1200" dirty="0">
                <a:cs typeface="Times New Roman" panose="02020603050405020304" pitchFamily="18" charset="0"/>
              </a:endParaRPr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128288" y="1500177"/>
              <a:ext cx="6532234" cy="1457996"/>
              <a:chOff x="134572" y="5500949"/>
              <a:chExt cx="6656749" cy="1534617"/>
            </a:xfrm>
          </p:grpSpPr>
          <p:sp>
            <p:nvSpPr>
              <p:cNvPr id="18" name="TextBox 17"/>
              <p:cNvSpPr txBox="1"/>
              <p:nvPr/>
            </p:nvSpPr>
            <p:spPr>
              <a:xfrm>
                <a:off x="134572" y="5500949"/>
                <a:ext cx="6619875" cy="2915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200" b="1" dirty="0">
                    <a:cs typeface="Times New Roman" panose="02020603050405020304" pitchFamily="18" charset="0"/>
                  </a:rPr>
                  <a:t>a</a:t>
                </a:r>
                <a:r>
                  <a:rPr lang="en-GB" sz="1200" b="1" dirty="0" smtClean="0">
                    <a:cs typeface="Times New Roman" panose="02020603050405020304" pitchFamily="18" charset="0"/>
                  </a:rPr>
                  <a:t>) </a:t>
                </a:r>
                <a:r>
                  <a:rPr lang="en-GB" sz="1200" dirty="0" smtClean="0">
                    <a:cs typeface="Times New Roman" panose="02020603050405020304" pitchFamily="18" charset="0"/>
                  </a:rPr>
                  <a:t>Gestational weight gain (throughout pregnancy): </a:t>
                </a:r>
                <a:r>
                  <a:rPr lang="en-GB" sz="1200" dirty="0">
                    <a:cs typeface="Times New Roman" panose="02020603050405020304" pitchFamily="18" charset="0"/>
                  </a:rPr>
                  <a:t>Metformin vs. all </a:t>
                </a:r>
                <a:r>
                  <a:rPr lang="en-GB" sz="1200" dirty="0" smtClean="0">
                    <a:cs typeface="Times New Roman" panose="02020603050405020304" pitchFamily="18" charset="0"/>
                  </a:rPr>
                  <a:t>interventions</a:t>
                </a:r>
                <a:endParaRPr lang="en-GB" sz="1200" dirty="0">
                  <a:cs typeface="Times New Roman" panose="02020603050405020304" pitchFamily="18" charset="0"/>
                </a:endParaRPr>
              </a:p>
            </p:txBody>
          </p:sp>
          <p:pic>
            <p:nvPicPr>
              <p:cNvPr id="19" name="Picture 3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1446" y="5966081"/>
                <a:ext cx="6619875" cy="10694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pic>
          <p:nvPicPr>
            <p:cNvPr id="4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338" y="5732560"/>
              <a:ext cx="6480000" cy="10936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8" name="Group 7"/>
            <p:cNvGrpSpPr/>
            <p:nvPr/>
          </p:nvGrpSpPr>
          <p:grpSpPr>
            <a:xfrm>
              <a:off x="128288" y="3262076"/>
              <a:ext cx="6480000" cy="1654150"/>
              <a:chOff x="144338" y="3991074"/>
              <a:chExt cx="6480000" cy="1654150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160388" y="3991074"/>
                <a:ext cx="437491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b="1" dirty="0" smtClean="0">
                    <a:cs typeface="Times New Roman" panose="02020603050405020304" pitchFamily="18" charset="0"/>
                  </a:rPr>
                  <a:t>b) </a:t>
                </a:r>
                <a:r>
                  <a:rPr lang="en-GB" sz="1200" dirty="0" smtClean="0">
                    <a:cs typeface="Times New Roman" panose="02020603050405020304" pitchFamily="18" charset="0"/>
                  </a:rPr>
                  <a:t>Pregnancy induced hypertension: </a:t>
                </a:r>
                <a:r>
                  <a:rPr lang="en-GB" sz="1200" dirty="0">
                    <a:cs typeface="Times New Roman" panose="02020603050405020304" pitchFamily="18" charset="0"/>
                  </a:rPr>
                  <a:t>Metformin vs. all </a:t>
                </a:r>
                <a:r>
                  <a:rPr lang="en-GB" sz="1200" dirty="0" smtClean="0">
                    <a:cs typeface="Times New Roman" panose="02020603050405020304" pitchFamily="18" charset="0"/>
                  </a:rPr>
                  <a:t>interventions</a:t>
                </a:r>
                <a:endParaRPr lang="en-GB" sz="1200" dirty="0">
                  <a:cs typeface="Times New Roman" panose="02020603050405020304" pitchFamily="18" charset="0"/>
                </a:endParaRPr>
              </a:p>
            </p:txBody>
          </p:sp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4338" y="4533900"/>
                <a:ext cx="6480000" cy="111132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grpSp>
          <p:nvGrpSpPr>
            <p:cNvPr id="10" name="Group 9"/>
            <p:cNvGrpSpPr/>
            <p:nvPr/>
          </p:nvGrpSpPr>
          <p:grpSpPr>
            <a:xfrm>
              <a:off x="144338" y="7172087"/>
              <a:ext cx="6494405" cy="1447172"/>
              <a:chOff x="188546" y="7880834"/>
              <a:chExt cx="6494405" cy="1447172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188546" y="7880834"/>
                <a:ext cx="405271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b="1" dirty="0" smtClean="0">
                    <a:cs typeface="Times New Roman" panose="02020603050405020304" pitchFamily="18" charset="0"/>
                  </a:rPr>
                  <a:t>d) </a:t>
                </a:r>
                <a:r>
                  <a:rPr lang="en-GB" sz="1200" dirty="0" smtClean="0">
                    <a:cs typeface="Times New Roman" panose="02020603050405020304" pitchFamily="18" charset="0"/>
                  </a:rPr>
                  <a:t>Gestational age at delivery: </a:t>
                </a:r>
                <a:r>
                  <a:rPr lang="en-GB" sz="1200" dirty="0">
                    <a:cs typeface="Times New Roman" panose="02020603050405020304" pitchFamily="18" charset="0"/>
                  </a:rPr>
                  <a:t>Metformin vs. all interventions </a:t>
                </a:r>
              </a:p>
            </p:txBody>
          </p:sp>
          <p:pic>
            <p:nvPicPr>
              <p:cNvPr id="1028" name="Picture 4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02951" y="8291513"/>
                <a:ext cx="6480000" cy="103649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3" name="TextBox 2"/>
            <p:cNvSpPr txBox="1"/>
            <p:nvPr/>
          </p:nvSpPr>
          <p:spPr>
            <a:xfrm>
              <a:off x="158743" y="8781771"/>
              <a:ext cx="286078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b="1" dirty="0">
                  <a:cs typeface="Times New Roman" panose="02020603050405020304" pitchFamily="18" charset="0"/>
                </a:rPr>
                <a:t>e</a:t>
              </a:r>
              <a:r>
                <a:rPr lang="en-GB" sz="1200" b="1" dirty="0" smtClean="0">
                  <a:cs typeface="Times New Roman" panose="02020603050405020304" pitchFamily="18" charset="0"/>
                </a:rPr>
                <a:t>) </a:t>
              </a:r>
              <a:r>
                <a:rPr lang="en-GB" sz="1200" dirty="0">
                  <a:cs typeface="Times New Roman" panose="02020603050405020304" pitchFamily="18" charset="0"/>
                </a:rPr>
                <a:t>Preterm: Metformin vs. all </a:t>
              </a:r>
              <a:r>
                <a:rPr lang="en-GB" sz="1200" dirty="0" smtClean="0">
                  <a:cs typeface="Times New Roman" panose="02020603050405020304" pitchFamily="18" charset="0"/>
                </a:rPr>
                <a:t>interventions</a:t>
              </a:r>
              <a:endParaRPr lang="en-GB" sz="1200" dirty="0">
                <a:cs typeface="Times New Roman" panose="02020603050405020304" pitchFamily="18" charset="0"/>
              </a:endParaRPr>
            </a:p>
          </p:txBody>
        </p:sp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0522" y="9140088"/>
              <a:ext cx="6480000" cy="11127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990833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07985" y="1304622"/>
            <a:ext cx="6493189" cy="3688149"/>
            <a:chOff x="107985" y="1304622"/>
            <a:chExt cx="6493189" cy="3688149"/>
          </a:xfrm>
        </p:grpSpPr>
        <p:sp>
          <p:nvSpPr>
            <p:cNvPr id="4" name="TextBox 3"/>
            <p:cNvSpPr txBox="1"/>
            <p:nvPr/>
          </p:nvSpPr>
          <p:spPr>
            <a:xfrm>
              <a:off x="107985" y="1304622"/>
              <a:ext cx="56607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b="1" dirty="0" smtClean="0">
                  <a:cs typeface="Times New Roman" panose="02020603050405020304" pitchFamily="18" charset="0"/>
                </a:rPr>
                <a:t>Supplementary Fig. S2: </a:t>
              </a:r>
              <a:r>
                <a:rPr lang="en-GB" sz="1200" b="1" dirty="0">
                  <a:cs typeface="Times New Roman" panose="02020603050405020304" pitchFamily="18" charset="0"/>
                </a:rPr>
                <a:t>Sensitivity Analysis: Leave low-quality studies </a:t>
              </a:r>
              <a:r>
                <a:rPr lang="en-GB" sz="1200" b="1" dirty="0" smtClean="0">
                  <a:cs typeface="Times New Roman" panose="02020603050405020304" pitchFamily="18" charset="0"/>
                </a:rPr>
                <a:t>out (continued) </a:t>
              </a:r>
              <a:endParaRPr lang="en-GB" sz="1200" b="1" dirty="0">
                <a:cs typeface="Times New Roman" panose="02020603050405020304" pitchFamily="18" charset="0"/>
              </a:endParaRP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121174" y="4224036"/>
              <a:ext cx="3812262" cy="768735"/>
              <a:chOff x="180522" y="9909175"/>
              <a:chExt cx="3812262" cy="768735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180522" y="9909175"/>
                <a:ext cx="381226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b="1" dirty="0" smtClean="0">
                    <a:cs typeface="Times New Roman" panose="02020603050405020304" pitchFamily="18" charset="0"/>
                  </a:rPr>
                  <a:t>g) </a:t>
                </a:r>
                <a:r>
                  <a:rPr lang="en-GB" sz="1200" dirty="0" smtClean="0">
                    <a:cs typeface="Times New Roman" panose="02020603050405020304" pitchFamily="18" charset="0"/>
                  </a:rPr>
                  <a:t>Development of GDM: </a:t>
                </a:r>
                <a:r>
                  <a:rPr lang="en-GB" sz="1200" dirty="0">
                    <a:cs typeface="Times New Roman" panose="02020603050405020304" pitchFamily="18" charset="0"/>
                  </a:rPr>
                  <a:t>Metformin vs. all interventions </a:t>
                </a: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257171" y="10400911"/>
                <a:ext cx="3389389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dirty="0" smtClean="0">
                    <a:cs typeface="Times New Roman" pitchFamily="18" charset="0"/>
                  </a:rPr>
                  <a:t>No studies reporting this outcome were low quality</a:t>
                </a:r>
                <a:endParaRPr lang="en-GB" sz="1200" dirty="0">
                  <a:cs typeface="Times New Roman" pitchFamily="18" charset="0"/>
                </a:endParaRPr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112859" y="2061138"/>
              <a:ext cx="6488315" cy="1636416"/>
              <a:chOff x="99670" y="2807607"/>
              <a:chExt cx="6488315" cy="1636416"/>
            </a:xfrm>
          </p:grpSpPr>
          <p:sp>
            <p:nvSpPr>
              <p:cNvPr id="2" name="TextBox 1"/>
              <p:cNvSpPr txBox="1"/>
              <p:nvPr/>
            </p:nvSpPr>
            <p:spPr>
              <a:xfrm>
                <a:off x="99670" y="2807607"/>
                <a:ext cx="329930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b="1" dirty="0">
                    <a:cs typeface="Times New Roman" panose="02020603050405020304" pitchFamily="18" charset="0"/>
                  </a:rPr>
                  <a:t>f</a:t>
                </a:r>
                <a:r>
                  <a:rPr lang="en-GB" sz="1200" b="1" dirty="0" smtClean="0">
                    <a:cs typeface="Times New Roman" panose="02020603050405020304" pitchFamily="18" charset="0"/>
                  </a:rPr>
                  <a:t>) </a:t>
                </a:r>
                <a:r>
                  <a:rPr lang="en-GB" sz="1200" dirty="0" smtClean="0">
                    <a:cs typeface="Times New Roman" panose="02020603050405020304" pitchFamily="18" charset="0"/>
                  </a:rPr>
                  <a:t>C-section rates: </a:t>
                </a:r>
                <a:r>
                  <a:rPr lang="en-GB" sz="1200" dirty="0">
                    <a:cs typeface="Times New Roman" panose="02020603050405020304" pitchFamily="18" charset="0"/>
                  </a:rPr>
                  <a:t>Metformin vs. all </a:t>
                </a:r>
                <a:r>
                  <a:rPr lang="en-GB" sz="1200" dirty="0" smtClean="0">
                    <a:cs typeface="Times New Roman" panose="02020603050405020304" pitchFamily="18" charset="0"/>
                  </a:rPr>
                  <a:t>interventions</a:t>
                </a:r>
                <a:endParaRPr lang="en-GB" sz="1200" dirty="0">
                  <a:cs typeface="Times New Roman" panose="02020603050405020304" pitchFamily="18" charset="0"/>
                </a:endParaRPr>
              </a:p>
            </p:txBody>
          </p:sp>
          <p:pic>
            <p:nvPicPr>
              <p:cNvPr id="5" name="Picture 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7985" y="3324226"/>
                <a:ext cx="6480000" cy="111979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</p:grpSp>
      <p:sp>
        <p:nvSpPr>
          <p:cNvPr id="3" name="TextBox 2"/>
          <p:cNvSpPr txBox="1"/>
          <p:nvPr/>
        </p:nvSpPr>
        <p:spPr>
          <a:xfrm>
            <a:off x="184635" y="5631506"/>
            <a:ext cx="54069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cs typeface="Times New Roman" pitchFamily="18" charset="0"/>
              </a:rPr>
              <a:t>Sensitivity analysis of outcome measures when low-quality studies were removed.</a:t>
            </a:r>
          </a:p>
          <a:p>
            <a:r>
              <a:rPr lang="en-GB" sz="1200" dirty="0" smtClean="0">
                <a:cs typeface="Times New Roman" pitchFamily="18" charset="0"/>
              </a:rPr>
              <a:t>C-section=ceserean-section; GDM=gestational diabetes mellitus; met=metformin.</a:t>
            </a:r>
          </a:p>
          <a:p>
            <a:r>
              <a:rPr lang="en-GB" sz="1200" dirty="0" smtClean="0">
                <a:cs typeface="Times New Roman" pitchFamily="18" charset="0"/>
              </a:rPr>
              <a:t>Odds Ratio or mean difference (where appropriate) ± 95% CI. Fixed or random-effect models where appropriate.</a:t>
            </a:r>
            <a:endParaRPr lang="en-GB" sz="12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3299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4391</TotalTime>
  <Words>151</Words>
  <Application>Microsoft Office PowerPoint</Application>
  <PresentationFormat>Custom</PresentationFormat>
  <Paragraphs>13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Clinical School Computing Service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 Adkins</dc:creator>
  <cp:lastModifiedBy>Windows User</cp:lastModifiedBy>
  <cp:revision>61</cp:revision>
  <cp:lastPrinted>2020-03-12T06:40:35Z</cp:lastPrinted>
  <dcterms:created xsi:type="dcterms:W3CDTF">2020-01-16T07:48:24Z</dcterms:created>
  <dcterms:modified xsi:type="dcterms:W3CDTF">2020-11-19T14:28:03Z</dcterms:modified>
</cp:coreProperties>
</file>