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63" r:id="rId4"/>
    <p:sldId id="264" r:id="rId5"/>
  </p:sldIdLst>
  <p:sldSz cx="6858000" cy="12192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84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4444" autoAdjust="0"/>
    <p:restoredTop sz="94660"/>
  </p:normalViewPr>
  <p:slideViewPr>
    <p:cSldViewPr snapToGrid="0">
      <p:cViewPr>
        <p:scale>
          <a:sx n="100" d="100"/>
          <a:sy n="100" d="100"/>
        </p:scale>
        <p:origin x="-1872" y="648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8CD3-FFF9-4619-8A3E-3F533923966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0F33B-3635-40FA-922D-F2BE5C6375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022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8CD3-FFF9-4619-8A3E-3F533923966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0F33B-3635-40FA-922D-F2BE5C6375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4224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8CD3-FFF9-4619-8A3E-3F533923966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0F33B-3635-40FA-922D-F2BE5C6375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3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8CD3-FFF9-4619-8A3E-3F533923966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0F33B-3635-40FA-922D-F2BE5C6375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932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8CD3-FFF9-4619-8A3E-3F533923966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0F33B-3635-40FA-922D-F2BE5C6375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366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8CD3-FFF9-4619-8A3E-3F533923966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0F33B-3635-40FA-922D-F2BE5C6375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021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8CD3-FFF9-4619-8A3E-3F533923966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0F33B-3635-40FA-922D-F2BE5C6375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671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8CD3-FFF9-4619-8A3E-3F533923966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0F33B-3635-40FA-922D-F2BE5C6375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055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8CD3-FFF9-4619-8A3E-3F533923966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0F33B-3635-40FA-922D-F2BE5C6375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4253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8CD3-FFF9-4619-8A3E-3F533923966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0F33B-3635-40FA-922D-F2BE5C6375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58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8CD3-FFF9-4619-8A3E-3F533923966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0F33B-3635-40FA-922D-F2BE5C6375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293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38CD3-FFF9-4619-8A3E-3F533923966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0F33B-3635-40FA-922D-F2BE5C6375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3831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03042" y="1992631"/>
            <a:ext cx="6503138" cy="7893969"/>
            <a:chOff x="103042" y="1992631"/>
            <a:chExt cx="6503138" cy="7893969"/>
          </a:xfrm>
        </p:grpSpPr>
        <p:sp>
          <p:nvSpPr>
            <p:cNvPr id="9" name="TextBox 8"/>
            <p:cNvSpPr txBox="1"/>
            <p:nvPr/>
          </p:nvSpPr>
          <p:spPr>
            <a:xfrm>
              <a:off x="113034" y="1992631"/>
              <a:ext cx="39129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b="1" dirty="0" smtClean="0">
                  <a:cs typeface="Times New Roman" panose="02020603050405020304" pitchFamily="18" charset="0"/>
                </a:rPr>
                <a:t>Supplementary Fig. S4: </a:t>
              </a:r>
              <a:r>
                <a:rPr lang="en-GB" sz="1200" b="1" dirty="0">
                  <a:cs typeface="Times New Roman" panose="02020603050405020304" pitchFamily="18" charset="0"/>
                </a:rPr>
                <a:t>Sensitivity analysis: Leave-one-out 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03042" y="5790350"/>
              <a:ext cx="32631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b="1" dirty="0">
                  <a:cs typeface="Times New Roman" panose="02020603050405020304" pitchFamily="18" charset="0"/>
                </a:rPr>
                <a:t>b</a:t>
              </a:r>
              <a:r>
                <a:rPr lang="en-GB" sz="1200" b="1" dirty="0" smtClean="0">
                  <a:cs typeface="Times New Roman" panose="02020603050405020304" pitchFamily="18" charset="0"/>
                </a:rPr>
                <a:t>) </a:t>
              </a:r>
              <a:r>
                <a:rPr lang="en-GB" sz="1200" dirty="0" smtClean="0">
                  <a:cs typeface="Times New Roman" panose="02020603050405020304" pitchFamily="18" charset="0"/>
                </a:rPr>
                <a:t>Pre-eclampsia: </a:t>
              </a:r>
              <a:r>
                <a:rPr lang="en-GB" sz="1200" dirty="0">
                  <a:cs typeface="Times New Roman" panose="02020603050405020304" pitchFamily="18" charset="0"/>
                </a:rPr>
                <a:t>Metformin vs. all </a:t>
              </a:r>
              <a:r>
                <a:rPr lang="en-GB" sz="1200" dirty="0" smtClean="0">
                  <a:cs typeface="Times New Roman" panose="02020603050405020304" pitchFamily="18" charset="0"/>
                </a:rPr>
                <a:t>interventions</a:t>
              </a:r>
              <a:endParaRPr lang="en-GB" sz="1200" dirty="0">
                <a:cs typeface="Times New Roman" panose="02020603050405020304" pitchFamily="18" charset="0"/>
              </a:endParaRPr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180" y="6282049"/>
              <a:ext cx="6480000" cy="36045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180" y="2942905"/>
              <a:ext cx="6480000" cy="2448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126180" y="2461825"/>
              <a:ext cx="38443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b="1" dirty="0">
                  <a:cs typeface="Times New Roman" pitchFamily="18" charset="0"/>
                </a:rPr>
                <a:t>a</a:t>
              </a:r>
              <a:r>
                <a:rPr lang="en-GB" sz="1200" b="1" dirty="0" smtClean="0">
                  <a:cs typeface="Times New Roman" pitchFamily="18" charset="0"/>
                </a:rPr>
                <a:t>) </a:t>
              </a:r>
              <a:r>
                <a:rPr lang="en-GB" sz="1200" dirty="0" smtClean="0">
                  <a:cs typeface="Times New Roman" pitchFamily="18" charset="0"/>
                </a:rPr>
                <a:t>Gestational weight gain: Metformin vs. all interventions</a:t>
              </a:r>
              <a:endParaRPr lang="en-GB" sz="1200" dirty="0"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44096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6200" y="1784549"/>
            <a:ext cx="6705600" cy="2789477"/>
            <a:chOff x="0" y="5759903"/>
            <a:chExt cx="6705600" cy="2789477"/>
          </a:xfrm>
        </p:grpSpPr>
        <p:sp>
          <p:nvSpPr>
            <p:cNvPr id="3" name="TextBox 2"/>
            <p:cNvSpPr txBox="1"/>
            <p:nvPr/>
          </p:nvSpPr>
          <p:spPr>
            <a:xfrm>
              <a:off x="0" y="5759903"/>
              <a:ext cx="445416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GB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en-GB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Pregnancy-induced hypertension: </a:t>
              </a:r>
              <a:r>
                <a:rPr lang="en-GB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Metformin vs. all interventions </a:t>
              </a:r>
            </a:p>
          </p:txBody>
        </p:sp>
        <p:pic>
          <p:nvPicPr>
            <p:cNvPr id="4" name="Picture 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036902"/>
              <a:ext cx="6705600" cy="25124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6" name="TextBox 5"/>
          <p:cNvSpPr txBox="1"/>
          <p:nvPr/>
        </p:nvSpPr>
        <p:spPr>
          <a:xfrm>
            <a:off x="118854" y="5226875"/>
            <a:ext cx="36302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GB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Preterm (all causes): Metformin vs. all interventions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8854" y="1411209"/>
            <a:ext cx="47628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S4 </a:t>
            </a:r>
            <a:r>
              <a:rPr lang="en-GB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Fig: Sensitivity analysis: Leave-one-out (continued</a:t>
            </a:r>
            <a:r>
              <a:rPr lang="en-GB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000" y="5819451"/>
            <a:ext cx="6480000" cy="4125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43877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18853" y="990600"/>
            <a:ext cx="47628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S2 </a:t>
            </a:r>
            <a:r>
              <a:rPr lang="en-GB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Fig: Sensitivity analysis: Leave-one-out (continued</a:t>
            </a:r>
            <a:r>
              <a:rPr lang="en-GB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8853" y="1492608"/>
            <a:ext cx="40767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Gestational age at delivery: Metformin vs. all interventions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858" y="2014538"/>
            <a:ext cx="6480000" cy="2879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68858" y="5204524"/>
            <a:ext cx="32993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>
                <a:latin typeface="Times New Roman" pitchFamily="18" charset="0"/>
                <a:cs typeface="Times New Roman" pitchFamily="18" charset="0"/>
              </a:rPr>
              <a:t>f) </a:t>
            </a:r>
            <a:r>
              <a:rPr lang="en-GB" sz="1200" dirty="0" smtClean="0">
                <a:latin typeface="Times New Roman" pitchFamily="18" charset="0"/>
                <a:cs typeface="Times New Roman" pitchFamily="18" charset="0"/>
              </a:rPr>
              <a:t>C-section rates: </a:t>
            </a:r>
            <a:r>
              <a:rPr lang="en-GB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Metformin vs. all </a:t>
            </a:r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interventions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59" y="5636133"/>
            <a:ext cx="6480000" cy="4165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800" y="9792000"/>
            <a:ext cx="6480000" cy="561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0848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2130734"/>
            <a:ext cx="38282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GB" sz="12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GB" sz="1200" dirty="0" smtClean="0">
                <a:latin typeface="Times New Roman" pitchFamily="18" charset="0"/>
                <a:cs typeface="Times New Roman" pitchFamily="18" charset="0"/>
              </a:rPr>
              <a:t>Development of GDM: </a:t>
            </a:r>
            <a:r>
              <a:rPr lang="en-GB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Metformin vs. all interventions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1463159"/>
            <a:ext cx="47628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S4 </a:t>
            </a:r>
            <a:r>
              <a:rPr lang="en-GB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Fig: Sensitivity analysis: Leave-one-out (continued</a:t>
            </a:r>
            <a:r>
              <a:rPr lang="en-GB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877" y="2728913"/>
            <a:ext cx="6480000" cy="19557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00877" y="5467350"/>
            <a:ext cx="57626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Times New Roman" pitchFamily="18" charset="0"/>
                <a:cs typeface="Times New Roman" pitchFamily="18" charset="0"/>
              </a:rPr>
              <a:t>Sensitivity analysis of outcome measures </a:t>
            </a:r>
            <a:r>
              <a:rPr lang="en-GB" sz="1200" dirty="0" smtClean="0">
                <a:latin typeface="Times New Roman" pitchFamily="18" charset="0"/>
                <a:cs typeface="Times New Roman" pitchFamily="18" charset="0"/>
              </a:rPr>
              <a:t>one study was removed.</a:t>
            </a:r>
            <a:endParaRPr lang="en-GB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1200" dirty="0">
                <a:latin typeface="Times New Roman" pitchFamily="18" charset="0"/>
                <a:cs typeface="Times New Roman" pitchFamily="18" charset="0"/>
              </a:rPr>
              <a:t>C-section=ceserean-section; GDM=gestational diabetes mellitus; met=metformin.</a:t>
            </a:r>
          </a:p>
          <a:p>
            <a:r>
              <a:rPr lang="en-GB" sz="1200" dirty="0">
                <a:latin typeface="Times New Roman" pitchFamily="18" charset="0"/>
                <a:cs typeface="Times New Roman" pitchFamily="18" charset="0"/>
              </a:rPr>
              <a:t>Odds Ratio or mean difference (where appropriate) ± 95% CI. Fixed or random-effect models where appropriate</a:t>
            </a:r>
            <a:r>
              <a:rPr lang="en-GB" sz="1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GB" sz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581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3480</TotalTime>
  <Words>156</Words>
  <Application>Microsoft Office PowerPoint</Application>
  <PresentationFormat>Custom</PresentationFormat>
  <Paragraphs>14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Clinical School Computing Service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Adkins</dc:creator>
  <cp:lastModifiedBy>Windows User</cp:lastModifiedBy>
  <cp:revision>65</cp:revision>
  <cp:lastPrinted>2020-03-12T06:40:35Z</cp:lastPrinted>
  <dcterms:created xsi:type="dcterms:W3CDTF">2020-01-16T07:48:24Z</dcterms:created>
  <dcterms:modified xsi:type="dcterms:W3CDTF">2020-11-19T14:29:46Z</dcterms:modified>
</cp:coreProperties>
</file>