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3" r:id="rId2"/>
    <p:sldId id="256" r:id="rId3"/>
    <p:sldId id="262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802645-819F-A157-6636-B09D9B1E46B0}" name="大木　敦司" initials="大木　敦司" userId="S::232k355k@cloud.kobe-u.jp::c600d314-577c-44fd-96fe-1c0f12b4d8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2"/>
    <a:srgbClr val="0A8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3"/>
    <p:restoredTop sz="94658"/>
  </p:normalViewPr>
  <p:slideViewPr>
    <p:cSldViewPr snapToGrid="0">
      <p:cViewPr varScale="1">
        <p:scale>
          <a:sx n="106" d="100"/>
          <a:sy n="106" d="100"/>
        </p:scale>
        <p:origin x="1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 Group</c:v>
                </c:pt>
              </c:strCache>
            </c:strRef>
          </c:tx>
          <c:spPr>
            <a:solidFill>
              <a:srgbClr val="C8D537"/>
            </a:solidFill>
            <a:ln w="6668">
              <a:solidFill>
                <a:srgbClr val="21386F"/>
              </a:solidFill>
              <a:prstDash val="solid"/>
            </a:ln>
          </c:spPr>
          <c:invertIfNegative val="1"/>
          <c:cat>
            <c:numRef>
              <c:f>Sheet1!$A$2:$A$142</c:f>
              <c:numCache>
                <c:formatCode>General</c:formatCode>
                <c:ptCount val="141"/>
                <c:pt idx="0">
                  <c:v>0.2</c:v>
                </c:pt>
                <c:pt idx="1">
                  <c:v>0.21</c:v>
                </c:pt>
                <c:pt idx="2">
                  <c:v>0.22</c:v>
                </c:pt>
                <c:pt idx="3">
                  <c:v>0.23</c:v>
                </c:pt>
                <c:pt idx="4">
                  <c:v>0.24</c:v>
                </c:pt>
                <c:pt idx="5">
                  <c:v>0.25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0.28999999999999998</c:v>
                </c:pt>
                <c:pt idx="10">
                  <c:v>0.3</c:v>
                </c:pt>
                <c:pt idx="11">
                  <c:v>0.31</c:v>
                </c:pt>
                <c:pt idx="12">
                  <c:v>0.32</c:v>
                </c:pt>
                <c:pt idx="13">
                  <c:v>0.33</c:v>
                </c:pt>
                <c:pt idx="14">
                  <c:v>0.34</c:v>
                </c:pt>
                <c:pt idx="15">
                  <c:v>0.35</c:v>
                </c:pt>
                <c:pt idx="16">
                  <c:v>0.36</c:v>
                </c:pt>
                <c:pt idx="17">
                  <c:v>0.37</c:v>
                </c:pt>
                <c:pt idx="18">
                  <c:v>0.38</c:v>
                </c:pt>
                <c:pt idx="19">
                  <c:v>0.39</c:v>
                </c:pt>
                <c:pt idx="20">
                  <c:v>0.4</c:v>
                </c:pt>
                <c:pt idx="21">
                  <c:v>0.41</c:v>
                </c:pt>
                <c:pt idx="22">
                  <c:v>0.42</c:v>
                </c:pt>
                <c:pt idx="23">
                  <c:v>0.43</c:v>
                </c:pt>
                <c:pt idx="24">
                  <c:v>0.44</c:v>
                </c:pt>
                <c:pt idx="25">
                  <c:v>0.45</c:v>
                </c:pt>
                <c:pt idx="26">
                  <c:v>0.46</c:v>
                </c:pt>
                <c:pt idx="27">
                  <c:v>0.47</c:v>
                </c:pt>
                <c:pt idx="28">
                  <c:v>0.48</c:v>
                </c:pt>
                <c:pt idx="29">
                  <c:v>0.49</c:v>
                </c:pt>
                <c:pt idx="30">
                  <c:v>0.5</c:v>
                </c:pt>
                <c:pt idx="31">
                  <c:v>0.51</c:v>
                </c:pt>
                <c:pt idx="32">
                  <c:v>0.52</c:v>
                </c:pt>
                <c:pt idx="33">
                  <c:v>0.53</c:v>
                </c:pt>
                <c:pt idx="34">
                  <c:v>0.54</c:v>
                </c:pt>
                <c:pt idx="35">
                  <c:v>0.55000000000000004</c:v>
                </c:pt>
                <c:pt idx="36">
                  <c:v>0.56000000000000005</c:v>
                </c:pt>
                <c:pt idx="37">
                  <c:v>0.56999999999999995</c:v>
                </c:pt>
                <c:pt idx="38">
                  <c:v>0.57999999999999996</c:v>
                </c:pt>
                <c:pt idx="39">
                  <c:v>0.59</c:v>
                </c:pt>
                <c:pt idx="40">
                  <c:v>0.6</c:v>
                </c:pt>
                <c:pt idx="41">
                  <c:v>0.61</c:v>
                </c:pt>
                <c:pt idx="42">
                  <c:v>0.62</c:v>
                </c:pt>
                <c:pt idx="43">
                  <c:v>0.63</c:v>
                </c:pt>
                <c:pt idx="44">
                  <c:v>0.64</c:v>
                </c:pt>
                <c:pt idx="45">
                  <c:v>0.65</c:v>
                </c:pt>
                <c:pt idx="46">
                  <c:v>0.66</c:v>
                </c:pt>
                <c:pt idx="47">
                  <c:v>0.67</c:v>
                </c:pt>
                <c:pt idx="48">
                  <c:v>0.68</c:v>
                </c:pt>
                <c:pt idx="49">
                  <c:v>0.69</c:v>
                </c:pt>
                <c:pt idx="50">
                  <c:v>0.7</c:v>
                </c:pt>
                <c:pt idx="51">
                  <c:v>0.71</c:v>
                </c:pt>
                <c:pt idx="52">
                  <c:v>0.72</c:v>
                </c:pt>
                <c:pt idx="53">
                  <c:v>0.73</c:v>
                </c:pt>
                <c:pt idx="54">
                  <c:v>0.74</c:v>
                </c:pt>
                <c:pt idx="55">
                  <c:v>0.75</c:v>
                </c:pt>
                <c:pt idx="56">
                  <c:v>0.76</c:v>
                </c:pt>
                <c:pt idx="57">
                  <c:v>0.77</c:v>
                </c:pt>
                <c:pt idx="58">
                  <c:v>0.78</c:v>
                </c:pt>
                <c:pt idx="59">
                  <c:v>0.79</c:v>
                </c:pt>
                <c:pt idx="60">
                  <c:v>0.8</c:v>
                </c:pt>
                <c:pt idx="61">
                  <c:v>0.81</c:v>
                </c:pt>
                <c:pt idx="62">
                  <c:v>0.82</c:v>
                </c:pt>
                <c:pt idx="63">
                  <c:v>0.83</c:v>
                </c:pt>
                <c:pt idx="64">
                  <c:v>0.84</c:v>
                </c:pt>
                <c:pt idx="65">
                  <c:v>0.85</c:v>
                </c:pt>
                <c:pt idx="66">
                  <c:v>0.86</c:v>
                </c:pt>
                <c:pt idx="67">
                  <c:v>0.87</c:v>
                </c:pt>
                <c:pt idx="68">
                  <c:v>0.88</c:v>
                </c:pt>
                <c:pt idx="69">
                  <c:v>0.89</c:v>
                </c:pt>
                <c:pt idx="70">
                  <c:v>0.9</c:v>
                </c:pt>
                <c:pt idx="71">
                  <c:v>0.91</c:v>
                </c:pt>
                <c:pt idx="72">
                  <c:v>0.92</c:v>
                </c:pt>
                <c:pt idx="73">
                  <c:v>0.93</c:v>
                </c:pt>
                <c:pt idx="74">
                  <c:v>0.94</c:v>
                </c:pt>
                <c:pt idx="75">
                  <c:v>0.95</c:v>
                </c:pt>
                <c:pt idx="76">
                  <c:v>0.96</c:v>
                </c:pt>
                <c:pt idx="77">
                  <c:v>0.97</c:v>
                </c:pt>
                <c:pt idx="78">
                  <c:v>0.98</c:v>
                </c:pt>
                <c:pt idx="79">
                  <c:v>0.99</c:v>
                </c:pt>
                <c:pt idx="80">
                  <c:v>1</c:v>
                </c:pt>
                <c:pt idx="81">
                  <c:v>1.01</c:v>
                </c:pt>
                <c:pt idx="82">
                  <c:v>1.02</c:v>
                </c:pt>
                <c:pt idx="83">
                  <c:v>1.03</c:v>
                </c:pt>
                <c:pt idx="84">
                  <c:v>1.04</c:v>
                </c:pt>
                <c:pt idx="85">
                  <c:v>1.05</c:v>
                </c:pt>
                <c:pt idx="86">
                  <c:v>1.06</c:v>
                </c:pt>
                <c:pt idx="87">
                  <c:v>1.07</c:v>
                </c:pt>
                <c:pt idx="88">
                  <c:v>1.08</c:v>
                </c:pt>
                <c:pt idx="89">
                  <c:v>1.0900000000000001</c:v>
                </c:pt>
                <c:pt idx="90">
                  <c:v>1.1000000000000001</c:v>
                </c:pt>
                <c:pt idx="91">
                  <c:v>1.1100000000000001</c:v>
                </c:pt>
                <c:pt idx="92">
                  <c:v>1.1200000000000001</c:v>
                </c:pt>
                <c:pt idx="93">
                  <c:v>1.1299999999999999</c:v>
                </c:pt>
                <c:pt idx="94">
                  <c:v>1.1399999999999999</c:v>
                </c:pt>
                <c:pt idx="95">
                  <c:v>1.1499999999999999</c:v>
                </c:pt>
                <c:pt idx="96">
                  <c:v>1.1599999999999999</c:v>
                </c:pt>
                <c:pt idx="97">
                  <c:v>1.17</c:v>
                </c:pt>
                <c:pt idx="98">
                  <c:v>1.18</c:v>
                </c:pt>
                <c:pt idx="99">
                  <c:v>1.19</c:v>
                </c:pt>
                <c:pt idx="100">
                  <c:v>1.2</c:v>
                </c:pt>
                <c:pt idx="101">
                  <c:v>1.21</c:v>
                </c:pt>
                <c:pt idx="102">
                  <c:v>1.22</c:v>
                </c:pt>
                <c:pt idx="103">
                  <c:v>1.23</c:v>
                </c:pt>
                <c:pt idx="104">
                  <c:v>1.24</c:v>
                </c:pt>
                <c:pt idx="105">
                  <c:v>1.25</c:v>
                </c:pt>
                <c:pt idx="106">
                  <c:v>1.26</c:v>
                </c:pt>
                <c:pt idx="107">
                  <c:v>1.27</c:v>
                </c:pt>
                <c:pt idx="108">
                  <c:v>1.28</c:v>
                </c:pt>
                <c:pt idx="109">
                  <c:v>1.29</c:v>
                </c:pt>
                <c:pt idx="110">
                  <c:v>1.3</c:v>
                </c:pt>
                <c:pt idx="111">
                  <c:v>1.31</c:v>
                </c:pt>
                <c:pt idx="112">
                  <c:v>1.32</c:v>
                </c:pt>
                <c:pt idx="113">
                  <c:v>1.33</c:v>
                </c:pt>
                <c:pt idx="114">
                  <c:v>1.34</c:v>
                </c:pt>
                <c:pt idx="115">
                  <c:v>1.35</c:v>
                </c:pt>
                <c:pt idx="116">
                  <c:v>1.36</c:v>
                </c:pt>
                <c:pt idx="117">
                  <c:v>1.37</c:v>
                </c:pt>
                <c:pt idx="118">
                  <c:v>1.38</c:v>
                </c:pt>
                <c:pt idx="119">
                  <c:v>1.39</c:v>
                </c:pt>
                <c:pt idx="120">
                  <c:v>1.4</c:v>
                </c:pt>
                <c:pt idx="121">
                  <c:v>1.41</c:v>
                </c:pt>
                <c:pt idx="122">
                  <c:v>1.42</c:v>
                </c:pt>
                <c:pt idx="123">
                  <c:v>1.43</c:v>
                </c:pt>
                <c:pt idx="124">
                  <c:v>1.44</c:v>
                </c:pt>
                <c:pt idx="125">
                  <c:v>1.45</c:v>
                </c:pt>
                <c:pt idx="126">
                  <c:v>1.46</c:v>
                </c:pt>
                <c:pt idx="127">
                  <c:v>1.47</c:v>
                </c:pt>
                <c:pt idx="128">
                  <c:v>1.48</c:v>
                </c:pt>
                <c:pt idx="129">
                  <c:v>1.49</c:v>
                </c:pt>
                <c:pt idx="130">
                  <c:v>1.5</c:v>
                </c:pt>
                <c:pt idx="131">
                  <c:v>1.51</c:v>
                </c:pt>
                <c:pt idx="132">
                  <c:v>1.52</c:v>
                </c:pt>
                <c:pt idx="133">
                  <c:v>1.53</c:v>
                </c:pt>
                <c:pt idx="134">
                  <c:v>1.54</c:v>
                </c:pt>
                <c:pt idx="135">
                  <c:v>1.55</c:v>
                </c:pt>
                <c:pt idx="136">
                  <c:v>1.56</c:v>
                </c:pt>
                <c:pt idx="137">
                  <c:v>1.57</c:v>
                </c:pt>
                <c:pt idx="138">
                  <c:v>1.58</c:v>
                </c:pt>
                <c:pt idx="139">
                  <c:v>1.59</c:v>
                </c:pt>
                <c:pt idx="140">
                  <c:v>1.6</c:v>
                </c:pt>
              </c:numCache>
            </c:numRef>
          </c:cat>
          <c:val>
            <c:numRef>
              <c:f>Sheet1!$B$2:$B$142</c:f>
              <c:numCache>
                <c:formatCode>General</c:formatCode>
                <c:ptCount val="14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2</c:v>
                </c:pt>
                <c:pt idx="16">
                  <c:v>5</c:v>
                </c:pt>
                <c:pt idx="17">
                  <c:v>3</c:v>
                </c:pt>
                <c:pt idx="18">
                  <c:v>2</c:v>
                </c:pt>
                <c:pt idx="19">
                  <c:v>5</c:v>
                </c:pt>
                <c:pt idx="20">
                  <c:v>3</c:v>
                </c:pt>
                <c:pt idx="21">
                  <c:v>1</c:v>
                </c:pt>
                <c:pt idx="22">
                  <c:v>7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10</c:v>
                </c:pt>
                <c:pt idx="27">
                  <c:v>3</c:v>
                </c:pt>
                <c:pt idx="28">
                  <c:v>5</c:v>
                </c:pt>
                <c:pt idx="29">
                  <c:v>5</c:v>
                </c:pt>
                <c:pt idx="30">
                  <c:v>4</c:v>
                </c:pt>
                <c:pt idx="31">
                  <c:v>2</c:v>
                </c:pt>
                <c:pt idx="32">
                  <c:v>8</c:v>
                </c:pt>
                <c:pt idx="33">
                  <c:v>5</c:v>
                </c:pt>
                <c:pt idx="34">
                  <c:v>13</c:v>
                </c:pt>
                <c:pt idx="35">
                  <c:v>4</c:v>
                </c:pt>
                <c:pt idx="36">
                  <c:v>8</c:v>
                </c:pt>
                <c:pt idx="37">
                  <c:v>4</c:v>
                </c:pt>
                <c:pt idx="38">
                  <c:v>3</c:v>
                </c:pt>
                <c:pt idx="39">
                  <c:v>5</c:v>
                </c:pt>
                <c:pt idx="40">
                  <c:v>8</c:v>
                </c:pt>
                <c:pt idx="41">
                  <c:v>10</c:v>
                </c:pt>
                <c:pt idx="42">
                  <c:v>7</c:v>
                </c:pt>
                <c:pt idx="43">
                  <c:v>5</c:v>
                </c:pt>
                <c:pt idx="44">
                  <c:v>5</c:v>
                </c:pt>
                <c:pt idx="45">
                  <c:v>4</c:v>
                </c:pt>
                <c:pt idx="46">
                  <c:v>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6668">
                    <a:solidFill>
                      <a:srgbClr val="21386F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294D-4E4E-8083-9F6BBE635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Middle Group</c:v>
                </c:pt>
              </c:strCache>
            </c:strRef>
          </c:tx>
          <c:spPr>
            <a:solidFill>
              <a:srgbClr val="7DC428"/>
            </a:solidFill>
            <a:ln w="6668">
              <a:solidFill>
                <a:srgbClr val="6A252C"/>
              </a:solidFill>
              <a:prstDash val="solid"/>
            </a:ln>
          </c:spPr>
          <c:invertIfNegative val="1"/>
          <c:cat>
            <c:numRef>
              <c:f>Sheet1!$A$2:$A$142</c:f>
              <c:numCache>
                <c:formatCode>General</c:formatCode>
                <c:ptCount val="141"/>
                <c:pt idx="0">
                  <c:v>0.2</c:v>
                </c:pt>
                <c:pt idx="1">
                  <c:v>0.21</c:v>
                </c:pt>
                <c:pt idx="2">
                  <c:v>0.22</c:v>
                </c:pt>
                <c:pt idx="3">
                  <c:v>0.23</c:v>
                </c:pt>
                <c:pt idx="4">
                  <c:v>0.24</c:v>
                </c:pt>
                <c:pt idx="5">
                  <c:v>0.25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0.28999999999999998</c:v>
                </c:pt>
                <c:pt idx="10">
                  <c:v>0.3</c:v>
                </c:pt>
                <c:pt idx="11">
                  <c:v>0.31</c:v>
                </c:pt>
                <c:pt idx="12">
                  <c:v>0.32</c:v>
                </c:pt>
                <c:pt idx="13">
                  <c:v>0.33</c:v>
                </c:pt>
                <c:pt idx="14">
                  <c:v>0.34</c:v>
                </c:pt>
                <c:pt idx="15">
                  <c:v>0.35</c:v>
                </c:pt>
                <c:pt idx="16">
                  <c:v>0.36</c:v>
                </c:pt>
                <c:pt idx="17">
                  <c:v>0.37</c:v>
                </c:pt>
                <c:pt idx="18">
                  <c:v>0.38</c:v>
                </c:pt>
                <c:pt idx="19">
                  <c:v>0.39</c:v>
                </c:pt>
                <c:pt idx="20">
                  <c:v>0.4</c:v>
                </c:pt>
                <c:pt idx="21">
                  <c:v>0.41</c:v>
                </c:pt>
                <c:pt idx="22">
                  <c:v>0.42</c:v>
                </c:pt>
                <c:pt idx="23">
                  <c:v>0.43</c:v>
                </c:pt>
                <c:pt idx="24">
                  <c:v>0.44</c:v>
                </c:pt>
                <c:pt idx="25">
                  <c:v>0.45</c:v>
                </c:pt>
                <c:pt idx="26">
                  <c:v>0.46</c:v>
                </c:pt>
                <c:pt idx="27">
                  <c:v>0.47</c:v>
                </c:pt>
                <c:pt idx="28">
                  <c:v>0.48</c:v>
                </c:pt>
                <c:pt idx="29">
                  <c:v>0.49</c:v>
                </c:pt>
                <c:pt idx="30">
                  <c:v>0.5</c:v>
                </c:pt>
                <c:pt idx="31">
                  <c:v>0.51</c:v>
                </c:pt>
                <c:pt idx="32">
                  <c:v>0.52</c:v>
                </c:pt>
                <c:pt idx="33">
                  <c:v>0.53</c:v>
                </c:pt>
                <c:pt idx="34">
                  <c:v>0.54</c:v>
                </c:pt>
                <c:pt idx="35">
                  <c:v>0.55000000000000004</c:v>
                </c:pt>
                <c:pt idx="36">
                  <c:v>0.56000000000000005</c:v>
                </c:pt>
                <c:pt idx="37">
                  <c:v>0.56999999999999995</c:v>
                </c:pt>
                <c:pt idx="38">
                  <c:v>0.57999999999999996</c:v>
                </c:pt>
                <c:pt idx="39">
                  <c:v>0.59</c:v>
                </c:pt>
                <c:pt idx="40">
                  <c:v>0.6</c:v>
                </c:pt>
                <c:pt idx="41">
                  <c:v>0.61</c:v>
                </c:pt>
                <c:pt idx="42">
                  <c:v>0.62</c:v>
                </c:pt>
                <c:pt idx="43">
                  <c:v>0.63</c:v>
                </c:pt>
                <c:pt idx="44">
                  <c:v>0.64</c:v>
                </c:pt>
                <c:pt idx="45">
                  <c:v>0.65</c:v>
                </c:pt>
                <c:pt idx="46">
                  <c:v>0.66</c:v>
                </c:pt>
                <c:pt idx="47">
                  <c:v>0.67</c:v>
                </c:pt>
                <c:pt idx="48">
                  <c:v>0.68</c:v>
                </c:pt>
                <c:pt idx="49">
                  <c:v>0.69</c:v>
                </c:pt>
                <c:pt idx="50">
                  <c:v>0.7</c:v>
                </c:pt>
                <c:pt idx="51">
                  <c:v>0.71</c:v>
                </c:pt>
                <c:pt idx="52">
                  <c:v>0.72</c:v>
                </c:pt>
                <c:pt idx="53">
                  <c:v>0.73</c:v>
                </c:pt>
                <c:pt idx="54">
                  <c:v>0.74</c:v>
                </c:pt>
                <c:pt idx="55">
                  <c:v>0.75</c:v>
                </c:pt>
                <c:pt idx="56">
                  <c:v>0.76</c:v>
                </c:pt>
                <c:pt idx="57">
                  <c:v>0.77</c:v>
                </c:pt>
                <c:pt idx="58">
                  <c:v>0.78</c:v>
                </c:pt>
                <c:pt idx="59">
                  <c:v>0.79</c:v>
                </c:pt>
                <c:pt idx="60">
                  <c:v>0.8</c:v>
                </c:pt>
                <c:pt idx="61">
                  <c:v>0.81</c:v>
                </c:pt>
                <c:pt idx="62">
                  <c:v>0.82</c:v>
                </c:pt>
                <c:pt idx="63">
                  <c:v>0.83</c:v>
                </c:pt>
                <c:pt idx="64">
                  <c:v>0.84</c:v>
                </c:pt>
                <c:pt idx="65">
                  <c:v>0.85</c:v>
                </c:pt>
                <c:pt idx="66">
                  <c:v>0.86</c:v>
                </c:pt>
                <c:pt idx="67">
                  <c:v>0.87</c:v>
                </c:pt>
                <c:pt idx="68">
                  <c:v>0.88</c:v>
                </c:pt>
                <c:pt idx="69">
                  <c:v>0.89</c:v>
                </c:pt>
                <c:pt idx="70">
                  <c:v>0.9</c:v>
                </c:pt>
                <c:pt idx="71">
                  <c:v>0.91</c:v>
                </c:pt>
                <c:pt idx="72">
                  <c:v>0.92</c:v>
                </c:pt>
                <c:pt idx="73">
                  <c:v>0.93</c:v>
                </c:pt>
                <c:pt idx="74">
                  <c:v>0.94</c:v>
                </c:pt>
                <c:pt idx="75">
                  <c:v>0.95</c:v>
                </c:pt>
                <c:pt idx="76">
                  <c:v>0.96</c:v>
                </c:pt>
                <c:pt idx="77">
                  <c:v>0.97</c:v>
                </c:pt>
                <c:pt idx="78">
                  <c:v>0.98</c:v>
                </c:pt>
                <c:pt idx="79">
                  <c:v>0.99</c:v>
                </c:pt>
                <c:pt idx="80">
                  <c:v>1</c:v>
                </c:pt>
                <c:pt idx="81">
                  <c:v>1.01</c:v>
                </c:pt>
                <c:pt idx="82">
                  <c:v>1.02</c:v>
                </c:pt>
                <c:pt idx="83">
                  <c:v>1.03</c:v>
                </c:pt>
                <c:pt idx="84">
                  <c:v>1.04</c:v>
                </c:pt>
                <c:pt idx="85">
                  <c:v>1.05</c:v>
                </c:pt>
                <c:pt idx="86">
                  <c:v>1.06</c:v>
                </c:pt>
                <c:pt idx="87">
                  <c:v>1.07</c:v>
                </c:pt>
                <c:pt idx="88">
                  <c:v>1.08</c:v>
                </c:pt>
                <c:pt idx="89">
                  <c:v>1.0900000000000001</c:v>
                </c:pt>
                <c:pt idx="90">
                  <c:v>1.1000000000000001</c:v>
                </c:pt>
                <c:pt idx="91">
                  <c:v>1.1100000000000001</c:v>
                </c:pt>
                <c:pt idx="92">
                  <c:v>1.1200000000000001</c:v>
                </c:pt>
                <c:pt idx="93">
                  <c:v>1.1299999999999999</c:v>
                </c:pt>
                <c:pt idx="94">
                  <c:v>1.1399999999999999</c:v>
                </c:pt>
                <c:pt idx="95">
                  <c:v>1.1499999999999999</c:v>
                </c:pt>
                <c:pt idx="96">
                  <c:v>1.1599999999999999</c:v>
                </c:pt>
                <c:pt idx="97">
                  <c:v>1.17</c:v>
                </c:pt>
                <c:pt idx="98">
                  <c:v>1.18</c:v>
                </c:pt>
                <c:pt idx="99">
                  <c:v>1.19</c:v>
                </c:pt>
                <c:pt idx="100">
                  <c:v>1.2</c:v>
                </c:pt>
                <c:pt idx="101">
                  <c:v>1.21</c:v>
                </c:pt>
                <c:pt idx="102">
                  <c:v>1.22</c:v>
                </c:pt>
                <c:pt idx="103">
                  <c:v>1.23</c:v>
                </c:pt>
                <c:pt idx="104">
                  <c:v>1.24</c:v>
                </c:pt>
                <c:pt idx="105">
                  <c:v>1.25</c:v>
                </c:pt>
                <c:pt idx="106">
                  <c:v>1.26</c:v>
                </c:pt>
                <c:pt idx="107">
                  <c:v>1.27</c:v>
                </c:pt>
                <c:pt idx="108">
                  <c:v>1.28</c:v>
                </c:pt>
                <c:pt idx="109">
                  <c:v>1.29</c:v>
                </c:pt>
                <c:pt idx="110">
                  <c:v>1.3</c:v>
                </c:pt>
                <c:pt idx="111">
                  <c:v>1.31</c:v>
                </c:pt>
                <c:pt idx="112">
                  <c:v>1.32</c:v>
                </c:pt>
                <c:pt idx="113">
                  <c:v>1.33</c:v>
                </c:pt>
                <c:pt idx="114">
                  <c:v>1.34</c:v>
                </c:pt>
                <c:pt idx="115">
                  <c:v>1.35</c:v>
                </c:pt>
                <c:pt idx="116">
                  <c:v>1.36</c:v>
                </c:pt>
                <c:pt idx="117">
                  <c:v>1.37</c:v>
                </c:pt>
                <c:pt idx="118">
                  <c:v>1.38</c:v>
                </c:pt>
                <c:pt idx="119">
                  <c:v>1.39</c:v>
                </c:pt>
                <c:pt idx="120">
                  <c:v>1.4</c:v>
                </c:pt>
                <c:pt idx="121">
                  <c:v>1.41</c:v>
                </c:pt>
                <c:pt idx="122">
                  <c:v>1.42</c:v>
                </c:pt>
                <c:pt idx="123">
                  <c:v>1.43</c:v>
                </c:pt>
                <c:pt idx="124">
                  <c:v>1.44</c:v>
                </c:pt>
                <c:pt idx="125">
                  <c:v>1.45</c:v>
                </c:pt>
                <c:pt idx="126">
                  <c:v>1.46</c:v>
                </c:pt>
                <c:pt idx="127">
                  <c:v>1.47</c:v>
                </c:pt>
                <c:pt idx="128">
                  <c:v>1.48</c:v>
                </c:pt>
                <c:pt idx="129">
                  <c:v>1.49</c:v>
                </c:pt>
                <c:pt idx="130">
                  <c:v>1.5</c:v>
                </c:pt>
                <c:pt idx="131">
                  <c:v>1.51</c:v>
                </c:pt>
                <c:pt idx="132">
                  <c:v>1.52</c:v>
                </c:pt>
                <c:pt idx="133">
                  <c:v>1.53</c:v>
                </c:pt>
                <c:pt idx="134">
                  <c:v>1.54</c:v>
                </c:pt>
                <c:pt idx="135">
                  <c:v>1.55</c:v>
                </c:pt>
                <c:pt idx="136">
                  <c:v>1.56</c:v>
                </c:pt>
                <c:pt idx="137">
                  <c:v>1.57</c:v>
                </c:pt>
                <c:pt idx="138">
                  <c:v>1.58</c:v>
                </c:pt>
                <c:pt idx="139">
                  <c:v>1.59</c:v>
                </c:pt>
                <c:pt idx="140">
                  <c:v>1.6</c:v>
                </c:pt>
              </c:numCache>
            </c:numRef>
          </c:cat>
          <c:val>
            <c:numRef>
              <c:f>Sheet1!$C$2:$C$142</c:f>
              <c:numCache>
                <c:formatCode>General</c:formatCode>
                <c:ptCount val="1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10</c:v>
                </c:pt>
                <c:pt idx="48">
                  <c:v>8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  <c:pt idx="52">
                  <c:v>4</c:v>
                </c:pt>
                <c:pt idx="53">
                  <c:v>4</c:v>
                </c:pt>
                <c:pt idx="54">
                  <c:v>8</c:v>
                </c:pt>
                <c:pt idx="55">
                  <c:v>12</c:v>
                </c:pt>
                <c:pt idx="56">
                  <c:v>8</c:v>
                </c:pt>
                <c:pt idx="57">
                  <c:v>4</c:v>
                </c:pt>
                <c:pt idx="58">
                  <c:v>7</c:v>
                </c:pt>
                <c:pt idx="59">
                  <c:v>5</c:v>
                </c:pt>
                <c:pt idx="60">
                  <c:v>7</c:v>
                </c:pt>
                <c:pt idx="61">
                  <c:v>3</c:v>
                </c:pt>
                <c:pt idx="62">
                  <c:v>4</c:v>
                </c:pt>
                <c:pt idx="63">
                  <c:v>10</c:v>
                </c:pt>
                <c:pt idx="64">
                  <c:v>4</c:v>
                </c:pt>
                <c:pt idx="65">
                  <c:v>4</c:v>
                </c:pt>
                <c:pt idx="66">
                  <c:v>12</c:v>
                </c:pt>
                <c:pt idx="67">
                  <c:v>6</c:v>
                </c:pt>
                <c:pt idx="68">
                  <c:v>7</c:v>
                </c:pt>
                <c:pt idx="69">
                  <c:v>7</c:v>
                </c:pt>
                <c:pt idx="70">
                  <c:v>9</c:v>
                </c:pt>
                <c:pt idx="71">
                  <c:v>3</c:v>
                </c:pt>
                <c:pt idx="72">
                  <c:v>8</c:v>
                </c:pt>
                <c:pt idx="73">
                  <c:v>8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6668">
                    <a:solidFill>
                      <a:srgbClr val="6A252C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94D-4E4E-8083-9F6BBE635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Group</c:v>
                </c:pt>
              </c:strCache>
            </c:strRef>
          </c:tx>
          <c:spPr>
            <a:solidFill>
              <a:srgbClr val="0A8C46"/>
            </a:solidFill>
            <a:ln w="6668">
              <a:solidFill>
                <a:srgbClr val="1E5723"/>
              </a:solidFill>
              <a:prstDash val="solid"/>
            </a:ln>
          </c:spPr>
          <c:invertIfNegative val="1"/>
          <c:cat>
            <c:numRef>
              <c:f>Sheet1!$A$2:$A$142</c:f>
              <c:numCache>
                <c:formatCode>General</c:formatCode>
                <c:ptCount val="141"/>
                <c:pt idx="0">
                  <c:v>0.2</c:v>
                </c:pt>
                <c:pt idx="1">
                  <c:v>0.21</c:v>
                </c:pt>
                <c:pt idx="2">
                  <c:v>0.22</c:v>
                </c:pt>
                <c:pt idx="3">
                  <c:v>0.23</c:v>
                </c:pt>
                <c:pt idx="4">
                  <c:v>0.24</c:v>
                </c:pt>
                <c:pt idx="5">
                  <c:v>0.25</c:v>
                </c:pt>
                <c:pt idx="6">
                  <c:v>0.26</c:v>
                </c:pt>
                <c:pt idx="7">
                  <c:v>0.27</c:v>
                </c:pt>
                <c:pt idx="8">
                  <c:v>0.28000000000000003</c:v>
                </c:pt>
                <c:pt idx="9">
                  <c:v>0.28999999999999998</c:v>
                </c:pt>
                <c:pt idx="10">
                  <c:v>0.3</c:v>
                </c:pt>
                <c:pt idx="11">
                  <c:v>0.31</c:v>
                </c:pt>
                <c:pt idx="12">
                  <c:v>0.32</c:v>
                </c:pt>
                <c:pt idx="13">
                  <c:v>0.33</c:v>
                </c:pt>
                <c:pt idx="14">
                  <c:v>0.34</c:v>
                </c:pt>
                <c:pt idx="15">
                  <c:v>0.35</c:v>
                </c:pt>
                <c:pt idx="16">
                  <c:v>0.36</c:v>
                </c:pt>
                <c:pt idx="17">
                  <c:v>0.37</c:v>
                </c:pt>
                <c:pt idx="18">
                  <c:v>0.38</c:v>
                </c:pt>
                <c:pt idx="19">
                  <c:v>0.39</c:v>
                </c:pt>
                <c:pt idx="20">
                  <c:v>0.4</c:v>
                </c:pt>
                <c:pt idx="21">
                  <c:v>0.41</c:v>
                </c:pt>
                <c:pt idx="22">
                  <c:v>0.42</c:v>
                </c:pt>
                <c:pt idx="23">
                  <c:v>0.43</c:v>
                </c:pt>
                <c:pt idx="24">
                  <c:v>0.44</c:v>
                </c:pt>
                <c:pt idx="25">
                  <c:v>0.45</c:v>
                </c:pt>
                <c:pt idx="26">
                  <c:v>0.46</c:v>
                </c:pt>
                <c:pt idx="27">
                  <c:v>0.47</c:v>
                </c:pt>
                <c:pt idx="28">
                  <c:v>0.48</c:v>
                </c:pt>
                <c:pt idx="29">
                  <c:v>0.49</c:v>
                </c:pt>
                <c:pt idx="30">
                  <c:v>0.5</c:v>
                </c:pt>
                <c:pt idx="31">
                  <c:v>0.51</c:v>
                </c:pt>
                <c:pt idx="32">
                  <c:v>0.52</c:v>
                </c:pt>
                <c:pt idx="33">
                  <c:v>0.53</c:v>
                </c:pt>
                <c:pt idx="34">
                  <c:v>0.54</c:v>
                </c:pt>
                <c:pt idx="35">
                  <c:v>0.55000000000000004</c:v>
                </c:pt>
                <c:pt idx="36">
                  <c:v>0.56000000000000005</c:v>
                </c:pt>
                <c:pt idx="37">
                  <c:v>0.56999999999999995</c:v>
                </c:pt>
                <c:pt idx="38">
                  <c:v>0.57999999999999996</c:v>
                </c:pt>
                <c:pt idx="39">
                  <c:v>0.59</c:v>
                </c:pt>
                <c:pt idx="40">
                  <c:v>0.6</c:v>
                </c:pt>
                <c:pt idx="41">
                  <c:v>0.61</c:v>
                </c:pt>
                <c:pt idx="42">
                  <c:v>0.62</c:v>
                </c:pt>
                <c:pt idx="43">
                  <c:v>0.63</c:v>
                </c:pt>
                <c:pt idx="44">
                  <c:v>0.64</c:v>
                </c:pt>
                <c:pt idx="45">
                  <c:v>0.65</c:v>
                </c:pt>
                <c:pt idx="46">
                  <c:v>0.66</c:v>
                </c:pt>
                <c:pt idx="47">
                  <c:v>0.67</c:v>
                </c:pt>
                <c:pt idx="48">
                  <c:v>0.68</c:v>
                </c:pt>
                <c:pt idx="49">
                  <c:v>0.69</c:v>
                </c:pt>
                <c:pt idx="50">
                  <c:v>0.7</c:v>
                </c:pt>
                <c:pt idx="51">
                  <c:v>0.71</c:v>
                </c:pt>
                <c:pt idx="52">
                  <c:v>0.72</c:v>
                </c:pt>
                <c:pt idx="53">
                  <c:v>0.73</c:v>
                </c:pt>
                <c:pt idx="54">
                  <c:v>0.74</c:v>
                </c:pt>
                <c:pt idx="55">
                  <c:v>0.75</c:v>
                </c:pt>
                <c:pt idx="56">
                  <c:v>0.76</c:v>
                </c:pt>
                <c:pt idx="57">
                  <c:v>0.77</c:v>
                </c:pt>
                <c:pt idx="58">
                  <c:v>0.78</c:v>
                </c:pt>
                <c:pt idx="59">
                  <c:v>0.79</c:v>
                </c:pt>
                <c:pt idx="60">
                  <c:v>0.8</c:v>
                </c:pt>
                <c:pt idx="61">
                  <c:v>0.81</c:v>
                </c:pt>
                <c:pt idx="62">
                  <c:v>0.82</c:v>
                </c:pt>
                <c:pt idx="63">
                  <c:v>0.83</c:v>
                </c:pt>
                <c:pt idx="64">
                  <c:v>0.84</c:v>
                </c:pt>
                <c:pt idx="65">
                  <c:v>0.85</c:v>
                </c:pt>
                <c:pt idx="66">
                  <c:v>0.86</c:v>
                </c:pt>
                <c:pt idx="67">
                  <c:v>0.87</c:v>
                </c:pt>
                <c:pt idx="68">
                  <c:v>0.88</c:v>
                </c:pt>
                <c:pt idx="69">
                  <c:v>0.89</c:v>
                </c:pt>
                <c:pt idx="70">
                  <c:v>0.9</c:v>
                </c:pt>
                <c:pt idx="71">
                  <c:v>0.91</c:v>
                </c:pt>
                <c:pt idx="72">
                  <c:v>0.92</c:v>
                </c:pt>
                <c:pt idx="73">
                  <c:v>0.93</c:v>
                </c:pt>
                <c:pt idx="74">
                  <c:v>0.94</c:v>
                </c:pt>
                <c:pt idx="75">
                  <c:v>0.95</c:v>
                </c:pt>
                <c:pt idx="76">
                  <c:v>0.96</c:v>
                </c:pt>
                <c:pt idx="77">
                  <c:v>0.97</c:v>
                </c:pt>
                <c:pt idx="78">
                  <c:v>0.98</c:v>
                </c:pt>
                <c:pt idx="79">
                  <c:v>0.99</c:v>
                </c:pt>
                <c:pt idx="80">
                  <c:v>1</c:v>
                </c:pt>
                <c:pt idx="81">
                  <c:v>1.01</c:v>
                </c:pt>
                <c:pt idx="82">
                  <c:v>1.02</c:v>
                </c:pt>
                <c:pt idx="83">
                  <c:v>1.03</c:v>
                </c:pt>
                <c:pt idx="84">
                  <c:v>1.04</c:v>
                </c:pt>
                <c:pt idx="85">
                  <c:v>1.05</c:v>
                </c:pt>
                <c:pt idx="86">
                  <c:v>1.06</c:v>
                </c:pt>
                <c:pt idx="87">
                  <c:v>1.07</c:v>
                </c:pt>
                <c:pt idx="88">
                  <c:v>1.08</c:v>
                </c:pt>
                <c:pt idx="89">
                  <c:v>1.0900000000000001</c:v>
                </c:pt>
                <c:pt idx="90">
                  <c:v>1.1000000000000001</c:v>
                </c:pt>
                <c:pt idx="91">
                  <c:v>1.1100000000000001</c:v>
                </c:pt>
                <c:pt idx="92">
                  <c:v>1.1200000000000001</c:v>
                </c:pt>
                <c:pt idx="93">
                  <c:v>1.1299999999999999</c:v>
                </c:pt>
                <c:pt idx="94">
                  <c:v>1.1399999999999999</c:v>
                </c:pt>
                <c:pt idx="95">
                  <c:v>1.1499999999999999</c:v>
                </c:pt>
                <c:pt idx="96">
                  <c:v>1.1599999999999999</c:v>
                </c:pt>
                <c:pt idx="97">
                  <c:v>1.17</c:v>
                </c:pt>
                <c:pt idx="98">
                  <c:v>1.18</c:v>
                </c:pt>
                <c:pt idx="99">
                  <c:v>1.19</c:v>
                </c:pt>
                <c:pt idx="100">
                  <c:v>1.2</c:v>
                </c:pt>
                <c:pt idx="101">
                  <c:v>1.21</c:v>
                </c:pt>
                <c:pt idx="102">
                  <c:v>1.22</c:v>
                </c:pt>
                <c:pt idx="103">
                  <c:v>1.23</c:v>
                </c:pt>
                <c:pt idx="104">
                  <c:v>1.24</c:v>
                </c:pt>
                <c:pt idx="105">
                  <c:v>1.25</c:v>
                </c:pt>
                <c:pt idx="106">
                  <c:v>1.26</c:v>
                </c:pt>
                <c:pt idx="107">
                  <c:v>1.27</c:v>
                </c:pt>
                <c:pt idx="108">
                  <c:v>1.28</c:v>
                </c:pt>
                <c:pt idx="109">
                  <c:v>1.29</c:v>
                </c:pt>
                <c:pt idx="110">
                  <c:v>1.3</c:v>
                </c:pt>
                <c:pt idx="111">
                  <c:v>1.31</c:v>
                </c:pt>
                <c:pt idx="112">
                  <c:v>1.32</c:v>
                </c:pt>
                <c:pt idx="113">
                  <c:v>1.33</c:v>
                </c:pt>
                <c:pt idx="114">
                  <c:v>1.34</c:v>
                </c:pt>
                <c:pt idx="115">
                  <c:v>1.35</c:v>
                </c:pt>
                <c:pt idx="116">
                  <c:v>1.36</c:v>
                </c:pt>
                <c:pt idx="117">
                  <c:v>1.37</c:v>
                </c:pt>
                <c:pt idx="118">
                  <c:v>1.38</c:v>
                </c:pt>
                <c:pt idx="119">
                  <c:v>1.39</c:v>
                </c:pt>
                <c:pt idx="120">
                  <c:v>1.4</c:v>
                </c:pt>
                <c:pt idx="121">
                  <c:v>1.41</c:v>
                </c:pt>
                <c:pt idx="122">
                  <c:v>1.42</c:v>
                </c:pt>
                <c:pt idx="123">
                  <c:v>1.43</c:v>
                </c:pt>
                <c:pt idx="124">
                  <c:v>1.44</c:v>
                </c:pt>
                <c:pt idx="125">
                  <c:v>1.45</c:v>
                </c:pt>
                <c:pt idx="126">
                  <c:v>1.46</c:v>
                </c:pt>
                <c:pt idx="127">
                  <c:v>1.47</c:v>
                </c:pt>
                <c:pt idx="128">
                  <c:v>1.48</c:v>
                </c:pt>
                <c:pt idx="129">
                  <c:v>1.49</c:v>
                </c:pt>
                <c:pt idx="130">
                  <c:v>1.5</c:v>
                </c:pt>
                <c:pt idx="131">
                  <c:v>1.51</c:v>
                </c:pt>
                <c:pt idx="132">
                  <c:v>1.52</c:v>
                </c:pt>
                <c:pt idx="133">
                  <c:v>1.53</c:v>
                </c:pt>
                <c:pt idx="134">
                  <c:v>1.54</c:v>
                </c:pt>
                <c:pt idx="135">
                  <c:v>1.55</c:v>
                </c:pt>
                <c:pt idx="136">
                  <c:v>1.56</c:v>
                </c:pt>
                <c:pt idx="137">
                  <c:v>1.57</c:v>
                </c:pt>
                <c:pt idx="138">
                  <c:v>1.58</c:v>
                </c:pt>
                <c:pt idx="139">
                  <c:v>1.59</c:v>
                </c:pt>
                <c:pt idx="140">
                  <c:v>1.6</c:v>
                </c:pt>
              </c:numCache>
            </c:numRef>
          </c:cat>
          <c:val>
            <c:numRef>
              <c:f>Sheet1!$D$2:$D$142</c:f>
              <c:numCache>
                <c:formatCode>General</c:formatCode>
                <c:ptCount val="1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3</c:v>
                </c:pt>
                <c:pt idx="75">
                  <c:v>4</c:v>
                </c:pt>
                <c:pt idx="76">
                  <c:v>8</c:v>
                </c:pt>
                <c:pt idx="77">
                  <c:v>4</c:v>
                </c:pt>
                <c:pt idx="78">
                  <c:v>5</c:v>
                </c:pt>
                <c:pt idx="79">
                  <c:v>10</c:v>
                </c:pt>
                <c:pt idx="80">
                  <c:v>5</c:v>
                </c:pt>
                <c:pt idx="81">
                  <c:v>6</c:v>
                </c:pt>
                <c:pt idx="82">
                  <c:v>11</c:v>
                </c:pt>
                <c:pt idx="83">
                  <c:v>6</c:v>
                </c:pt>
                <c:pt idx="84">
                  <c:v>9</c:v>
                </c:pt>
                <c:pt idx="85">
                  <c:v>1</c:v>
                </c:pt>
                <c:pt idx="86">
                  <c:v>8</c:v>
                </c:pt>
                <c:pt idx="87">
                  <c:v>4</c:v>
                </c:pt>
                <c:pt idx="88">
                  <c:v>4</c:v>
                </c:pt>
                <c:pt idx="89">
                  <c:v>3</c:v>
                </c:pt>
                <c:pt idx="90">
                  <c:v>5</c:v>
                </c:pt>
                <c:pt idx="91">
                  <c:v>2</c:v>
                </c:pt>
                <c:pt idx="92">
                  <c:v>8</c:v>
                </c:pt>
                <c:pt idx="93">
                  <c:v>1</c:v>
                </c:pt>
                <c:pt idx="94">
                  <c:v>3</c:v>
                </c:pt>
                <c:pt idx="95">
                  <c:v>4</c:v>
                </c:pt>
                <c:pt idx="96">
                  <c:v>6</c:v>
                </c:pt>
                <c:pt idx="97">
                  <c:v>3</c:v>
                </c:pt>
                <c:pt idx="98">
                  <c:v>5</c:v>
                </c:pt>
                <c:pt idx="99">
                  <c:v>2</c:v>
                </c:pt>
                <c:pt idx="100">
                  <c:v>7</c:v>
                </c:pt>
                <c:pt idx="101">
                  <c:v>6</c:v>
                </c:pt>
                <c:pt idx="102">
                  <c:v>1</c:v>
                </c:pt>
                <c:pt idx="103">
                  <c:v>3</c:v>
                </c:pt>
                <c:pt idx="104">
                  <c:v>2</c:v>
                </c:pt>
                <c:pt idx="105">
                  <c:v>1</c:v>
                </c:pt>
                <c:pt idx="106">
                  <c:v>2</c:v>
                </c:pt>
                <c:pt idx="107">
                  <c:v>1</c:v>
                </c:pt>
                <c:pt idx="108">
                  <c:v>1</c:v>
                </c:pt>
                <c:pt idx="109">
                  <c:v>2</c:v>
                </c:pt>
                <c:pt idx="110">
                  <c:v>3</c:v>
                </c:pt>
                <c:pt idx="111">
                  <c:v>2</c:v>
                </c:pt>
                <c:pt idx="112">
                  <c:v>1</c:v>
                </c:pt>
                <c:pt idx="113">
                  <c:v>3</c:v>
                </c:pt>
                <c:pt idx="114">
                  <c:v>2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1</c:v>
                </c:pt>
                <c:pt idx="119">
                  <c:v>2</c:v>
                </c:pt>
                <c:pt idx="120">
                  <c:v>1</c:v>
                </c:pt>
                <c:pt idx="121">
                  <c:v>2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6668">
                    <a:solidFill>
                      <a:srgbClr val="1E5723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294D-4E4E-8083-9F6BBE635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" sz="16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Baseline gait speed (m/s)</a:t>
                </a:r>
              </a:p>
            </c:rich>
          </c:tx>
          <c:overlay val="0"/>
        </c:title>
        <c:numFmt formatCode="#,##0.0_);[Red]\(#,##0.0\)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anchorCtr="1"/>
          <a:lstStyle/>
          <a:p>
            <a:pPr>
              <a:defRPr lang="ja-JP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ja-JP"/>
          </a:p>
        </c:txPr>
        <c:crossAx val="48672768"/>
        <c:crosses val="autoZero"/>
        <c:auto val="1"/>
        <c:lblAlgn val="ctr"/>
        <c:lblOffset val="100"/>
        <c:tickLblSkip val="10"/>
        <c:tickMarkSkip val="1"/>
        <c:noMultiLvlLbl val="1"/>
      </c:catAx>
      <c:valAx>
        <c:axId val="48672768"/>
        <c:scaling>
          <c:orientation val="minMax"/>
          <c:max val="15"/>
          <c:min val="0"/>
        </c:scaling>
        <c:delete val="0"/>
        <c:axPos val="l"/>
        <c:title>
          <c:tx>
            <c:rich>
              <a:bodyPr/>
              <a:lstStyle/>
              <a:p>
                <a:r>
                  <a:rPr lang="en" sz="16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 of patients</a:t>
                </a:r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anchorCtr="1"/>
          <a:lstStyle/>
          <a:p>
            <a:pPr>
              <a:defRPr lang="ja-JP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ja-JP"/>
          </a:p>
        </c:txPr>
        <c:crossAx val="48650112"/>
        <c:crosses val="autoZero"/>
        <c:crossBetween val="between"/>
        <c:majorUnit val="5"/>
        <c:minorUnit val="1"/>
      </c:valAx>
      <c:spPr>
        <a:noFill/>
        <a:ln w="25400">
          <a:noFill/>
        </a:ln>
      </c:spPr>
    </c:plotArea>
    <c:legend>
      <c:legendPos val="tr"/>
      <c:layout>
        <c:manualLayout>
          <c:xMode val="edge"/>
          <c:yMode val="edge"/>
          <c:x val="0.82040081999553982"/>
          <c:y val="5.0682261208576995E-2"/>
          <c:w val="0.1349368706362685"/>
          <c:h val="0.17305613114150206"/>
        </c:manualLayout>
      </c:layout>
      <c:overlay val="1"/>
      <c:spPr>
        <a:ln w="0">
          <a:noFill/>
          <a:prstDash val="solid"/>
        </a:ln>
      </c:spPr>
      <c:txPr>
        <a:bodyPr anchorCtr="1"/>
        <a:lstStyle/>
        <a:p>
          <a:pPr>
            <a:defRPr lang="ja-JP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ja-JP"/>
        </a:p>
      </c:txPr>
    </c:legend>
    <c:plotVisOnly val="1"/>
    <c:dispBlanksAs val="zero"/>
    <c:showDLblsOverMax val="1"/>
  </c:chart>
  <c:spPr>
    <a:solidFill>
      <a:srgbClr val="FFFFFF"/>
    </a:solidFill>
    <a:ln w="0">
      <a:noFill/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486909246623802E-2"/>
          <c:y val="4.2074122618414693E-2"/>
          <c:w val="0.66817871284585506"/>
          <c:h val="0.759060517044467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改善</c:v>
                </c:pt>
              </c:strCache>
            </c:strRef>
          </c:tx>
          <c:spPr>
            <a:solidFill>
              <a:srgbClr val="0A8A45">
                <a:alpha val="90000"/>
              </a:srgb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年齢低い</c:v>
                </c:pt>
                <c:pt idx="1">
                  <c:v>中間</c:v>
                </c:pt>
                <c:pt idx="2">
                  <c:v>高知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55.9</c:v>
                </c:pt>
                <c:pt idx="1">
                  <c:v>55.6</c:v>
                </c:pt>
                <c:pt idx="2">
                  <c:v>54.8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E-2E4E-BCD6-33FB60ED70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不変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年齢低い</c:v>
                </c:pt>
                <c:pt idx="1">
                  <c:v>中間</c:v>
                </c:pt>
                <c:pt idx="2">
                  <c:v>高知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44.1</c:v>
                </c:pt>
                <c:pt idx="1">
                  <c:v>44.4</c:v>
                </c:pt>
                <c:pt idx="2">
                  <c:v>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E-2E4E-BCD6-33FB60ED7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ser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</c:serLines>
        <c:axId val="579269007"/>
        <c:axId val="579687295"/>
      </c:barChart>
      <c:catAx>
        <c:axId val="579269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9687295"/>
        <c:crosses val="autoZero"/>
        <c:auto val="1"/>
        <c:lblAlgn val="ctr"/>
        <c:lblOffset val="100"/>
        <c:noMultiLvlLbl val="0"/>
      </c:catAx>
      <c:valAx>
        <c:axId val="579687295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3" panose="020B0300000000000000" pitchFamily="34" charset="-128"/>
                <a:cs typeface="Times New Roman" panose="02020603050405020304" pitchFamily="18" charset="0"/>
              </a:defRPr>
            </a:pPr>
            <a:endParaRPr lang="ja-JP"/>
          </a:p>
        </c:txPr>
        <c:crossAx val="57926900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14123781739677E-2"/>
          <c:y val="3.3232421112405278E-2"/>
          <c:w val="0.48780147276366237"/>
          <c:h val="0.759060517044467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改善</c:v>
                </c:pt>
              </c:strCache>
            </c:strRef>
          </c:tx>
          <c:spPr>
            <a:solidFill>
              <a:srgbClr val="0A8A45">
                <a:alpha val="90000"/>
              </a:srgb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56.4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9-D241-A890-3982599065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不変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43.6</c:v>
                </c:pt>
                <c:pt idx="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9-D241-A890-398259906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ser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</c:serLines>
        <c:axId val="579269007"/>
        <c:axId val="579687295"/>
      </c:barChart>
      <c:catAx>
        <c:axId val="579269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9687295"/>
        <c:crosses val="autoZero"/>
        <c:auto val="1"/>
        <c:lblAlgn val="ctr"/>
        <c:lblOffset val="100"/>
        <c:noMultiLvlLbl val="0"/>
      </c:catAx>
      <c:valAx>
        <c:axId val="579687295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3" panose="020B0300000000000000" pitchFamily="34" charset="-128"/>
                <a:cs typeface="Times New Roman" panose="02020603050405020304" pitchFamily="18" charset="0"/>
              </a:defRPr>
            </a:pPr>
            <a:endParaRPr lang="ja-JP"/>
          </a:p>
        </c:txPr>
        <c:crossAx val="57926900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14123781739677E-2"/>
          <c:y val="3.3232421112405278E-2"/>
          <c:w val="0.48780147276366237"/>
          <c:h val="0.759060517044467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改善</c:v>
                </c:pt>
              </c:strCache>
            </c:strRef>
          </c:tx>
          <c:spPr>
            <a:solidFill>
              <a:srgbClr val="0A8A45">
                <a:alpha val="90000"/>
              </a:srgb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あり</c:v>
                </c:pt>
                <c:pt idx="1">
                  <c:v>なし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57.6</c:v>
                </c:pt>
                <c:pt idx="1">
                  <c:v>54.6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5-8440-ADE9-2FEB1369D9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不変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あり</c:v>
                </c:pt>
                <c:pt idx="1">
                  <c:v>なし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42.4</c:v>
                </c:pt>
                <c:pt idx="1">
                  <c:v>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A5-8440-ADE9-2FEB1369D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ser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</c:serLines>
        <c:axId val="579269007"/>
        <c:axId val="579687295"/>
      </c:barChart>
      <c:catAx>
        <c:axId val="579269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9687295"/>
        <c:crosses val="autoZero"/>
        <c:auto val="1"/>
        <c:lblAlgn val="ctr"/>
        <c:lblOffset val="100"/>
        <c:noMultiLvlLbl val="0"/>
      </c:catAx>
      <c:valAx>
        <c:axId val="579687295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3" panose="020B0300000000000000" pitchFamily="34" charset="-128"/>
                <a:cs typeface="Times New Roman" panose="02020603050405020304" pitchFamily="18" charset="0"/>
              </a:defRPr>
            </a:pPr>
            <a:endParaRPr lang="ja-JP"/>
          </a:p>
        </c:txPr>
        <c:crossAx val="579269007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8A322-95AB-EC4D-A7A1-9A8A4B17C255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5AC97-BFBE-F840-AF02-90D2BA28EA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95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3AF73F-34B7-99FA-CD53-A6294B23B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EDCD868-CB4D-B017-7FD9-749D4C6A0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CFC7DC-FB92-ADA2-F0E0-1C5078922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911C2E-47B9-86C3-27BB-D53DDC5A1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4292FB-5C56-BF9B-2F5C-6112DB74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10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5E53CE-38F0-93D9-89F7-8ED4281A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628DD4-7A90-1671-A41F-665F951AF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317F17-A708-7971-A979-6FA856B4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063EE2-F6D1-DC88-7803-C76B79A2A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0DE003-2150-8496-1C4B-640DB017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19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AA2561-8EA0-38D5-50E9-8FEDAC01D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DC6B46-6B1D-FFEF-1FE5-30FA82C19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1573FC-9312-6BD4-887E-FD8642FD1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5B6D48-0847-656D-393E-17D17183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B50B5D-7EED-EA24-300F-0A878869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31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A9BA1D-3941-50E5-47A1-F12A81CA8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930BE5-B16A-C9A0-E317-B11B0A271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0D40EB6-266E-418A-79E1-B4F9A280D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8C8A86-892C-F759-451E-B19716A2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039C59-C64B-BED9-C579-3860E1F99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56CA85-BF7B-84C9-D1E6-97B96F53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45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EAC308-5776-405A-BEC0-2DE261BF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7CF96FD-135A-5663-E8DC-F0B0D1088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8406F1E-A8A0-74C0-2337-492FC8F01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5258492-2931-92B3-BA8C-355CA9921E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E6DE60C-DD68-A506-1261-C17F0826F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9C5E0AC-258E-1B43-3FF8-0FBC1F4B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F3E43F-8748-A3A1-136F-269FF217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06A3E93-58D1-790F-401F-F3D557351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69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1167B7-70C1-93F6-B431-8648E31C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FD809FD-CE2F-0138-A06D-8CD51435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B0B0BA7-B6C3-9586-C15A-AC655BFA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E4F1E51-BC71-C68B-FFCF-C38BBF0D9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31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51607DA-E414-CF99-ACB7-AD1286FD0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65145DC-9E2C-B580-32E5-D6B461D9A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082AAE-3388-0C1A-E228-167E3FAC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7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1248E2-469C-0367-9C32-4D3C03B68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65735A-4AE8-E3A3-EDAD-879EAF87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B68098-D4ED-18D7-54A4-0F59FAF49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28B7B4-0204-E676-0721-6FFB239D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E66A70C-B9A4-FED7-2A91-F370992EF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644F9A-7553-66F7-599C-327A86D0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6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9D87BC-EFDE-7ECC-8E8C-FD2D2CCEB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6E8DFFC-C44B-E590-0E02-C406A73B9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A7C9AD-9C96-9367-F4D1-E99234C18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3F0097-40EE-5B8E-712C-A3F3F507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39932B-D9C3-C7A6-A442-FB84274C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FC55CF-5C6B-4BE7-3261-F11470A34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59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C64EBB-BC8B-C890-6CA3-BE81D36E2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B1CA65-83BC-5249-C19A-57C28933F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EF9C10-9D74-6D48-4D64-F09531CC2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DF3ECD-7B96-ED80-6882-70D6C4920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FCDB05-8189-0065-C823-A0994B403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90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122AE0-08EF-7253-8132-C094826B3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3C0E191-9B4D-6C19-E970-E527BE29E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3E0A89-AD01-2CF9-5CAF-0D0995779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DB3064-C037-2219-42E9-24BD3C5E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9014B8-2393-DEB6-9AD8-500879FC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991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38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84FBE39-A515-B253-FDD7-1D246E69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A63209-F0D1-974C-431A-F0A783BF1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255DAE-ED55-9C80-6D84-8B5CAB28D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12DC24-3B1A-D54C-8BF0-0C72ECD6EF48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886EEB-5F40-B910-13E1-DD05DF6B9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3E1AD3-EEDF-8EE7-69C5-814DC102F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7E3D5-0A84-2C45-AC05-91A4547B5C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99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4AD8CC-8E12-A364-3472-A2E7B56AA548}"/>
              </a:ext>
            </a:extLst>
          </p:cNvPr>
          <p:cNvSpPr txBox="1"/>
          <p:nvPr/>
        </p:nvSpPr>
        <p:spPr>
          <a:xfrm>
            <a:off x="535404" y="457254"/>
            <a:ext cx="11387891" cy="4119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ja-JP" altLang="ja-JP" sz="2800" b="1">
                <a:solidFill>
                  <a:srgbClr val="000000"/>
                </a:solidFill>
                <a:effectLst/>
                <a:latin typeface="Helvetica" pitchFamily="2" charset="0"/>
              </a:rPr>
              <a:t>Supplementary Information</a:t>
            </a:r>
            <a:endParaRPr lang="ja-JP" altLang="ja-JP" sz="280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Article: Changes in gait speed during hospitalization according to baseline gait speed in patients with heart failure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Journal: European Geriatric Medicine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Authors: Atsushi Ogi, Kotaro Iwatsu, Yuji Kanejima, Kodai Ishihara, Kazuhisa Tsurumoto, Yusuke Kawamura,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Konoka Yasunaga, Hiroki Sasaki, Ubuka Nakahira, Tsutomu Ikeda, Minato Nakazawa, Ryoko Fujita,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Takeshi Kimura, and Kazuhiro P. Izawa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Corresponding author: Kazuhiro P. Izawa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Department of Health Sciences, Graduate School of Medicine, Kobe University, Kobe, Hyogo, Japan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E-mail: izawapk@harbor.kobe-u.ac.jp</a:t>
            </a:r>
          </a:p>
          <a:p>
            <a:pPr marL="0" marR="0">
              <a:lnSpc>
                <a:spcPct val="150000"/>
              </a:lnSpc>
              <a:buNone/>
            </a:pPr>
            <a:r>
              <a:rPr lang="ja-JP" altLang="ja-JP" sz="1600">
                <a:solidFill>
                  <a:srgbClr val="000000"/>
                </a:solidFill>
                <a:effectLst/>
                <a:latin typeface="Helvetica" pitchFamily="2" charset="0"/>
              </a:rPr>
              <a:t>Online Resource 1: Supplementary Figures 1 and 2.</a:t>
            </a:r>
          </a:p>
        </p:txBody>
      </p:sp>
    </p:spTree>
    <p:extLst>
      <p:ext uri="{BB962C8B-B14F-4D97-AF65-F5344CB8AC3E}">
        <p14:creationId xmlns:p14="http://schemas.microsoft.com/office/powerpoint/2010/main" val="7901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"/>
          <p:cNvGraphicFramePr/>
          <p:nvPr>
            <p:extLst>
              <p:ext uri="{D42A27DB-BD31-4B8C-83A1-F6EECF244321}">
                <p14:modId xmlns:p14="http://schemas.microsoft.com/office/powerpoint/2010/main" val="3448971570"/>
              </p:ext>
            </p:extLst>
          </p:nvPr>
        </p:nvGraphicFramePr>
        <p:xfrm>
          <a:off x="844664" y="98960"/>
          <a:ext cx="10502673" cy="602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タイトル 1">
            <a:extLst>
              <a:ext uri="{FF2B5EF4-FFF2-40B4-BE49-F238E27FC236}">
                <a16:creationId xmlns:a16="http://schemas.microsoft.com/office/drawing/2014/main" id="{9D76BE6C-FD2B-D093-03F0-5F1C36E8CF42}"/>
              </a:ext>
            </a:extLst>
          </p:cNvPr>
          <p:cNvSpPr txBox="1">
            <a:spLocks/>
          </p:cNvSpPr>
          <p:nvPr/>
        </p:nvSpPr>
        <p:spPr>
          <a:xfrm>
            <a:off x="0" y="6197"/>
            <a:ext cx="1187527" cy="927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B5CC32-1F33-F99A-0CD6-0A0386620674}"/>
              </a:ext>
            </a:extLst>
          </p:cNvPr>
          <p:cNvSpPr txBox="1"/>
          <p:nvPr/>
        </p:nvSpPr>
        <p:spPr>
          <a:xfrm>
            <a:off x="126332" y="6059297"/>
            <a:ext cx="11939337" cy="69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GB" altLang="ja-JP" sz="1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Supplementary Figure 1. </a:t>
            </a:r>
            <a:r>
              <a:rPr lang="en-GB" altLang="ja-JP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Distribution of baseline gait speed in all participants.</a:t>
            </a:r>
            <a:endParaRPr lang="ja-JP" altLang="ja-JP" sz="1400" kern="100">
              <a:solidFill>
                <a:srgbClr val="000000"/>
              </a:solidFill>
              <a:effectLst/>
              <a:latin typeface="Arial" panose="020B0604020202020204" pitchFamily="34" charset="0"/>
              <a:ea typeface="游明朝" panose="02020400000000000000" pitchFamily="18" charset="-128"/>
              <a:cs typeface="Apple Color Emoji" pitchFamily="2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GB" altLang="ja-JP" sz="1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Alt text: </a:t>
            </a:r>
            <a:r>
              <a:rPr lang="en-GB" altLang="ja-JP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Histogram shows baseline gait speeds ranging from approximately 0.2 to 1.6 metres per second divided into low, middle, and high tertile groups.</a:t>
            </a:r>
            <a:endParaRPr lang="ja-JP" altLang="ja-JP" sz="1400" kern="100">
              <a:solidFill>
                <a:srgbClr val="000000"/>
              </a:solidFill>
              <a:effectLst/>
              <a:latin typeface="Arial" panose="020B0604020202020204" pitchFamily="34" charset="0"/>
              <a:ea typeface="游明朝" panose="02020400000000000000" pitchFamily="18" charset="-128"/>
              <a:cs typeface="Apple Color Emoj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854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1F71B-D3D2-89AA-C6EF-89B02B631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F2772D17-91CD-2C55-367A-B2483A423D2D}"/>
              </a:ext>
            </a:extLst>
          </p:cNvPr>
          <p:cNvSpPr txBox="1">
            <a:spLocks/>
          </p:cNvSpPr>
          <p:nvPr/>
        </p:nvSpPr>
        <p:spPr>
          <a:xfrm>
            <a:off x="0" y="6197"/>
            <a:ext cx="1187527" cy="927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25626DCC-55E0-E271-39B1-C550E08AB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145106"/>
              </p:ext>
            </p:extLst>
          </p:nvPr>
        </p:nvGraphicFramePr>
        <p:xfrm>
          <a:off x="316142" y="1634639"/>
          <a:ext cx="5301070" cy="4309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1C987C-8580-B757-379B-63F77733784B}"/>
              </a:ext>
            </a:extLst>
          </p:cNvPr>
          <p:cNvSpPr txBox="1"/>
          <p:nvPr/>
        </p:nvSpPr>
        <p:spPr>
          <a:xfrm>
            <a:off x="743753" y="5096248"/>
            <a:ext cx="1327564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&lt;77 years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8685C6-1350-FE65-94AD-8E8A736F32A4}"/>
              </a:ext>
            </a:extLst>
          </p:cNvPr>
          <p:cNvSpPr txBox="1"/>
          <p:nvPr/>
        </p:nvSpPr>
        <p:spPr>
          <a:xfrm>
            <a:off x="3119823" y="5093330"/>
            <a:ext cx="1327564" cy="3715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≥84 years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5276464-E579-DB6F-881A-B77D3199B48F}"/>
              </a:ext>
            </a:extLst>
          </p:cNvPr>
          <p:cNvSpPr/>
          <p:nvPr/>
        </p:nvSpPr>
        <p:spPr>
          <a:xfrm>
            <a:off x="1572164" y="2293418"/>
            <a:ext cx="662098" cy="380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44.1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01F97D1-25B3-9EBB-1016-6ED9CC83746E}"/>
              </a:ext>
            </a:extLst>
          </p:cNvPr>
          <p:cNvSpPr txBox="1"/>
          <p:nvPr/>
        </p:nvSpPr>
        <p:spPr>
          <a:xfrm>
            <a:off x="1937503" y="5096248"/>
            <a:ext cx="1327564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77–84 years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4271BD7-EFDE-E1E6-5EA9-E56FA84FFD41}"/>
              </a:ext>
            </a:extLst>
          </p:cNvPr>
          <p:cNvSpPr/>
          <p:nvPr/>
        </p:nvSpPr>
        <p:spPr>
          <a:xfrm>
            <a:off x="1574464" y="3914964"/>
            <a:ext cx="727829" cy="417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55.9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37CAEAD-C67B-EE11-5E29-2878318AA7E9}"/>
              </a:ext>
            </a:extLst>
          </p:cNvPr>
          <p:cNvSpPr/>
          <p:nvPr/>
        </p:nvSpPr>
        <p:spPr>
          <a:xfrm>
            <a:off x="2753435" y="2293418"/>
            <a:ext cx="662098" cy="380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44.4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87B5317-8493-0E58-14D8-A59BED845B62}"/>
              </a:ext>
            </a:extLst>
          </p:cNvPr>
          <p:cNvSpPr/>
          <p:nvPr/>
        </p:nvSpPr>
        <p:spPr>
          <a:xfrm>
            <a:off x="2753435" y="3914964"/>
            <a:ext cx="727829" cy="417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55.6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6474AF2-CADD-2AD9-E6DB-F7D0DEC5CB87}"/>
              </a:ext>
            </a:extLst>
          </p:cNvPr>
          <p:cNvSpPr/>
          <p:nvPr/>
        </p:nvSpPr>
        <p:spPr>
          <a:xfrm>
            <a:off x="3936562" y="2293418"/>
            <a:ext cx="662098" cy="380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45.2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9430626-585F-725C-E10B-553E483859F0}"/>
              </a:ext>
            </a:extLst>
          </p:cNvPr>
          <p:cNvSpPr/>
          <p:nvPr/>
        </p:nvSpPr>
        <p:spPr>
          <a:xfrm>
            <a:off x="3936562" y="3914964"/>
            <a:ext cx="727829" cy="417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54.8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C566D14-ED73-AD1E-109B-D7CEF1436BD7}"/>
              </a:ext>
            </a:extLst>
          </p:cNvPr>
          <p:cNvSpPr txBox="1"/>
          <p:nvPr/>
        </p:nvSpPr>
        <p:spPr>
          <a:xfrm>
            <a:off x="2077103" y="5478786"/>
            <a:ext cx="1055001" cy="365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p = 0.976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E1FB33C-9DD4-2D29-48C2-F31D770A390B}"/>
              </a:ext>
            </a:extLst>
          </p:cNvPr>
          <p:cNvSpPr txBox="1"/>
          <p:nvPr/>
        </p:nvSpPr>
        <p:spPr>
          <a:xfrm>
            <a:off x="316142" y="368126"/>
            <a:ext cx="3472297" cy="365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A. Age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E60FDBD-3538-58F9-E68D-8E9D932D0BF8}"/>
              </a:ext>
            </a:extLst>
          </p:cNvPr>
          <p:cNvSpPr txBox="1"/>
          <p:nvPr/>
        </p:nvSpPr>
        <p:spPr>
          <a:xfrm rot="16200000">
            <a:off x="-1304008" y="3149874"/>
            <a:ext cx="2970260" cy="365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Proportion of patients (%)</a:t>
            </a: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9503409E-8E52-7A0F-3BA0-949D15078F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0800842"/>
              </p:ext>
            </p:extLst>
          </p:nvPr>
        </p:nvGraphicFramePr>
        <p:xfrm>
          <a:off x="4710110" y="1631878"/>
          <a:ext cx="5303581" cy="431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55D67BC-3C49-5254-C3E1-8506F415A21E}"/>
              </a:ext>
            </a:extLst>
          </p:cNvPr>
          <p:cNvSpPr txBox="1"/>
          <p:nvPr/>
        </p:nvSpPr>
        <p:spPr>
          <a:xfrm>
            <a:off x="5124307" y="5054784"/>
            <a:ext cx="1437167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Men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F353449-BA19-4049-EB34-DCCAEDED1B9C}"/>
              </a:ext>
            </a:extLst>
          </p:cNvPr>
          <p:cNvSpPr/>
          <p:nvPr/>
        </p:nvSpPr>
        <p:spPr>
          <a:xfrm>
            <a:off x="6016191" y="2285011"/>
            <a:ext cx="716759" cy="3968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43.6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3E34AC3-58B7-5CC2-8FA5-E2BB27CCA22F}"/>
              </a:ext>
            </a:extLst>
          </p:cNvPr>
          <p:cNvSpPr txBox="1"/>
          <p:nvPr/>
        </p:nvSpPr>
        <p:spPr>
          <a:xfrm>
            <a:off x="6426655" y="5054784"/>
            <a:ext cx="1437167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Women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A7F7180-253E-3A01-8CF1-F70E892B5290}"/>
              </a:ext>
            </a:extLst>
          </p:cNvPr>
          <p:cNvSpPr/>
          <p:nvPr/>
        </p:nvSpPr>
        <p:spPr>
          <a:xfrm>
            <a:off x="6015522" y="3905723"/>
            <a:ext cx="787916" cy="436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56.4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A652A43C-1C2B-37B3-DDDF-4A2CDC517720}"/>
              </a:ext>
            </a:extLst>
          </p:cNvPr>
          <p:cNvSpPr/>
          <p:nvPr/>
        </p:nvSpPr>
        <p:spPr>
          <a:xfrm>
            <a:off x="7314643" y="2285011"/>
            <a:ext cx="716759" cy="3968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46.0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0997BC1A-822E-2592-650E-8C6B6001670C}"/>
              </a:ext>
            </a:extLst>
          </p:cNvPr>
          <p:cNvSpPr/>
          <p:nvPr/>
        </p:nvSpPr>
        <p:spPr>
          <a:xfrm>
            <a:off x="7313286" y="3905723"/>
            <a:ext cx="787916" cy="436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54.0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D72AF23-DC46-D6A9-D8F5-9F229325E419}"/>
              </a:ext>
            </a:extLst>
          </p:cNvPr>
          <p:cNvSpPr txBox="1"/>
          <p:nvPr/>
        </p:nvSpPr>
        <p:spPr>
          <a:xfrm>
            <a:off x="5943016" y="5478786"/>
            <a:ext cx="1142099" cy="365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p = 0.580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F81B920-77FB-49A7-022D-D44949AA39EC}"/>
              </a:ext>
            </a:extLst>
          </p:cNvPr>
          <p:cNvSpPr txBox="1"/>
          <p:nvPr/>
        </p:nvSpPr>
        <p:spPr>
          <a:xfrm>
            <a:off x="4710110" y="368126"/>
            <a:ext cx="3472297" cy="365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B. Sex</a:t>
            </a:r>
          </a:p>
        </p:txBody>
      </p:sp>
      <p:graphicFrame>
        <p:nvGraphicFramePr>
          <p:cNvPr id="33" name="グラフ 32">
            <a:extLst>
              <a:ext uri="{FF2B5EF4-FFF2-40B4-BE49-F238E27FC236}">
                <a16:creationId xmlns:a16="http://schemas.microsoft.com/office/drawing/2014/main" id="{1A8AC924-E719-49D9-60F9-5F011B7304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7455257"/>
              </p:ext>
            </p:extLst>
          </p:nvPr>
        </p:nvGraphicFramePr>
        <p:xfrm>
          <a:off x="8478666" y="1728134"/>
          <a:ext cx="5303581" cy="431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69A2FA-8394-2606-C427-29905AA7B873}"/>
              </a:ext>
            </a:extLst>
          </p:cNvPr>
          <p:cNvSpPr txBox="1"/>
          <p:nvPr/>
        </p:nvSpPr>
        <p:spPr>
          <a:xfrm>
            <a:off x="8794299" y="5054784"/>
            <a:ext cx="1667526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MSD (+)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3325D06-0CB7-62DC-1463-6CF7DE0CB35B}"/>
              </a:ext>
            </a:extLst>
          </p:cNvPr>
          <p:cNvSpPr/>
          <p:nvPr/>
        </p:nvSpPr>
        <p:spPr>
          <a:xfrm>
            <a:off x="9781999" y="2244755"/>
            <a:ext cx="831646" cy="47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42.4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E56432E-09FE-DCC9-0EF4-86F0AA610A27}"/>
              </a:ext>
            </a:extLst>
          </p:cNvPr>
          <p:cNvSpPr txBox="1"/>
          <p:nvPr/>
        </p:nvSpPr>
        <p:spPr>
          <a:xfrm>
            <a:off x="10074455" y="5054784"/>
            <a:ext cx="1667526" cy="3657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MSD (-)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A22E37D-B89E-5107-00F7-5A54D971CE32}"/>
              </a:ext>
            </a:extLst>
          </p:cNvPr>
          <p:cNvSpPr/>
          <p:nvPr/>
        </p:nvSpPr>
        <p:spPr>
          <a:xfrm>
            <a:off x="9784171" y="3861470"/>
            <a:ext cx="914210" cy="524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57.6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CBA63817-4471-6B75-9B5C-933F42EF3521}"/>
              </a:ext>
            </a:extLst>
          </p:cNvPr>
          <p:cNvSpPr/>
          <p:nvPr/>
        </p:nvSpPr>
        <p:spPr>
          <a:xfrm>
            <a:off x="11082612" y="2244755"/>
            <a:ext cx="831646" cy="47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45.4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F3868B3-45FB-4578-3389-C3FBA7D3E103}"/>
              </a:ext>
            </a:extLst>
          </p:cNvPr>
          <p:cNvSpPr/>
          <p:nvPr/>
        </p:nvSpPr>
        <p:spPr>
          <a:xfrm>
            <a:off x="11078246" y="3861470"/>
            <a:ext cx="914210" cy="524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54.6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E0E236B-E0A9-DA21-CD7B-11D6D812B943}"/>
              </a:ext>
            </a:extLst>
          </p:cNvPr>
          <p:cNvSpPr txBox="1"/>
          <p:nvPr/>
        </p:nvSpPr>
        <p:spPr>
          <a:xfrm>
            <a:off x="9625798" y="5478786"/>
            <a:ext cx="1325163" cy="365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p = 0.526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CEABCF1-DDE4-96E9-663A-D9C25972CCB5}"/>
              </a:ext>
            </a:extLst>
          </p:cNvPr>
          <p:cNvSpPr txBox="1"/>
          <p:nvPr/>
        </p:nvSpPr>
        <p:spPr>
          <a:xfrm>
            <a:off x="8478666" y="368126"/>
            <a:ext cx="3472297" cy="365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latin typeface="Times New Roman" panose="02020603050405020304" pitchFamily="18" charset="0"/>
                <a:ea typeface="Hiragino Kaku Gothic Pro W6" panose="020B0300000000000000" pitchFamily="34" charset="-128"/>
                <a:cs typeface="Times New Roman" panose="02020603050405020304" pitchFamily="18" charset="0"/>
              </a:rPr>
              <a:t>C. Musculoskeletal disease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942A2915-7F43-E4B7-52AB-2A887173779C}"/>
              </a:ext>
            </a:extLst>
          </p:cNvPr>
          <p:cNvGrpSpPr/>
          <p:nvPr/>
        </p:nvGrpSpPr>
        <p:grpSpPr>
          <a:xfrm>
            <a:off x="10555521" y="897544"/>
            <a:ext cx="1782457" cy="635000"/>
            <a:chOff x="8474496" y="1605738"/>
            <a:chExt cx="1782457" cy="635000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6C334190-E273-2948-3541-98CBE1518C07}"/>
                </a:ext>
              </a:extLst>
            </p:cNvPr>
            <p:cNvSpPr/>
            <p:nvPr/>
          </p:nvSpPr>
          <p:spPr>
            <a:xfrm>
              <a:off x="8712066" y="1605738"/>
              <a:ext cx="1544887" cy="635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Aft>
                  <a:spcPts val="600"/>
                </a:spcAft>
              </a:pPr>
              <a:r>
                <a:rPr kumimoji="1" lang="en-US" altLang="ja-JP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Non-improved</a:t>
              </a:r>
            </a:p>
            <a:p>
              <a:pPr algn="l">
                <a:spcAft>
                  <a:spcPts val="600"/>
                </a:spcAft>
              </a:pPr>
              <a:r>
                <a:rPr kumimoji="1" lang="en-US" altLang="ja-JP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Improved</a:t>
              </a:r>
              <a:endParaRPr kumimoji="1" lang="ja-JP" alt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1693F16E-17AF-82D3-35E1-D59FE74BBE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74496" y="1652530"/>
              <a:ext cx="180000" cy="18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FEB69E79-4A67-17DE-1804-240ADB3874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74496" y="1960818"/>
              <a:ext cx="180000" cy="180000"/>
            </a:xfrm>
            <a:prstGeom prst="rect">
              <a:avLst/>
            </a:prstGeom>
            <a:solidFill>
              <a:srgbClr val="0A8A45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D299B8-C9BC-22AB-3563-80771AE71522}"/>
              </a:ext>
            </a:extLst>
          </p:cNvPr>
          <p:cNvSpPr txBox="1"/>
          <p:nvPr/>
        </p:nvSpPr>
        <p:spPr>
          <a:xfrm>
            <a:off x="99773" y="6062017"/>
            <a:ext cx="11992455" cy="69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None/>
            </a:pPr>
            <a:r>
              <a:rPr lang="en-GB" altLang="ja-JP" sz="1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Apple Color Emoji" pitchFamily="2" charset="0"/>
              </a:rPr>
              <a:t>Supplementary Figure 2. </a:t>
            </a:r>
            <a:r>
              <a:rPr lang="en-GB" altLang="ja-JP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Apple Color Emoji" pitchFamily="2" charset="0"/>
              </a:rPr>
              <a:t>Gait speed improvement according to (A) age, (B) sex, and (C) musculoskeletal disease (MSD).</a:t>
            </a:r>
            <a:endParaRPr lang="ja-JP" altLang="ja-JP" sz="1400" kern="100">
              <a:solidFill>
                <a:srgbClr val="000000"/>
              </a:solidFill>
              <a:effectLst/>
              <a:latin typeface="Arial" panose="020B0604020202020204" pitchFamily="34" charset="0"/>
              <a:ea typeface="游明朝" panose="02020400000000000000" pitchFamily="18" charset="-128"/>
              <a:cs typeface="Apple Color Emoji" pitchFamily="2" charset="0"/>
            </a:endParaRPr>
          </a:p>
          <a:p>
            <a:pPr algn="l">
              <a:lnSpc>
                <a:spcPct val="150000"/>
              </a:lnSpc>
              <a:buNone/>
            </a:pPr>
            <a:r>
              <a:rPr lang="en-GB" altLang="ja-JP" sz="1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Alt text: </a:t>
            </a:r>
            <a:r>
              <a:rPr lang="en-GB" altLang="ja-JP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Yu Gothic" panose="020B0400000000000000" pitchFamily="34" charset="-128"/>
                <a:cs typeface="Apple Color Emoji" pitchFamily="2" charset="0"/>
              </a:rPr>
              <a:t>Three stacked bar charts show no significant differences in gait speed improvement according to age group, sex, or the presence of musculoskeletal disease.</a:t>
            </a:r>
            <a:endParaRPr lang="ja-JP" altLang="ja-JP" sz="1400" kern="100">
              <a:solidFill>
                <a:srgbClr val="000000"/>
              </a:solidFill>
              <a:effectLst/>
              <a:latin typeface="Arial" panose="020B0604020202020204" pitchFamily="34" charset="0"/>
              <a:ea typeface="游明朝" panose="02020400000000000000" pitchFamily="18" charset="-128"/>
              <a:cs typeface="Apple Color Emoj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054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289</Words>
  <Application>Microsoft Macintosh PowerPoint</Application>
  <PresentationFormat>ワイド画面</PresentationFormat>
  <Paragraphs>48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游ゴシック</vt:lpstr>
      <vt:lpstr>游ゴシック Light</vt:lpstr>
      <vt:lpstr>Arial</vt:lpstr>
      <vt:lpstr>Helvetica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大木　敦司</dc:creator>
  <cp:lastModifiedBy>大木　敦司</cp:lastModifiedBy>
  <cp:revision>28</cp:revision>
  <dcterms:created xsi:type="dcterms:W3CDTF">2026-08-03T11:19:47Z</dcterms:created>
  <dcterms:modified xsi:type="dcterms:W3CDTF">2026-10-04T12:51:30Z</dcterms:modified>
</cp:coreProperties>
</file>