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89" r:id="rId2"/>
    <p:sldId id="288" r:id="rId3"/>
    <p:sldId id="286" r:id="rId4"/>
  </p:sldIdLst>
  <p:sldSz cx="7772400" cy="10058400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196A492-02AC-3C26-383E-0141AD38D968}" name="Carroll, Jacqueline" initials="JC" userId="S::Jacqueline_Carroll@baylor.edu::5d40ad37-314b-4b22-9015-d261ffd1ca8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884" autoAdjust="0"/>
  </p:normalViewPr>
  <p:slideViewPr>
    <p:cSldViewPr snapToGrid="0">
      <p:cViewPr>
        <p:scale>
          <a:sx n="80" d="100"/>
          <a:sy n="80" d="100"/>
        </p:scale>
        <p:origin x="1176" y="-25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microsoft.com/office/2018/10/relationships/authors" Target="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18E57-170E-426C-B10F-7F6E5EAA93EB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1B4EB2-D5D6-429D-8D04-B1009F08C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13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B4EB2-D5D6-429D-8D04-B1009F08C1F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973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B4EB2-D5D6-429D-8D04-B1009F08C1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806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B4EB2-D5D6-429D-8D04-B1009F08C1F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951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7B77A-F66A-4EBB-B196-31969FBD5F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2B1EA-AB1B-460F-9EC7-23AF9C32E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825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7B77A-F66A-4EBB-B196-31969FBD5F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2B1EA-AB1B-460F-9EC7-23AF9C32E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598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7B77A-F66A-4EBB-B196-31969FBD5F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2B1EA-AB1B-460F-9EC7-23AF9C32E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88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7B77A-F66A-4EBB-B196-31969FBD5F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2B1EA-AB1B-460F-9EC7-23AF9C32E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186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7B77A-F66A-4EBB-B196-31969FBD5F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2B1EA-AB1B-460F-9EC7-23AF9C32E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418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7B77A-F66A-4EBB-B196-31969FBD5F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2B1EA-AB1B-460F-9EC7-23AF9C32E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34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7B77A-F66A-4EBB-B196-31969FBD5F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2B1EA-AB1B-460F-9EC7-23AF9C32E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013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7B77A-F66A-4EBB-B196-31969FBD5F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2B1EA-AB1B-460F-9EC7-23AF9C32E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813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7B77A-F66A-4EBB-B196-31969FBD5F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2B1EA-AB1B-460F-9EC7-23AF9C32E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81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7B77A-F66A-4EBB-B196-31969FBD5F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2B1EA-AB1B-460F-9EC7-23AF9C32E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34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7B77A-F66A-4EBB-B196-31969FBD5F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2B1EA-AB1B-460F-9EC7-23AF9C32E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15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F7B77A-F66A-4EBB-B196-31969FBD5F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22B1EA-AB1B-460F-9EC7-23AF9C32EF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93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3.emf"/><Relationship Id="rId18" Type="http://schemas.openxmlformats.org/officeDocument/2006/relationships/oleObject" Target="../embeddings/oleObject5.bin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12" Type="http://schemas.openxmlformats.org/officeDocument/2006/relationships/oleObject" Target="../embeddings/oleObject2.bin"/><Relationship Id="rId17" Type="http://schemas.openxmlformats.org/officeDocument/2006/relationships/image" Target="../media/image15.emf"/><Relationship Id="rId2" Type="http://schemas.openxmlformats.org/officeDocument/2006/relationships/notesSlide" Target="../notesSlides/notesSlide3.xml"/><Relationship Id="rId16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2.emf"/><Relationship Id="rId5" Type="http://schemas.openxmlformats.org/officeDocument/2006/relationships/image" Target="../media/image7.png"/><Relationship Id="rId15" Type="http://schemas.openxmlformats.org/officeDocument/2006/relationships/image" Target="../media/image14.emf"/><Relationship Id="rId10" Type="http://schemas.openxmlformats.org/officeDocument/2006/relationships/oleObject" Target="../embeddings/oleObject1.bin"/><Relationship Id="rId19" Type="http://schemas.openxmlformats.org/officeDocument/2006/relationships/image" Target="../media/image16.emf"/><Relationship Id="rId4" Type="http://schemas.openxmlformats.org/officeDocument/2006/relationships/image" Target="../media/image6.png"/><Relationship Id="rId9" Type="http://schemas.openxmlformats.org/officeDocument/2006/relationships/image" Target="../media/image11.jpeg"/><Relationship Id="rId1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B10E1C-3452-FA8D-E650-10567ADA45EA}"/>
              </a:ext>
            </a:extLst>
          </p:cNvPr>
          <p:cNvSpPr txBox="1"/>
          <p:nvPr/>
        </p:nvSpPr>
        <p:spPr>
          <a:xfrm>
            <a:off x="5803489" y="0"/>
            <a:ext cx="1968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 Bold" panose="020B0704020202020204" pitchFamily="34" charset="0"/>
                <a:cs typeface="Arial Bold" panose="020B0704020202020204" pitchFamily="34" charset="0"/>
              </a:rPr>
              <a:t>Supplementary Figure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5A174E-E956-1258-29B9-74C69AAE0133}"/>
              </a:ext>
            </a:extLst>
          </p:cNvPr>
          <p:cNvSpPr txBox="1"/>
          <p:nvPr/>
        </p:nvSpPr>
        <p:spPr>
          <a:xfrm>
            <a:off x="667753" y="3737290"/>
            <a:ext cx="643689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sz="1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Supplementary Figure 1. </a:t>
            </a:r>
            <a:r>
              <a:rPr lang="en-US" sz="1200" b="1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Area under the curve (AUC) </a:t>
            </a:r>
            <a:r>
              <a:rPr lang="en-US" sz="1200" b="1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of wild-type (UPF1) and NMD mutant (upf1∆) yeast strains, empty vector and Upf1 complementation, in Complete Minimal (CM) and low iron (CM + 100 µM BPS) conditions.  </a:t>
            </a:r>
            <a:r>
              <a:rPr lang="en-US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A) 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Area under the curve (AUC) was calculated for each replicate growth curve of wild-type </a:t>
            </a:r>
            <a:r>
              <a:rPr lang="en-US" sz="12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(UPF1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and NMD mutant (</a:t>
            </a:r>
            <a:r>
              <a:rPr lang="en-US" sz="1200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upf1∆) </a:t>
            </a:r>
            <a:r>
              <a:rPr lang="en-US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yeast cells</a:t>
            </a:r>
            <a:r>
              <a:rPr lang="en-US" sz="12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Statistical analysis was performe</a:t>
            </a:r>
            <a:r>
              <a:rPr lang="en-US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 using a two-way ANOVA on GraphPad Prism revealing statistically significant effects of genotype and growth condition on cell growth (p = 0.0005 and p &lt; 0.0001, respectively. Sidak’s multiple comparisons tests were then conducted to evaluate which groups significantly differed.  Significance is denoted with asterisks (p &lt; 0.5 = *, p &lt; 0.01 = **, p &lt; 0.001 = ***, p &lt; 0.0001 = ****).   B) Area under the curve (AUC) for each replicate was calculated for each replicate growth curve of wild-type </a:t>
            </a:r>
            <a:r>
              <a:rPr lang="en-US" sz="1200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(UPF1</a:t>
            </a:r>
            <a:r>
              <a:rPr lang="en-US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and NMD mutant (</a:t>
            </a:r>
            <a:r>
              <a:rPr lang="en-US" sz="1200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upf1∆) </a:t>
            </a:r>
            <a:r>
              <a:rPr lang="en-US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yeast cells, each complemented with an empty vector (pRS315) or functional Upf1 (pRS315-UPF1). Statistical analysis was performed using a two-way ANOVA on GraphPad Prism revealing statistically significant effects of genotype and growth condition on cell growth  (both with p &lt; 0.0001). Sidak’s multiple comparisons tests were then conducted to evaluate which groups significantly differed. </a:t>
            </a:r>
            <a:endParaRPr lang="en-US" sz="1200" kern="1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92FBCE-789A-F65F-FD0C-672FD7ACD648}"/>
              </a:ext>
            </a:extLst>
          </p:cNvPr>
          <p:cNvSpPr txBox="1"/>
          <p:nvPr/>
        </p:nvSpPr>
        <p:spPr>
          <a:xfrm>
            <a:off x="3835754" y="667741"/>
            <a:ext cx="54806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latin typeface="Arial Bold"/>
                <a:cs typeface="Arial Bold"/>
              </a:rPr>
              <a:t>B.</a:t>
            </a:r>
            <a:endParaRPr lang="en-US" b="1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F2D366-EB8E-AB47-5401-658A9DF9E857}"/>
              </a:ext>
            </a:extLst>
          </p:cNvPr>
          <p:cNvSpPr txBox="1"/>
          <p:nvPr/>
        </p:nvSpPr>
        <p:spPr>
          <a:xfrm>
            <a:off x="519127" y="667741"/>
            <a:ext cx="54806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latin typeface="Arial Bold"/>
                <a:cs typeface="Arial Bold"/>
              </a:rPr>
              <a:t>A.</a:t>
            </a:r>
            <a:endParaRPr lang="en-US" b="1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C92620-733D-E231-AAC4-893A1A8F6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02" y="1020925"/>
            <a:ext cx="2377440" cy="22106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199AB8-3B0C-6831-5FFF-FB6DBEB36B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819" y="1020925"/>
            <a:ext cx="2626050" cy="232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253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D6D408-C90C-1280-E435-03628433BD75}"/>
              </a:ext>
            </a:extLst>
          </p:cNvPr>
          <p:cNvSpPr txBox="1"/>
          <p:nvPr/>
        </p:nvSpPr>
        <p:spPr>
          <a:xfrm>
            <a:off x="5810864" y="0"/>
            <a:ext cx="20574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 Bold" panose="020B0704020202020204" pitchFamily="34" charset="0"/>
                <a:cs typeface="Arial Bold" panose="020B0704020202020204" pitchFamily="34" charset="0"/>
              </a:rPr>
              <a:t>Supplementary Figure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2945C7-CE69-FB90-6274-350AF91B3E26}"/>
              </a:ext>
            </a:extLst>
          </p:cNvPr>
          <p:cNvSpPr txBox="1"/>
          <p:nvPr/>
        </p:nvSpPr>
        <p:spPr>
          <a:xfrm>
            <a:off x="547007" y="4034664"/>
            <a:ext cx="667838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sz="12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Supplementary Figure 2. </a:t>
            </a:r>
            <a:r>
              <a:rPr lang="en-US" sz="1200" b="1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Total cellular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b="1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copper and zinc content in wild-type (UPF1) and NMD mutant (upf1</a:t>
            </a:r>
            <a:r>
              <a:rPr lang="en-US" sz="1200" b="1" i="1" kern="100" dirty="0">
                <a:solidFill>
                  <a:srgbClr val="000000"/>
                </a:solidFill>
                <a:effectLst/>
                <a:latin typeface="Symbol" panose="05050102010706020507" pitchFamily="18" charset="2"/>
                <a:ea typeface="Symbol" panose="05050102010706020507" pitchFamily="18" charset="2"/>
                <a:cs typeface="Symbol" panose="05050102010706020507" pitchFamily="18" charset="2"/>
              </a:rPr>
              <a:t>D</a:t>
            </a:r>
            <a:r>
              <a:rPr lang="en-US" sz="1200" b="1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yeast cells.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Total intracellular copper (A) and zinc (B) content of the wild-type and NMD mutant yeast strains were measured via inductively coupled plasma mass spectrometry (ICP-MS) in iron-sufficient conditions (CM), low iron conditions (CM + 100 µM BPS), and high iron conditions (CM + 100 µM Fe(III)Cl). The average cellular copper(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), zinc (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levels are shown with the standard deviations in the different growth conditions. Three independent biological replicates were done for each growth condition. Multiple </a:t>
            </a:r>
            <a:r>
              <a:rPr lang="en-US" sz="12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unpaired t-tests were conducted to evaluate significance differences between genotype and between conditions.  Significance is denoted with asterisks (p &lt; 0.05 = *, p &lt; 0.01 = **, p &lt; 0.001 = ***, p &lt; 0.0001 = ****)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EC8713-956D-CE1F-33AE-ACA8AFF62952}"/>
              </a:ext>
            </a:extLst>
          </p:cNvPr>
          <p:cNvSpPr txBox="1"/>
          <p:nvPr/>
        </p:nvSpPr>
        <p:spPr>
          <a:xfrm>
            <a:off x="519127" y="567242"/>
            <a:ext cx="54806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latin typeface="Arial Bold"/>
                <a:cs typeface="Arial Bold"/>
              </a:rPr>
              <a:t>A.</a:t>
            </a:r>
            <a:endParaRPr lang="en-US" b="1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8B3037-E806-C7F9-0EB6-9384025AEAC0}"/>
              </a:ext>
            </a:extLst>
          </p:cNvPr>
          <p:cNvSpPr txBox="1"/>
          <p:nvPr/>
        </p:nvSpPr>
        <p:spPr>
          <a:xfrm>
            <a:off x="3886200" y="567242"/>
            <a:ext cx="54806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latin typeface="Arial Bold"/>
                <a:cs typeface="Arial Bold"/>
              </a:rPr>
              <a:t>B.</a:t>
            </a:r>
            <a:endParaRPr lang="en-US" b="1" dirty="0">
              <a:latin typeface="Arial Bold" panose="020B0704020202020204" pitchFamily="34" charset="0"/>
              <a:cs typeface="Arial Bold" panose="020B07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80F88E-057D-2AAE-8744-69F6A687C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265" y="751908"/>
            <a:ext cx="2570022" cy="28986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DCA4CE-696A-D2BE-4932-B4965E4A2D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481" y="751908"/>
            <a:ext cx="2428366" cy="289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512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3">
            <a:extLst>
              <a:ext uri="{FF2B5EF4-FFF2-40B4-BE49-F238E27FC236}">
                <a16:creationId xmlns:a16="http://schemas.microsoft.com/office/drawing/2014/main" id="{98C31CAB-9867-598A-5AF9-EE8DE9C857F0}"/>
              </a:ext>
            </a:extLst>
          </p:cNvPr>
          <p:cNvSpPr txBox="1"/>
          <p:nvPr/>
        </p:nvSpPr>
        <p:spPr bwMode="auto">
          <a:xfrm>
            <a:off x="856682" y="1284363"/>
            <a:ext cx="473075" cy="20256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defRPr/>
            </a:pPr>
            <a:r>
              <a:rPr lang="en-US" sz="1200" b="1" i="1" spc="-5" dirty="0">
                <a:latin typeface="Arial" panose="020B0604020202020204" pitchFamily="34" charset="0"/>
                <a:cs typeface="Arial" panose="020B0604020202020204" pitchFamily="34" charset="0"/>
              </a:rPr>
              <a:t>AFT1</a:t>
            </a:r>
            <a:endParaRPr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42">
            <a:extLst>
              <a:ext uri="{FF2B5EF4-FFF2-40B4-BE49-F238E27FC236}">
                <a16:creationId xmlns:a16="http://schemas.microsoft.com/office/drawing/2014/main" id="{0FA23377-97C4-EEBE-17E3-8390A8EC7651}"/>
              </a:ext>
            </a:extLst>
          </p:cNvPr>
          <p:cNvSpPr txBox="1"/>
          <p:nvPr/>
        </p:nvSpPr>
        <p:spPr bwMode="auto">
          <a:xfrm>
            <a:off x="2574750" y="841452"/>
            <a:ext cx="508000" cy="423193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lnSpc>
                <a:spcPts val="1080"/>
              </a:lnSpc>
              <a:defRPr/>
            </a:pPr>
            <a:r>
              <a:rPr lang="en-US" sz="1200" b="1" spc="15" baseline="13888">
                <a:latin typeface="Arial" panose="020B0604020202020204" pitchFamily="34" charset="0"/>
                <a:cs typeface="Arial" panose="020B0604020202020204" pitchFamily="34" charset="0"/>
              </a:rPr>
              <a:t>Fold </a:t>
            </a:r>
          </a:p>
          <a:p>
            <a:pPr marL="12700">
              <a:lnSpc>
                <a:spcPts val="1080"/>
              </a:lnSpc>
              <a:defRPr/>
            </a:pPr>
            <a:r>
              <a:rPr lang="en-US" sz="1200" b="1" spc="15" baseline="13888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</a:p>
          <a:p>
            <a:pPr marL="12700">
              <a:lnSpc>
                <a:spcPts val="1080"/>
              </a:lnSpc>
              <a:defRPr/>
            </a:pPr>
            <a:r>
              <a:rPr lang="en-US" sz="1200" b="1" spc="15" baseline="13888"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en-US" sz="1200" b="1" spc="15">
                <a:latin typeface="Arial" panose="020B0604020202020204" pitchFamily="34" charset="0"/>
                <a:cs typeface="Arial" panose="020B0604020202020204" pitchFamily="34" charset="0"/>
              </a:rPr>
              <a:t> Fe</a:t>
            </a:r>
            <a:endParaRPr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55">
            <a:extLst>
              <a:ext uri="{FF2B5EF4-FFF2-40B4-BE49-F238E27FC236}">
                <a16:creationId xmlns:a16="http://schemas.microsoft.com/office/drawing/2014/main" id="{36AE81B5-5B84-66D4-9FCF-6B1171527357}"/>
              </a:ext>
            </a:extLst>
          </p:cNvPr>
          <p:cNvSpPr txBox="1"/>
          <p:nvPr/>
        </p:nvSpPr>
        <p:spPr bwMode="auto">
          <a:xfrm>
            <a:off x="2009823" y="729410"/>
            <a:ext cx="184666" cy="348615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>
              <a:defRPr/>
            </a:pPr>
            <a:r>
              <a:rPr lang="en-US" sz="1200" b="1" i="1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bject 56">
            <a:extLst>
              <a:ext uri="{FF2B5EF4-FFF2-40B4-BE49-F238E27FC236}">
                <a16:creationId xmlns:a16="http://schemas.microsoft.com/office/drawing/2014/main" id="{CB7E5185-889D-14BB-CE43-4401FA90769B}"/>
              </a:ext>
            </a:extLst>
          </p:cNvPr>
          <p:cNvSpPr txBox="1"/>
          <p:nvPr/>
        </p:nvSpPr>
        <p:spPr bwMode="auto">
          <a:xfrm>
            <a:off x="2326783" y="591069"/>
            <a:ext cx="184666" cy="479005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>
              <a:defRPr/>
            </a:pPr>
            <a:r>
              <a:rPr sz="1200" b="1" i="1">
                <a:latin typeface="Arial" panose="020B0604020202020204" pitchFamily="34" charset="0"/>
                <a:cs typeface="Arial" panose="020B0604020202020204" pitchFamily="34" charset="0"/>
              </a:rPr>
              <a:t>upf</a:t>
            </a:r>
            <a:r>
              <a:rPr sz="1200" b="1" i="1" spc="-5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1200" b="1" i="1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endParaRPr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F6F40D4C-75F2-4635-9CDC-BE812AA6E2F2}"/>
              </a:ext>
            </a:extLst>
          </p:cNvPr>
          <p:cNvSpPr/>
          <p:nvPr/>
        </p:nvSpPr>
        <p:spPr bwMode="auto">
          <a:xfrm rot="16200000">
            <a:off x="1493058" y="219911"/>
            <a:ext cx="161925" cy="64798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8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73">
            <a:extLst>
              <a:ext uri="{FF2B5EF4-FFF2-40B4-BE49-F238E27FC236}">
                <a16:creationId xmlns:a16="http://schemas.microsoft.com/office/drawing/2014/main" id="{D69665C1-2537-BC28-9BD4-30659F3F43BC}"/>
              </a:ext>
            </a:extLst>
          </p:cNvPr>
          <p:cNvSpPr txBox="1"/>
          <p:nvPr/>
        </p:nvSpPr>
        <p:spPr bwMode="auto">
          <a:xfrm>
            <a:off x="1412682" y="280092"/>
            <a:ext cx="534988" cy="1841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defRPr/>
            </a:pPr>
            <a:r>
              <a:rPr lang="en-US" sz="1200" b="1" spc="-5" dirty="0"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endParaRPr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73">
            <a:extLst>
              <a:ext uri="{FF2B5EF4-FFF2-40B4-BE49-F238E27FC236}">
                <a16:creationId xmlns:a16="http://schemas.microsoft.com/office/drawing/2014/main" id="{9C77B5EF-6784-696E-CF8A-65EF421C338F}"/>
              </a:ext>
            </a:extLst>
          </p:cNvPr>
          <p:cNvSpPr txBox="1"/>
          <p:nvPr/>
        </p:nvSpPr>
        <p:spPr bwMode="auto">
          <a:xfrm>
            <a:off x="2013251" y="280092"/>
            <a:ext cx="608012" cy="1841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defRPr/>
            </a:pPr>
            <a:r>
              <a:rPr lang="en-US" sz="1200" b="1" spc="-5" dirty="0">
                <a:latin typeface="Arial" panose="020B0604020202020204" pitchFamily="34" charset="0"/>
                <a:cs typeface="Arial" panose="020B0604020202020204" pitchFamily="34" charset="0"/>
              </a:rPr>
              <a:t>Low Fe</a:t>
            </a:r>
            <a:endParaRPr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56">
            <a:extLst>
              <a:ext uri="{FF2B5EF4-FFF2-40B4-BE49-F238E27FC236}">
                <a16:creationId xmlns:a16="http://schemas.microsoft.com/office/drawing/2014/main" id="{35361911-F4B0-AA94-4070-3EC21A536697}"/>
              </a:ext>
            </a:extLst>
          </p:cNvPr>
          <p:cNvSpPr txBox="1"/>
          <p:nvPr/>
        </p:nvSpPr>
        <p:spPr bwMode="auto">
          <a:xfrm>
            <a:off x="1615544" y="599020"/>
            <a:ext cx="184666" cy="479005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>
              <a:defRPr/>
            </a:pPr>
            <a:r>
              <a:rPr sz="1200" b="1" i="1">
                <a:latin typeface="Arial" panose="020B0604020202020204" pitchFamily="34" charset="0"/>
                <a:cs typeface="Arial" panose="020B0604020202020204" pitchFamily="34" charset="0"/>
              </a:rPr>
              <a:t>upf</a:t>
            </a:r>
            <a:r>
              <a:rPr sz="1200" b="1" i="1" spc="-5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1200" b="1" i="1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endParaRPr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55">
            <a:extLst>
              <a:ext uri="{FF2B5EF4-FFF2-40B4-BE49-F238E27FC236}">
                <a16:creationId xmlns:a16="http://schemas.microsoft.com/office/drawing/2014/main" id="{2FAC46BB-AE4D-3E91-B107-EDE5471BC06C}"/>
              </a:ext>
            </a:extLst>
          </p:cNvPr>
          <p:cNvSpPr txBox="1"/>
          <p:nvPr/>
        </p:nvSpPr>
        <p:spPr bwMode="auto">
          <a:xfrm>
            <a:off x="1254719" y="729410"/>
            <a:ext cx="184666" cy="348615"/>
          </a:xfrm>
          <a:prstGeom prst="rect">
            <a:avLst/>
          </a:prstGeom>
        </p:spPr>
        <p:txBody>
          <a:bodyPr vert="vert270" lIns="0" tIns="0" rIns="0" bIns="0">
            <a:spAutoFit/>
          </a:bodyPr>
          <a:lstStyle/>
          <a:p>
            <a:pPr marL="12700">
              <a:defRPr/>
            </a:pPr>
            <a:r>
              <a:rPr lang="en-US" sz="1200" b="1" i="1">
                <a:latin typeface="Arial" panose="020B0604020202020204" pitchFamily="34" charset="0"/>
                <a:cs typeface="Arial" panose="020B0604020202020204" pitchFamily="34" charset="0"/>
              </a:rPr>
              <a:t>WT</a:t>
            </a:r>
            <a:endParaRPr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79ABAE10-1470-D926-626E-C5D0B8186957}"/>
              </a:ext>
            </a:extLst>
          </p:cNvPr>
          <p:cNvSpPr/>
          <p:nvPr/>
        </p:nvSpPr>
        <p:spPr bwMode="auto">
          <a:xfrm rot="16200000">
            <a:off x="2225507" y="239894"/>
            <a:ext cx="161925" cy="608014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 sz="8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73">
            <a:extLst>
              <a:ext uri="{FF2B5EF4-FFF2-40B4-BE49-F238E27FC236}">
                <a16:creationId xmlns:a16="http://schemas.microsoft.com/office/drawing/2014/main" id="{B09D5D79-81B6-17A3-ECF9-9A2405D00100}"/>
              </a:ext>
            </a:extLst>
          </p:cNvPr>
          <p:cNvSpPr txBox="1"/>
          <p:nvPr/>
        </p:nvSpPr>
        <p:spPr bwMode="auto">
          <a:xfrm>
            <a:off x="842400" y="1717044"/>
            <a:ext cx="473075" cy="20256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defRPr/>
            </a:pPr>
            <a:r>
              <a:rPr lang="en-US" sz="1200" b="1" i="1" spc="-5" dirty="0">
                <a:latin typeface="Arial" panose="020B0604020202020204" pitchFamily="34" charset="0"/>
                <a:cs typeface="Arial" panose="020B0604020202020204" pitchFamily="34" charset="0"/>
              </a:rPr>
              <a:t>AFT1</a:t>
            </a:r>
            <a:endParaRPr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56BF113E-DCD2-9FD2-DB2D-A37853CF8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2936" y="1267098"/>
            <a:ext cx="127150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b="1" dirty="0">
                <a:latin typeface="Arial"/>
                <a:cs typeface="Arial"/>
              </a:rPr>
              <a:t>1.0 (long 4.3 </a:t>
            </a:r>
            <a:r>
              <a:rPr lang="en-US" altLang="en-US" sz="1100" b="1" dirty="0" err="1">
                <a:latin typeface="Arial"/>
                <a:cs typeface="Arial"/>
              </a:rPr>
              <a:t>Kb</a:t>
            </a:r>
            <a:r>
              <a:rPr lang="en-US" altLang="en-US" sz="1100" b="1" dirty="0">
                <a:latin typeface="Arial"/>
                <a:cs typeface="Arial"/>
              </a:rPr>
              <a:t>)</a:t>
            </a:r>
            <a:endParaRPr lang="en-US" altLang="en-US" sz="1100" b="1" dirty="0">
              <a:cs typeface="Arial" panose="020B0604020202020204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9C0976E7-336D-0712-C269-6E92597542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946" y="1237050"/>
            <a:ext cx="1374005" cy="71455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73">
            <a:extLst>
              <a:ext uri="{FF2B5EF4-FFF2-40B4-BE49-F238E27FC236}">
                <a16:creationId xmlns:a16="http://schemas.microsoft.com/office/drawing/2014/main" id="{7A45BDB7-07B7-7887-BF0D-BA9ED126D3B1}"/>
              </a:ext>
            </a:extLst>
          </p:cNvPr>
          <p:cNvSpPr txBox="1"/>
          <p:nvPr/>
        </p:nvSpPr>
        <p:spPr bwMode="auto">
          <a:xfrm>
            <a:off x="828099" y="2915790"/>
            <a:ext cx="473075" cy="1841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defRPr/>
            </a:pPr>
            <a:r>
              <a:rPr lang="en-US" sz="1200" b="1" i="1" spc="-5">
                <a:latin typeface="Arial" panose="020B0604020202020204" pitchFamily="34" charset="0"/>
                <a:cs typeface="Arial" panose="020B0604020202020204" pitchFamily="34" charset="0"/>
              </a:rPr>
              <a:t>FRE2</a:t>
            </a:r>
            <a:endParaRPr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bject 73">
            <a:extLst>
              <a:ext uri="{FF2B5EF4-FFF2-40B4-BE49-F238E27FC236}">
                <a16:creationId xmlns:a16="http://schemas.microsoft.com/office/drawing/2014/main" id="{C0EF5EE1-8985-E798-A3E2-BEF7B81A1984}"/>
              </a:ext>
            </a:extLst>
          </p:cNvPr>
          <p:cNvSpPr txBox="1"/>
          <p:nvPr/>
        </p:nvSpPr>
        <p:spPr bwMode="auto">
          <a:xfrm>
            <a:off x="818575" y="3087988"/>
            <a:ext cx="473075" cy="1841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defRPr/>
            </a:pPr>
            <a:r>
              <a:rPr lang="en-US" sz="1200" b="1" i="1" spc="-5" dirty="0">
                <a:latin typeface="Arial" panose="020B0604020202020204" pitchFamily="34" charset="0"/>
                <a:cs typeface="Arial" panose="020B0604020202020204" pitchFamily="34" charset="0"/>
              </a:rPr>
              <a:t>FRE2</a:t>
            </a:r>
            <a:endParaRPr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13DC50F8-5D45-DC7B-E122-394981367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327" y="3058601"/>
            <a:ext cx="105189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b="1" dirty="0">
                <a:latin typeface="Arial"/>
                <a:cs typeface="Arial"/>
              </a:rPr>
              <a:t>1.0(medium)</a:t>
            </a:r>
            <a:endParaRPr lang="en-US" altLang="en-US" sz="1100" b="1" dirty="0"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D976C86-6095-5B43-37D9-3AAF67B613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946" y="1992199"/>
            <a:ext cx="1374005" cy="35733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1" name="object 73">
            <a:extLst>
              <a:ext uri="{FF2B5EF4-FFF2-40B4-BE49-F238E27FC236}">
                <a16:creationId xmlns:a16="http://schemas.microsoft.com/office/drawing/2014/main" id="{30030A41-A20A-1CD8-E9C0-4C8B7F8D709A}"/>
              </a:ext>
            </a:extLst>
          </p:cNvPr>
          <p:cNvSpPr txBox="1"/>
          <p:nvPr/>
        </p:nvSpPr>
        <p:spPr bwMode="auto">
          <a:xfrm>
            <a:off x="813828" y="2103737"/>
            <a:ext cx="473075" cy="1841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defRPr/>
            </a:pPr>
            <a:r>
              <a:rPr lang="en-US" sz="1200" b="1" i="1" spc="-5">
                <a:latin typeface="Arial" panose="020B0604020202020204" pitchFamily="34" charset="0"/>
                <a:cs typeface="Arial" panose="020B0604020202020204" pitchFamily="34" charset="0"/>
              </a:rPr>
              <a:t>AFT2</a:t>
            </a:r>
            <a:endParaRPr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B7D7F12-F1C7-4C00-1897-03B3784CAB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279" y="3617296"/>
            <a:ext cx="1375338" cy="72668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3" name="object 73">
            <a:extLst>
              <a:ext uri="{FF2B5EF4-FFF2-40B4-BE49-F238E27FC236}">
                <a16:creationId xmlns:a16="http://schemas.microsoft.com/office/drawing/2014/main" id="{C4305317-34AD-B737-6470-9B12024D7085}"/>
              </a:ext>
            </a:extLst>
          </p:cNvPr>
          <p:cNvSpPr txBox="1"/>
          <p:nvPr/>
        </p:nvSpPr>
        <p:spPr bwMode="auto">
          <a:xfrm>
            <a:off x="828103" y="3882766"/>
            <a:ext cx="473075" cy="1841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defRPr/>
            </a:pPr>
            <a:r>
              <a:rPr lang="en-US" sz="1200" b="1" i="1" spc="-5" dirty="0">
                <a:latin typeface="Arial" panose="020B0604020202020204" pitchFamily="34" charset="0"/>
                <a:cs typeface="Arial" panose="020B0604020202020204" pitchFamily="34" charset="0"/>
              </a:rPr>
              <a:t>FRE3</a:t>
            </a:r>
            <a:endParaRPr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bject 73">
            <a:extLst>
              <a:ext uri="{FF2B5EF4-FFF2-40B4-BE49-F238E27FC236}">
                <a16:creationId xmlns:a16="http://schemas.microsoft.com/office/drawing/2014/main" id="{07D200B1-CBEF-C746-1919-F475BD6155F4}"/>
              </a:ext>
            </a:extLst>
          </p:cNvPr>
          <p:cNvSpPr txBox="1"/>
          <p:nvPr/>
        </p:nvSpPr>
        <p:spPr bwMode="auto">
          <a:xfrm>
            <a:off x="813822" y="4200299"/>
            <a:ext cx="473075" cy="1841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defRPr/>
            </a:pPr>
            <a:r>
              <a:rPr lang="en-US" sz="1200" b="1" i="1" spc="-5" dirty="0">
                <a:latin typeface="Arial" panose="020B0604020202020204" pitchFamily="34" charset="0"/>
                <a:cs typeface="Arial" panose="020B0604020202020204" pitchFamily="34" charset="0"/>
              </a:rPr>
              <a:t>FRE3</a:t>
            </a:r>
            <a:endParaRPr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bject 73">
            <a:extLst>
              <a:ext uri="{FF2B5EF4-FFF2-40B4-BE49-F238E27FC236}">
                <a16:creationId xmlns:a16="http://schemas.microsoft.com/office/drawing/2014/main" id="{BB40F8CC-818C-FFC9-2CA6-250A98BB95B2}"/>
              </a:ext>
            </a:extLst>
          </p:cNvPr>
          <p:cNvSpPr txBox="1"/>
          <p:nvPr/>
        </p:nvSpPr>
        <p:spPr bwMode="auto">
          <a:xfrm>
            <a:off x="823351" y="3755333"/>
            <a:ext cx="473075" cy="1841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defRPr/>
            </a:pPr>
            <a:r>
              <a:rPr lang="en-US" sz="1200" b="1" i="1" spc="-5" dirty="0">
                <a:latin typeface="Arial" panose="020B0604020202020204" pitchFamily="34" charset="0"/>
                <a:cs typeface="Arial" panose="020B0604020202020204" pitchFamily="34" charset="0"/>
              </a:rPr>
              <a:t>FRE3</a:t>
            </a:r>
            <a:endParaRPr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73">
            <a:extLst>
              <a:ext uri="{FF2B5EF4-FFF2-40B4-BE49-F238E27FC236}">
                <a16:creationId xmlns:a16="http://schemas.microsoft.com/office/drawing/2014/main" id="{1F334CEE-8870-4EFE-42C3-27A5FECF86C3}"/>
              </a:ext>
            </a:extLst>
          </p:cNvPr>
          <p:cNvSpPr txBox="1"/>
          <p:nvPr/>
        </p:nvSpPr>
        <p:spPr bwMode="auto">
          <a:xfrm>
            <a:off x="828109" y="3640182"/>
            <a:ext cx="473075" cy="1841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defRPr/>
            </a:pPr>
            <a:r>
              <a:rPr lang="en-US" sz="1200" b="1" i="1" spc="-5" dirty="0">
                <a:latin typeface="Arial" panose="020B0604020202020204" pitchFamily="34" charset="0"/>
                <a:cs typeface="Arial" panose="020B0604020202020204" pitchFamily="34" charset="0"/>
              </a:rPr>
              <a:t>FRE3</a:t>
            </a:r>
            <a:endParaRPr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3">
            <a:extLst>
              <a:ext uri="{FF2B5EF4-FFF2-40B4-BE49-F238E27FC236}">
                <a16:creationId xmlns:a16="http://schemas.microsoft.com/office/drawing/2014/main" id="{AF279926-8097-DA3A-A145-5B399B84B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4139" y="3597930"/>
            <a:ext cx="38023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b="1" dirty="0">
                <a:latin typeface="Arial"/>
                <a:cs typeface="Arial"/>
              </a:rPr>
              <a:t>9.0</a:t>
            </a:r>
            <a:endParaRPr lang="en-US" altLang="en-US" sz="1100" b="1">
              <a:cs typeface="Arial" panose="020B0604020202020204" pitchFamily="34" charset="0"/>
            </a:endParaRPr>
          </a:p>
        </p:txBody>
      </p:sp>
      <p:sp>
        <p:nvSpPr>
          <p:cNvPr id="28" name="TextBox 3">
            <a:extLst>
              <a:ext uri="{FF2B5EF4-FFF2-40B4-BE49-F238E27FC236}">
                <a16:creationId xmlns:a16="http://schemas.microsoft.com/office/drawing/2014/main" id="{B5743D9C-C075-7487-E4ED-4D27F7C66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1275" y="3819751"/>
            <a:ext cx="38023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b="1" dirty="0">
                <a:latin typeface="Arial"/>
                <a:cs typeface="Arial"/>
              </a:rPr>
              <a:t>1.9</a:t>
            </a:r>
            <a:endParaRPr lang="en-US" altLang="en-US" sz="1100" b="1">
              <a:cs typeface="Arial" panose="020B0604020202020204" pitchFamily="34" charset="0"/>
            </a:endParaRPr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570B7AF4-530F-AE7C-1968-6E791E4AE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6512" y="4124128"/>
            <a:ext cx="38023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b="1" dirty="0">
                <a:latin typeface="Arial"/>
                <a:cs typeface="Arial"/>
              </a:rPr>
              <a:t>1.3</a:t>
            </a:r>
            <a:endParaRPr lang="en-US" altLang="en-US" sz="1100" b="1" dirty="0">
              <a:cs typeface="Arial" panose="020B0604020202020204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ADDC3B9-AD2D-C174-560B-5F35384878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946" y="2929324"/>
            <a:ext cx="1374005" cy="63228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31" name="TextBox 3">
            <a:extLst>
              <a:ext uri="{FF2B5EF4-FFF2-40B4-BE49-F238E27FC236}">
                <a16:creationId xmlns:a16="http://schemas.microsoft.com/office/drawing/2014/main" id="{68FC0C82-10FF-DC52-EBFD-0BD80C626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369" y="1028869"/>
            <a:ext cx="26321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1100" b="1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2" name="TextBox 3">
            <a:extLst>
              <a:ext uri="{FF2B5EF4-FFF2-40B4-BE49-F238E27FC236}">
                <a16:creationId xmlns:a16="http://schemas.microsoft.com/office/drawing/2014/main" id="{35C16946-F879-F167-ECB7-6F30D48FD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1929" y="1012967"/>
            <a:ext cx="26321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3" name="TextBox 3">
            <a:extLst>
              <a:ext uri="{FF2B5EF4-FFF2-40B4-BE49-F238E27FC236}">
                <a16:creationId xmlns:a16="http://schemas.microsoft.com/office/drawing/2014/main" id="{CA48EADF-328D-9835-C9FD-C2621C961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6253" y="1012967"/>
            <a:ext cx="26321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1100" b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4" name="TextBox 3">
            <a:extLst>
              <a:ext uri="{FF2B5EF4-FFF2-40B4-BE49-F238E27FC236}">
                <a16:creationId xmlns:a16="http://schemas.microsoft.com/office/drawing/2014/main" id="{47B958C1-E56B-E976-8FA3-20B7EB9CD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9172" y="1020918"/>
            <a:ext cx="26321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1100" b="1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5" name="object 73">
            <a:extLst>
              <a:ext uri="{FF2B5EF4-FFF2-40B4-BE49-F238E27FC236}">
                <a16:creationId xmlns:a16="http://schemas.microsoft.com/office/drawing/2014/main" id="{B6FC516C-F725-9A4B-03E8-0365E91FF6DB}"/>
              </a:ext>
            </a:extLst>
          </p:cNvPr>
          <p:cNvSpPr txBox="1"/>
          <p:nvPr/>
        </p:nvSpPr>
        <p:spPr bwMode="auto">
          <a:xfrm>
            <a:off x="828108" y="3404616"/>
            <a:ext cx="473075" cy="1841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>
              <a:defRPr/>
            </a:pPr>
            <a:r>
              <a:rPr lang="en-US" sz="1200" b="1" i="1" spc="-5" dirty="0">
                <a:latin typeface="Arial" panose="020B0604020202020204" pitchFamily="34" charset="0"/>
                <a:cs typeface="Arial" panose="020B0604020202020204" pitchFamily="34" charset="0"/>
              </a:rPr>
              <a:t>FRE2</a:t>
            </a:r>
            <a:endParaRPr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">
            <a:extLst>
              <a:ext uri="{FF2B5EF4-FFF2-40B4-BE49-F238E27FC236}">
                <a16:creationId xmlns:a16="http://schemas.microsoft.com/office/drawing/2014/main" id="{486901CB-44EB-7E6A-0FEA-6C26D0711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616" y="3354584"/>
            <a:ext cx="38023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b="1" dirty="0">
                <a:latin typeface="Arial"/>
                <a:cs typeface="Arial"/>
              </a:rPr>
              <a:t>1.0</a:t>
            </a:r>
            <a:endParaRPr lang="en-US" altLang="en-US" sz="1100" b="1">
              <a:cs typeface="Arial" panose="020B0604020202020204" pitchFamily="34" charset="0"/>
            </a:endParaRPr>
          </a:p>
        </p:txBody>
      </p:sp>
      <p:sp>
        <p:nvSpPr>
          <p:cNvPr id="37" name="TextBox 3">
            <a:extLst>
              <a:ext uri="{FF2B5EF4-FFF2-40B4-BE49-F238E27FC236}">
                <a16:creationId xmlns:a16="http://schemas.microsoft.com/office/drawing/2014/main" id="{3D5A3A6B-0EDA-F176-0906-C6B6A8848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2462" y="2069943"/>
            <a:ext cx="41870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b="1" dirty="0">
                <a:cs typeface="Arial" panose="020B0604020202020204" pitchFamily="34" charset="0"/>
              </a:rPr>
              <a:t>0.9 </a:t>
            </a:r>
          </a:p>
        </p:txBody>
      </p:sp>
      <p:pic>
        <p:nvPicPr>
          <p:cNvPr id="2" name="Picture 1" descr="A close up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53FD0A3F-77AC-3592-236C-3E3BC7620C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946" y="4407555"/>
            <a:ext cx="1374005" cy="67369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2" name="object 69">
            <a:extLst>
              <a:ext uri="{FF2B5EF4-FFF2-40B4-BE49-F238E27FC236}">
                <a16:creationId xmlns:a16="http://schemas.microsoft.com/office/drawing/2014/main" id="{89ACE027-F468-6D5C-B497-18ABAEC22D1F}"/>
              </a:ext>
            </a:extLst>
          </p:cNvPr>
          <p:cNvSpPr txBox="1"/>
          <p:nvPr/>
        </p:nvSpPr>
        <p:spPr>
          <a:xfrm>
            <a:off x="323736" y="4355247"/>
            <a:ext cx="884019" cy="3693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r">
              <a:lnSpc>
                <a:spcPct val="100000"/>
              </a:lnSpc>
            </a:pPr>
            <a:r>
              <a:rPr lang="en-US" sz="1200" b="1" i="1" spc="-5" dirty="0">
                <a:latin typeface="Arial"/>
                <a:cs typeface="Arial"/>
              </a:rPr>
              <a:t>CYH2 </a:t>
            </a:r>
          </a:p>
          <a:p>
            <a:pPr marL="12700" algn="r">
              <a:lnSpc>
                <a:spcPct val="100000"/>
              </a:lnSpc>
            </a:pPr>
            <a:r>
              <a:rPr lang="en-US" sz="1200" b="1" spc="-5" dirty="0">
                <a:latin typeface="Arial"/>
                <a:cs typeface="Arial"/>
              </a:rPr>
              <a:t>p</a:t>
            </a:r>
            <a:r>
              <a:rPr lang="en-US" sz="1200" b="1" spc="-10" dirty="0">
                <a:latin typeface="Arial"/>
                <a:cs typeface="Arial"/>
              </a:rPr>
              <a:t>re</a:t>
            </a:r>
            <a:r>
              <a:rPr lang="en-US" sz="1200" b="1" spc="-5" dirty="0">
                <a:latin typeface="Arial"/>
                <a:cs typeface="Arial"/>
              </a:rPr>
              <a:t>-mRNA</a:t>
            </a:r>
            <a:endParaRPr lang="en-US" sz="1200" b="1" dirty="0">
              <a:latin typeface="Arial"/>
              <a:cs typeface="Arial"/>
            </a:endParaRPr>
          </a:p>
        </p:txBody>
      </p:sp>
      <p:sp>
        <p:nvSpPr>
          <p:cNvPr id="43" name="object 70">
            <a:extLst>
              <a:ext uri="{FF2B5EF4-FFF2-40B4-BE49-F238E27FC236}">
                <a16:creationId xmlns:a16="http://schemas.microsoft.com/office/drawing/2014/main" id="{AC2D90C6-867D-FB03-5DA4-C21DE77CB510}"/>
              </a:ext>
            </a:extLst>
          </p:cNvPr>
          <p:cNvSpPr txBox="1"/>
          <p:nvPr/>
        </p:nvSpPr>
        <p:spPr>
          <a:xfrm>
            <a:off x="332145" y="4839529"/>
            <a:ext cx="92599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</a:pPr>
            <a:r>
              <a:rPr lang="en-US" sz="1200" b="1" i="1" spc="-5" dirty="0">
                <a:latin typeface="Arial" panose="020B0604020202020204" pitchFamily="34" charset="0"/>
                <a:cs typeface="Arial" panose="020B0604020202020204" pitchFamily="34" charset="0"/>
              </a:rPr>
              <a:t>CYH2</a:t>
            </a:r>
            <a:r>
              <a:rPr lang="en-US" sz="1200" b="1" i="1" spc="-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spc="-5" dirty="0"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Picture 43" descr="A blurry image of a person's face&#10;&#10;AI-generated content may be incorrect.">
            <a:extLst>
              <a:ext uri="{FF2B5EF4-FFF2-40B4-BE49-F238E27FC236}">
                <a16:creationId xmlns:a16="http://schemas.microsoft.com/office/drawing/2014/main" id="{A9E91E14-C38A-8B26-57D1-0CDAFB04E83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946" y="5136059"/>
            <a:ext cx="1374005" cy="27836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5" name="object 70">
            <a:extLst>
              <a:ext uri="{FF2B5EF4-FFF2-40B4-BE49-F238E27FC236}">
                <a16:creationId xmlns:a16="http://schemas.microsoft.com/office/drawing/2014/main" id="{ADCA36EE-77B5-3DAE-A4E1-7F3536AFE90B}"/>
              </a:ext>
            </a:extLst>
          </p:cNvPr>
          <p:cNvSpPr txBox="1"/>
          <p:nvPr/>
        </p:nvSpPr>
        <p:spPr>
          <a:xfrm>
            <a:off x="810041" y="5203523"/>
            <a:ext cx="425486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</a:pPr>
            <a:r>
              <a:rPr lang="en-US" sz="1200" b="1" i="1" spc="-5" dirty="0">
                <a:latin typeface="Arial" panose="020B0604020202020204" pitchFamily="34" charset="0"/>
                <a:cs typeface="Arial" panose="020B0604020202020204" pitchFamily="34" charset="0"/>
              </a:rPr>
              <a:t>SCR1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Picture 45" descr="A close up of a person's face&#10;&#10;Description automatically generated with medium confidence">
            <a:extLst>
              <a:ext uri="{FF2B5EF4-FFF2-40B4-BE49-F238E27FC236}">
                <a16:creationId xmlns:a16="http://schemas.microsoft.com/office/drawing/2014/main" id="{827B96BB-E9A5-4608-92A6-E856EB77FA8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946" y="2397307"/>
            <a:ext cx="1374005" cy="48365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7" name="object 73">
            <a:extLst>
              <a:ext uri="{FF2B5EF4-FFF2-40B4-BE49-F238E27FC236}">
                <a16:creationId xmlns:a16="http://schemas.microsoft.com/office/drawing/2014/main" id="{64240F30-50ED-440C-8F7E-962B6B46A9E6}"/>
              </a:ext>
            </a:extLst>
          </p:cNvPr>
          <p:cNvSpPr txBox="1"/>
          <p:nvPr/>
        </p:nvSpPr>
        <p:spPr bwMode="auto">
          <a:xfrm>
            <a:off x="838110" y="2408578"/>
            <a:ext cx="44879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defRPr/>
            </a:pPr>
            <a:r>
              <a:rPr lang="en-US" sz="1200" b="1" i="1" spc="-5">
                <a:latin typeface="Arial" panose="020B0604020202020204" pitchFamily="34" charset="0"/>
                <a:cs typeface="Arial" panose="020B0604020202020204" pitchFamily="34" charset="0"/>
              </a:rPr>
              <a:t>FRE1</a:t>
            </a:r>
            <a:endParaRPr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3">
            <a:extLst>
              <a:ext uri="{FF2B5EF4-FFF2-40B4-BE49-F238E27FC236}">
                <a16:creationId xmlns:a16="http://schemas.microsoft.com/office/drawing/2014/main" id="{93B7BD3B-1C92-4A79-9F12-3F0BCF700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2946" y="2388922"/>
            <a:ext cx="38023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b="1">
                <a:cs typeface="Arial" panose="020B0604020202020204" pitchFamily="34" charset="0"/>
              </a:rPr>
              <a:t>0.7</a:t>
            </a:r>
          </a:p>
        </p:txBody>
      </p:sp>
      <p:sp>
        <p:nvSpPr>
          <p:cNvPr id="49" name="object 73">
            <a:extLst>
              <a:ext uri="{FF2B5EF4-FFF2-40B4-BE49-F238E27FC236}">
                <a16:creationId xmlns:a16="http://schemas.microsoft.com/office/drawing/2014/main" id="{20BDAC0A-9086-4820-9142-D39745ED0D73}"/>
              </a:ext>
            </a:extLst>
          </p:cNvPr>
          <p:cNvSpPr txBox="1"/>
          <p:nvPr/>
        </p:nvSpPr>
        <p:spPr bwMode="auto">
          <a:xfrm>
            <a:off x="838110" y="2690504"/>
            <a:ext cx="44879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defRPr/>
            </a:pPr>
            <a:r>
              <a:rPr lang="en-US" sz="1200" b="1" i="1" spc="-5">
                <a:latin typeface="Arial" panose="020B0604020202020204" pitchFamily="34" charset="0"/>
                <a:cs typeface="Arial" panose="020B0604020202020204" pitchFamily="34" charset="0"/>
              </a:rPr>
              <a:t>FRE1</a:t>
            </a:r>
            <a:endParaRPr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5C8522-7B57-E47C-A42E-FE77582ED919}"/>
              </a:ext>
            </a:extLst>
          </p:cNvPr>
          <p:cNvSpPr txBox="1"/>
          <p:nvPr/>
        </p:nvSpPr>
        <p:spPr>
          <a:xfrm>
            <a:off x="5744496" y="-33002"/>
            <a:ext cx="19394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 Bold" panose="020B0704020202020204" pitchFamily="34" charset="0"/>
                <a:cs typeface="Arial Bold" panose="020B0704020202020204" pitchFamily="34" charset="0"/>
              </a:rPr>
              <a:t>Supplementary Figure 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776A51F-836E-9D72-AAAF-B8F95C1DB59E}"/>
              </a:ext>
            </a:extLst>
          </p:cNvPr>
          <p:cNvSpPr txBox="1"/>
          <p:nvPr/>
        </p:nvSpPr>
        <p:spPr>
          <a:xfrm>
            <a:off x="62088" y="7686590"/>
            <a:ext cx="7621822" cy="22564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Supplementary Figure 3: </a:t>
            </a:r>
            <a:r>
              <a:rPr lang="en-US" sz="1200" b="1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Steady-state mRNA accumulation levels of AFT1-2, FRE1-3 of cells grown in Complete Minimal and low iron conditions to mid-log phase.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Steady-state mRNA levels were measured with total RNA extracted from wild-type strain W303 (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UPF1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and NMD mutants (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upf1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grown in complete minimal (CM, lanes 1-2) or low iron</a:t>
            </a:r>
            <a:r>
              <a:rPr lang="en-US" sz="1200" kern="1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(lanes 3-4). The northern blot was sequentially probed with DNA specific to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AFT1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AFT2, FRE1, FRE2, FRE3, CYH2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SCR1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open reading frames (ORFs). The fold changes (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upf1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/UPF1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of the measurable mRNA isoforms</a:t>
            </a:r>
            <a:r>
              <a:rPr lang="en-US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in CM and 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under low iron are shown to the </a:t>
            </a:r>
            <a:r>
              <a:rPr lang="en-US" sz="1200" kern="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right of 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northern blots</a:t>
            </a:r>
            <a:r>
              <a:rPr lang="en-US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1200" b="1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en-US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). Graphs representing </a:t>
            </a:r>
            <a:r>
              <a:rPr lang="en-US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AFT1</a:t>
            </a:r>
            <a:r>
              <a:rPr lang="en-US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1200" b="1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en-US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), </a:t>
            </a:r>
            <a:r>
              <a:rPr lang="en-US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AFT2 </a:t>
            </a:r>
            <a:r>
              <a:rPr lang="en-US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1200" b="1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), </a:t>
            </a:r>
            <a:r>
              <a:rPr lang="en-US" sz="1200" i="1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FRE1-2 (</a:t>
            </a:r>
            <a:r>
              <a:rPr lang="en-US" sz="1200" b="1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D-F</a:t>
            </a:r>
            <a:r>
              <a:rPr lang="en-US" sz="1200" kern="100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 fold changes for the mRNA isoforms that were measurable on northern blots. The dashed line represents 1.0 fold change in mRNA levels. Error bars represent standard deviations.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CYH2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pre-mRNA is a positive control to establish the NMD status of the yeast strains. This pre-mRNA is inefficiently spliced and is transported to the cytoplasm where it’s degraded by NMD because of an in-frame stop codon in the intron.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CYH2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mRNA is not degraded by NMD.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CYH2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mRNA and </a:t>
            </a:r>
            <a:r>
              <a:rPr lang="en-US" sz="12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SCR1</a:t>
            </a:r>
            <a:r>
              <a:rPr lang="en-US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were used as a loading control.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">
            <a:extLst>
              <a:ext uri="{FF2B5EF4-FFF2-40B4-BE49-F238E27FC236}">
                <a16:creationId xmlns:a16="http://schemas.microsoft.com/office/drawing/2014/main" id="{EA333792-AB0F-AE04-A7EE-610B531B0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3680" y="1621787"/>
            <a:ext cx="66877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b="1" dirty="0">
                <a:latin typeface="Arial"/>
                <a:cs typeface="Arial"/>
              </a:rPr>
              <a:t> (short)</a:t>
            </a:r>
            <a:endParaRPr lang="en-US" altLang="en-US" sz="1100" b="1" dirty="0">
              <a:cs typeface="Arial" panose="020B0604020202020204" pitchFamily="34" charset="0"/>
            </a:endParaRPr>
          </a:p>
        </p:txBody>
      </p:sp>
      <p:sp>
        <p:nvSpPr>
          <p:cNvPr id="39" name="TextBox 3">
            <a:extLst>
              <a:ext uri="{FF2B5EF4-FFF2-40B4-BE49-F238E27FC236}">
                <a16:creationId xmlns:a16="http://schemas.microsoft.com/office/drawing/2014/main" id="{A37CC8EC-69F5-162C-B033-48E6D8B9B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890" y="2064238"/>
            <a:ext cx="11528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b="1" dirty="0">
                <a:latin typeface="Arial"/>
                <a:cs typeface="Arial"/>
              </a:rPr>
              <a:t> (long 2.8 </a:t>
            </a:r>
            <a:r>
              <a:rPr lang="en-US" altLang="en-US" sz="1100" b="1" dirty="0" err="1">
                <a:latin typeface="Arial"/>
                <a:cs typeface="Arial"/>
              </a:rPr>
              <a:t>Kb</a:t>
            </a:r>
            <a:r>
              <a:rPr lang="en-US" altLang="en-US" sz="1100" b="1" dirty="0">
                <a:latin typeface="Arial"/>
                <a:cs typeface="Arial"/>
              </a:rPr>
              <a:t>)  </a:t>
            </a:r>
            <a:endParaRPr lang="en-US" altLang="en-US" sz="1100" b="1" dirty="0">
              <a:cs typeface="Arial" panose="020B0604020202020204" pitchFamily="34" charset="0"/>
            </a:endParaRPr>
          </a:p>
        </p:txBody>
      </p:sp>
      <p:sp>
        <p:nvSpPr>
          <p:cNvPr id="40" name="TextBox 3">
            <a:extLst>
              <a:ext uri="{FF2B5EF4-FFF2-40B4-BE49-F238E27FC236}">
                <a16:creationId xmlns:a16="http://schemas.microsoft.com/office/drawing/2014/main" id="{8F0E743B-29C0-FEBE-A1CA-240952D2E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386" y="2385641"/>
            <a:ext cx="106631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b="1" dirty="0">
                <a:latin typeface="Arial"/>
                <a:cs typeface="Arial"/>
              </a:rPr>
              <a:t> </a:t>
            </a:r>
            <a:r>
              <a:rPr lang="en-US" altLang="en-US" sz="1100" b="1">
                <a:latin typeface="Arial"/>
                <a:cs typeface="Arial"/>
              </a:rPr>
              <a:t>(med-long)  </a:t>
            </a:r>
            <a:endParaRPr lang="en-US" altLang="en-US" sz="1100" b="1" dirty="0">
              <a:cs typeface="Arial" panose="020B0604020202020204" pitchFamily="34" charset="0"/>
            </a:endParaRPr>
          </a:p>
        </p:txBody>
      </p:sp>
      <p:sp>
        <p:nvSpPr>
          <p:cNvPr id="50" name="TextBox 3">
            <a:extLst>
              <a:ext uri="{FF2B5EF4-FFF2-40B4-BE49-F238E27FC236}">
                <a16:creationId xmlns:a16="http://schemas.microsoft.com/office/drawing/2014/main" id="{62C5E03C-2BF3-C3A7-CD91-30FAAE082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358" y="2672340"/>
            <a:ext cx="74571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b="1" dirty="0">
                <a:latin typeface="Arial"/>
                <a:cs typeface="Arial"/>
              </a:rPr>
              <a:t> (short)  </a:t>
            </a:r>
            <a:endParaRPr lang="en-US" altLang="en-US" sz="1100" b="1" dirty="0">
              <a:cs typeface="Arial" panose="020B0604020202020204" pitchFamily="34" charset="0"/>
            </a:endParaRPr>
          </a:p>
        </p:txBody>
      </p:sp>
      <p:sp>
        <p:nvSpPr>
          <p:cNvPr id="51" name="TextBox 3">
            <a:extLst>
              <a:ext uri="{FF2B5EF4-FFF2-40B4-BE49-F238E27FC236}">
                <a16:creationId xmlns:a16="http://schemas.microsoft.com/office/drawing/2014/main" id="{5C884406-67E1-394C-F690-EB166D680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830" y="3350601"/>
            <a:ext cx="66877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b="1" dirty="0">
                <a:latin typeface="Arial"/>
                <a:cs typeface="Arial"/>
              </a:rPr>
              <a:t> (short)</a:t>
            </a:r>
            <a:endParaRPr lang="en-US" altLang="en-US" sz="1100" b="1" dirty="0">
              <a:cs typeface="Arial" panose="020B0604020202020204" pitchFamily="34" charset="0"/>
            </a:endParaRPr>
          </a:p>
        </p:txBody>
      </p:sp>
      <p:sp>
        <p:nvSpPr>
          <p:cNvPr id="52" name="TextBox 3">
            <a:extLst>
              <a:ext uri="{FF2B5EF4-FFF2-40B4-BE49-F238E27FC236}">
                <a16:creationId xmlns:a16="http://schemas.microsoft.com/office/drawing/2014/main" id="{6D9B0712-8079-7E16-B527-0B8841442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1115" y="2853030"/>
            <a:ext cx="106631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b="1" dirty="0">
                <a:latin typeface="Arial"/>
                <a:cs typeface="Arial"/>
              </a:rPr>
              <a:t> (med-long)  </a:t>
            </a:r>
            <a:endParaRPr lang="en-US" altLang="en-US" sz="1100" b="1" dirty="0">
              <a:cs typeface="Arial" panose="020B0604020202020204" pitchFamily="34" charset="0"/>
            </a:endParaRPr>
          </a:p>
        </p:txBody>
      </p:sp>
      <p:sp>
        <p:nvSpPr>
          <p:cNvPr id="53" name="TextBox 3">
            <a:extLst>
              <a:ext uri="{FF2B5EF4-FFF2-40B4-BE49-F238E27FC236}">
                <a16:creationId xmlns:a16="http://schemas.microsoft.com/office/drawing/2014/main" id="{CCFBB642-1B12-012B-C945-899E55525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2498" y="3586599"/>
            <a:ext cx="69121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b="1" dirty="0">
                <a:latin typeface="Arial"/>
                <a:cs typeface="Arial"/>
              </a:rPr>
              <a:t> (long)  </a:t>
            </a:r>
            <a:endParaRPr lang="en-US" altLang="en-US" sz="1100" b="1" dirty="0">
              <a:cs typeface="Arial" panose="020B0604020202020204" pitchFamily="34" charset="0"/>
            </a:endParaRPr>
          </a:p>
        </p:txBody>
      </p:sp>
      <p:sp>
        <p:nvSpPr>
          <p:cNvPr id="54" name="TextBox 3">
            <a:extLst>
              <a:ext uri="{FF2B5EF4-FFF2-40B4-BE49-F238E27FC236}">
                <a16:creationId xmlns:a16="http://schemas.microsoft.com/office/drawing/2014/main" id="{74237F8D-9BB0-531D-D7D8-7071FD915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3919" y="3818892"/>
            <a:ext cx="74571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b="1" dirty="0">
                <a:latin typeface="Arial"/>
                <a:cs typeface="Arial"/>
              </a:rPr>
              <a:t> (short)  </a:t>
            </a:r>
            <a:endParaRPr lang="en-US" altLang="en-US" sz="1100" b="1" dirty="0"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ADA1834-0DE3-F088-8711-D34EC20225DA}"/>
              </a:ext>
            </a:extLst>
          </p:cNvPr>
          <p:cNvSpPr txBox="1"/>
          <p:nvPr/>
        </p:nvSpPr>
        <p:spPr>
          <a:xfrm>
            <a:off x="552426" y="158167"/>
            <a:ext cx="4730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 Bold" panose="020B0704020202020204" pitchFamily="34" charset="0"/>
                <a:cs typeface="Arial Bold" panose="020B0704020202020204" pitchFamily="34" charset="0"/>
              </a:rPr>
              <a:t>A.</a:t>
            </a:r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D3DED7F-E33B-8B99-C581-6FCBE762E84F}"/>
              </a:ext>
            </a:extLst>
          </p:cNvPr>
          <p:cNvSpPr txBox="1"/>
          <p:nvPr/>
        </p:nvSpPr>
        <p:spPr>
          <a:xfrm>
            <a:off x="3800953" y="158167"/>
            <a:ext cx="4730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latin typeface="Arial Bold" panose="020B0704020202020204" pitchFamily="34" charset="0"/>
                <a:cs typeface="Arial Bold" panose="020B0704020202020204" pitchFamily="34" charset="0"/>
              </a:rPr>
              <a:t>B.</a:t>
            </a:r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EE54E8B-775F-EC9A-D7EC-584D07E646D9}"/>
              </a:ext>
            </a:extLst>
          </p:cNvPr>
          <p:cNvSpPr txBox="1"/>
          <p:nvPr/>
        </p:nvSpPr>
        <p:spPr>
          <a:xfrm>
            <a:off x="3800953" y="2019788"/>
            <a:ext cx="4730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 Bold" panose="020B0704020202020204" pitchFamily="34" charset="0"/>
                <a:cs typeface="Arial Bold" panose="020B0704020202020204" pitchFamily="34" charset="0"/>
              </a:rPr>
              <a:t>C.</a:t>
            </a:r>
            <a:endParaRPr lang="en-US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C2EB716-E744-305A-81AC-8BFE5B88C4BD}"/>
              </a:ext>
            </a:extLst>
          </p:cNvPr>
          <p:cNvSpPr txBox="1"/>
          <p:nvPr/>
        </p:nvSpPr>
        <p:spPr>
          <a:xfrm>
            <a:off x="3800953" y="3856629"/>
            <a:ext cx="4730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 Bold" panose="020B0704020202020204" pitchFamily="34" charset="0"/>
                <a:cs typeface="Arial Bold" panose="020B0704020202020204" pitchFamily="34" charset="0"/>
              </a:rPr>
              <a:t>D.</a:t>
            </a:r>
            <a:endParaRPr lang="en-US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A1C4444-537B-5BD6-6C75-D3849C82095A}"/>
              </a:ext>
            </a:extLst>
          </p:cNvPr>
          <p:cNvSpPr txBox="1"/>
          <p:nvPr/>
        </p:nvSpPr>
        <p:spPr>
          <a:xfrm>
            <a:off x="3800953" y="5723398"/>
            <a:ext cx="4730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 Bold" panose="020B0704020202020204" pitchFamily="34" charset="0"/>
                <a:cs typeface="Arial Bold" panose="020B0704020202020204" pitchFamily="34" charset="0"/>
              </a:rPr>
              <a:t>F.</a:t>
            </a:r>
            <a:endParaRPr 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3470AC9-F232-73A8-1FCF-3946CDA8D37A}"/>
              </a:ext>
            </a:extLst>
          </p:cNvPr>
          <p:cNvSpPr txBox="1"/>
          <p:nvPr/>
        </p:nvSpPr>
        <p:spPr>
          <a:xfrm>
            <a:off x="552426" y="5736564"/>
            <a:ext cx="4730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 Bold" panose="020B0704020202020204" pitchFamily="34" charset="0"/>
                <a:cs typeface="Arial Bold" panose="020B0704020202020204" pitchFamily="34" charset="0"/>
              </a:rPr>
              <a:t>E.</a:t>
            </a:r>
            <a:endParaRPr lang="en-US" dirty="0"/>
          </a:p>
        </p:txBody>
      </p:sp>
      <p:graphicFrame>
        <p:nvGraphicFramePr>
          <p:cNvPr id="65" name="Object 64">
            <a:extLst>
              <a:ext uri="{FF2B5EF4-FFF2-40B4-BE49-F238E27FC236}">
                <a16:creationId xmlns:a16="http://schemas.microsoft.com/office/drawing/2014/main" id="{57EE954D-BAE3-C755-99D2-9709CAE896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1003254"/>
              </p:ext>
            </p:extLst>
          </p:nvPr>
        </p:nvGraphicFramePr>
        <p:xfrm>
          <a:off x="4359455" y="358634"/>
          <a:ext cx="2314650" cy="173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PW 14.0 Graph" r:id="rId10" imgW="5457481" imgH="4093633" progId="SigmaPlotGraphicObject.13">
                  <p:embed/>
                </p:oleObj>
              </mc:Choice>
              <mc:Fallback>
                <p:oleObj name="SPW 14.0 Graph" r:id="rId10" imgW="5457481" imgH="4093633" progId="SigmaPlotGraphicObject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359455" y="358634"/>
                        <a:ext cx="2314650" cy="1736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54">
            <a:extLst>
              <a:ext uri="{FF2B5EF4-FFF2-40B4-BE49-F238E27FC236}">
                <a16:creationId xmlns:a16="http://schemas.microsoft.com/office/drawing/2014/main" id="{3D63C5E6-D193-4EAD-FC52-6057236DCD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3604826"/>
              </p:ext>
            </p:extLst>
          </p:nvPr>
        </p:nvGraphicFramePr>
        <p:xfrm>
          <a:off x="4428776" y="2141841"/>
          <a:ext cx="2314650" cy="173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PW 14.0 Graph" r:id="rId12" imgW="5457481" imgH="4093633" progId="SigmaPlotGraphicObject.13">
                  <p:embed/>
                </p:oleObj>
              </mc:Choice>
              <mc:Fallback>
                <p:oleObj name="SPW 14.0 Graph" r:id="rId12" imgW="5457481" imgH="4093633" progId="SigmaPlotGraphicObject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428776" y="2141841"/>
                        <a:ext cx="2314650" cy="1736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TextBox 60">
            <a:extLst>
              <a:ext uri="{FF2B5EF4-FFF2-40B4-BE49-F238E27FC236}">
                <a16:creationId xmlns:a16="http://schemas.microsoft.com/office/drawing/2014/main" id="{A9232418-5957-32BC-CB55-3AEE4E549FB2}"/>
              </a:ext>
            </a:extLst>
          </p:cNvPr>
          <p:cNvSpPr txBox="1"/>
          <p:nvPr/>
        </p:nvSpPr>
        <p:spPr>
          <a:xfrm>
            <a:off x="4340706" y="212103"/>
            <a:ext cx="25433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i="1" dirty="0">
                <a:latin typeface="Arial Bold" panose="020B0704020202020204" pitchFamily="34" charset="0"/>
                <a:cs typeface="Arial Bold" panose="020B0704020202020204" pitchFamily="34" charset="0"/>
              </a:rPr>
              <a:t>AFT1</a:t>
            </a:r>
            <a:r>
              <a:rPr lang="en-US" sz="800" dirty="0">
                <a:latin typeface="Arial Bold" panose="020B0704020202020204" pitchFamily="34" charset="0"/>
                <a:cs typeface="Arial Bold" panose="020B0704020202020204" pitchFamily="34" charset="0"/>
              </a:rPr>
              <a:t> mRNA steady-state fold change levels in CM and low iron.</a:t>
            </a:r>
            <a:endParaRPr lang="en-US" sz="8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CF29C9F-8A30-CB59-72D6-3D45689BA883}"/>
              </a:ext>
            </a:extLst>
          </p:cNvPr>
          <p:cNvSpPr txBox="1"/>
          <p:nvPr/>
        </p:nvSpPr>
        <p:spPr>
          <a:xfrm>
            <a:off x="4340702" y="2050447"/>
            <a:ext cx="25433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i="1" dirty="0">
                <a:latin typeface="Arial Bold" panose="020B0704020202020204" pitchFamily="34" charset="0"/>
                <a:cs typeface="Arial Bold" panose="020B0704020202020204" pitchFamily="34" charset="0"/>
              </a:rPr>
              <a:t>AFT2 </a:t>
            </a:r>
            <a:r>
              <a:rPr lang="en-US" sz="800" dirty="0">
                <a:latin typeface="Arial Bold" panose="020B0704020202020204" pitchFamily="34" charset="0"/>
                <a:cs typeface="Arial Bold" panose="020B0704020202020204" pitchFamily="34" charset="0"/>
              </a:rPr>
              <a:t>mRNA steady-state fold change levels in CM and low iron.</a:t>
            </a:r>
            <a:endParaRPr lang="en-US" sz="800" dirty="0"/>
          </a:p>
        </p:txBody>
      </p:sp>
      <p:graphicFrame>
        <p:nvGraphicFramePr>
          <p:cNvPr id="69" name="Object 68">
            <a:extLst>
              <a:ext uri="{FF2B5EF4-FFF2-40B4-BE49-F238E27FC236}">
                <a16:creationId xmlns:a16="http://schemas.microsoft.com/office/drawing/2014/main" id="{5C5DD9F6-99BD-93EE-D995-FA59371391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1439739"/>
              </p:ext>
            </p:extLst>
          </p:nvPr>
        </p:nvGraphicFramePr>
        <p:xfrm>
          <a:off x="4449936" y="4052591"/>
          <a:ext cx="2283681" cy="173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PW 14.0 Graph" r:id="rId14" imgW="5384248" imgH="4093633" progId="SigmaPlotGraphicObject.13">
                  <p:embed/>
                </p:oleObj>
              </mc:Choice>
              <mc:Fallback>
                <p:oleObj name="SPW 14.0 Graph" r:id="rId14" imgW="5384248" imgH="4093633" progId="SigmaPlotGraphicObject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449936" y="4052591"/>
                        <a:ext cx="2283681" cy="1736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1218528F-00BE-6BA8-7C0D-EE9475DFA101}"/>
              </a:ext>
            </a:extLst>
          </p:cNvPr>
          <p:cNvSpPr txBox="1"/>
          <p:nvPr/>
        </p:nvSpPr>
        <p:spPr>
          <a:xfrm>
            <a:off x="4345460" y="3887407"/>
            <a:ext cx="25433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i="1" dirty="0">
                <a:latin typeface="Arial Bold" panose="020B0704020202020204" pitchFamily="34" charset="0"/>
                <a:cs typeface="Arial Bold" panose="020B0704020202020204" pitchFamily="34" charset="0"/>
              </a:rPr>
              <a:t>FRE1 </a:t>
            </a:r>
            <a:r>
              <a:rPr lang="en-US" sz="800" dirty="0">
                <a:latin typeface="Arial Bold" panose="020B0704020202020204" pitchFamily="34" charset="0"/>
                <a:cs typeface="Arial Bold" panose="020B0704020202020204" pitchFamily="34" charset="0"/>
              </a:rPr>
              <a:t>mRNA steady-state fold change levels in CM and low iron.</a:t>
            </a:r>
            <a:endParaRPr lang="en-US" sz="800" dirty="0"/>
          </a:p>
        </p:txBody>
      </p:sp>
      <p:graphicFrame>
        <p:nvGraphicFramePr>
          <p:cNvPr id="59" name="Object 58">
            <a:extLst>
              <a:ext uri="{FF2B5EF4-FFF2-40B4-BE49-F238E27FC236}">
                <a16:creationId xmlns:a16="http://schemas.microsoft.com/office/drawing/2014/main" id="{D7605B9F-C228-3EF9-30A6-BAA7066B22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8420908"/>
              </p:ext>
            </p:extLst>
          </p:nvPr>
        </p:nvGraphicFramePr>
        <p:xfrm>
          <a:off x="960903" y="5863410"/>
          <a:ext cx="2305898" cy="173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PW 14.0 Graph" r:id="rId16" imgW="5437639" imgH="4093633" progId="SigmaPlotGraphicObject.13">
                  <p:embed/>
                </p:oleObj>
              </mc:Choice>
              <mc:Fallback>
                <p:oleObj name="SPW 14.0 Graph" r:id="rId16" imgW="5437639" imgH="4093633" progId="SigmaPlotGraphicObject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960903" y="5863410"/>
                        <a:ext cx="2305898" cy="1736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TextBox 66">
            <a:extLst>
              <a:ext uri="{FF2B5EF4-FFF2-40B4-BE49-F238E27FC236}">
                <a16:creationId xmlns:a16="http://schemas.microsoft.com/office/drawing/2014/main" id="{6047929A-2CE1-BE8F-4F92-6B4C9A2B0D52}"/>
              </a:ext>
            </a:extLst>
          </p:cNvPr>
          <p:cNvSpPr txBox="1"/>
          <p:nvPr/>
        </p:nvSpPr>
        <p:spPr>
          <a:xfrm>
            <a:off x="1095693" y="5725485"/>
            <a:ext cx="25433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i="1" dirty="0">
                <a:latin typeface="Arial Bold" panose="020B0704020202020204" pitchFamily="34" charset="0"/>
                <a:cs typeface="Arial Bold" panose="020B0704020202020204" pitchFamily="34" charset="0"/>
              </a:rPr>
              <a:t>FRE2 </a:t>
            </a:r>
            <a:r>
              <a:rPr lang="en-US" sz="800" dirty="0">
                <a:latin typeface="Arial Bold" panose="020B0704020202020204" pitchFamily="34" charset="0"/>
                <a:cs typeface="Arial Bold" panose="020B0704020202020204" pitchFamily="34" charset="0"/>
              </a:rPr>
              <a:t>mRNA steady-state fold change levels in low iron.</a:t>
            </a:r>
            <a:endParaRPr lang="en-US" sz="800" dirty="0"/>
          </a:p>
        </p:txBody>
      </p:sp>
      <p:graphicFrame>
        <p:nvGraphicFramePr>
          <p:cNvPr id="72" name="Object 71">
            <a:extLst>
              <a:ext uri="{FF2B5EF4-FFF2-40B4-BE49-F238E27FC236}">
                <a16:creationId xmlns:a16="http://schemas.microsoft.com/office/drawing/2014/main" id="{7D08949D-26A9-7A8D-0188-10EAA586D7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16403"/>
              </p:ext>
            </p:extLst>
          </p:nvPr>
        </p:nvGraphicFramePr>
        <p:xfrm>
          <a:off x="4430970" y="5863410"/>
          <a:ext cx="2299839" cy="173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PW 14.0 Graph" r:id="rId18" imgW="5422488" imgH="4093633" progId="SigmaPlotGraphicObject.13">
                  <p:embed/>
                </p:oleObj>
              </mc:Choice>
              <mc:Fallback>
                <p:oleObj name="SPW 14.0 Graph" r:id="rId18" imgW="5422488" imgH="4093633" progId="SigmaPlotGraphicObject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430970" y="5863410"/>
                        <a:ext cx="2299839" cy="1736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3D1B07D8-42CD-A447-8270-2715A833FAB1}"/>
              </a:ext>
            </a:extLst>
          </p:cNvPr>
          <p:cNvSpPr txBox="1"/>
          <p:nvPr/>
        </p:nvSpPr>
        <p:spPr>
          <a:xfrm>
            <a:off x="4304881" y="5725485"/>
            <a:ext cx="25433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i="1" dirty="0">
                <a:latin typeface="Arial Bold" panose="020B0704020202020204" pitchFamily="34" charset="0"/>
                <a:cs typeface="Arial Bold" panose="020B0704020202020204" pitchFamily="34" charset="0"/>
              </a:rPr>
              <a:t>FRE3 </a:t>
            </a:r>
            <a:r>
              <a:rPr lang="en-US" sz="800" dirty="0">
                <a:latin typeface="Arial Bold" panose="020B0704020202020204" pitchFamily="34" charset="0"/>
                <a:cs typeface="Arial Bold" panose="020B0704020202020204" pitchFamily="34" charset="0"/>
              </a:rPr>
              <a:t>mRNA steady-state fold change levels in low iron.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4864642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cd0ddd27-8ab5-4b54-9275-fb77a91578cc"/>
  <p:tag name="TPVERSION" val="8"/>
  <p:tag name="TPFULLVERSION" val="9.0.11.13"/>
  <p:tag name="PPTVERSION" val="16"/>
  <p:tag name="TPOS" val="2"/>
  <p:tag name="TPLASTSAVEVERSION" val="6.4 PC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31651</TotalTime>
  <Words>812</Words>
  <Application>Microsoft Office PowerPoint</Application>
  <PresentationFormat>Custom</PresentationFormat>
  <Paragraphs>69</Paragraphs>
  <Slides>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Aptos</vt:lpstr>
      <vt:lpstr>Aptos Display</vt:lpstr>
      <vt:lpstr>Arial</vt:lpstr>
      <vt:lpstr>Arial Bold</vt:lpstr>
      <vt:lpstr>Calibri</vt:lpstr>
      <vt:lpstr>Symbol</vt:lpstr>
      <vt:lpstr>Times New Roman</vt:lpstr>
      <vt:lpstr>Office Theme</vt:lpstr>
      <vt:lpstr>SPW 14.0 Graph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Carroll, Jacqueline</dc:creator>
  <cp:lastModifiedBy>Kebaara, Bessie</cp:lastModifiedBy>
  <cp:revision>52</cp:revision>
  <dcterms:created xsi:type="dcterms:W3CDTF">2024-07-25T17:37:54Z</dcterms:created>
  <dcterms:modified xsi:type="dcterms:W3CDTF">2026-10-02T04:01:26Z</dcterms:modified>
</cp:coreProperties>
</file>