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5"/>
  </p:notesMasterIdLst>
  <p:sldIdLst>
    <p:sldId id="261" r:id="rId2"/>
    <p:sldId id="262" r:id="rId3"/>
    <p:sldId id="263" r:id="rId4"/>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088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964"/>
    <p:restoredTop sz="94674"/>
  </p:normalViewPr>
  <p:slideViewPr>
    <p:cSldViewPr snapToGrid="0">
      <p:cViewPr varScale="1">
        <p:scale>
          <a:sx n="130" d="100"/>
          <a:sy n="130" d="100"/>
        </p:scale>
        <p:origin x="150" y="7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0A2727-E108-E746-AE31-6B28A6D766A7}" type="datetimeFigureOut">
              <a:rPr kumimoji="1" lang="zh-CN" altLang="en-US" smtClean="0"/>
              <a:t>2026/8/10</a:t>
            </a:fld>
            <a:endParaRPr kumimoji="1" lang="zh-CN" altLang="en-US"/>
          </a:p>
        </p:txBody>
      </p:sp>
      <p:sp>
        <p:nvSpPr>
          <p:cNvPr id="4" name="幻灯片图像占位符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DD3AA2-AE67-7E46-A647-ED866678FF21}" type="slidenum">
              <a:rPr kumimoji="1" lang="zh-CN" altLang="en-US" smtClean="0"/>
              <a:t>‹#›</a:t>
            </a:fld>
            <a:endParaRPr kumimoji="1" lang="zh-CN" altLang="en-US"/>
          </a:p>
        </p:txBody>
      </p:sp>
    </p:spTree>
    <p:extLst>
      <p:ext uri="{BB962C8B-B14F-4D97-AF65-F5344CB8AC3E}">
        <p14:creationId xmlns:p14="http://schemas.microsoft.com/office/powerpoint/2010/main" val="23397573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13DD3AA2-AE67-7E46-A647-ED866678FF21}" type="slidenum">
              <a:rPr kumimoji="1" lang="zh-CN" altLang="en-US" smtClean="0"/>
              <a:t>2</a:t>
            </a:fld>
            <a:endParaRPr kumimoji="1" lang="zh-CN" altLang="en-US"/>
          </a:p>
        </p:txBody>
      </p:sp>
    </p:spTree>
    <p:extLst>
      <p:ext uri="{BB962C8B-B14F-4D97-AF65-F5344CB8AC3E}">
        <p14:creationId xmlns:p14="http://schemas.microsoft.com/office/powerpoint/2010/main" val="28783373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00FCB4A5-C2EA-AE4E-8177-C9225B0987F3}" type="datetimeFigureOut">
              <a:rPr kumimoji="1" lang="zh-CN" altLang="en-US" smtClean="0"/>
              <a:t>2026/8/10</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A6494827-0FC0-C747-891E-5DCD6C2E9BB4}" type="slidenum">
              <a:rPr kumimoji="1" lang="zh-CN" altLang="en-US" smtClean="0"/>
              <a:t>‹#›</a:t>
            </a:fld>
            <a:endParaRPr kumimoji="1" lang="zh-CN" altLang="en-US"/>
          </a:p>
        </p:txBody>
      </p:sp>
    </p:spTree>
    <p:extLst>
      <p:ext uri="{BB962C8B-B14F-4D97-AF65-F5344CB8AC3E}">
        <p14:creationId xmlns:p14="http://schemas.microsoft.com/office/powerpoint/2010/main" val="866260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00FCB4A5-C2EA-AE4E-8177-C9225B0987F3}" type="datetimeFigureOut">
              <a:rPr kumimoji="1" lang="zh-CN" altLang="en-US" smtClean="0"/>
              <a:t>2026/8/10</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A6494827-0FC0-C747-891E-5DCD6C2E9BB4}" type="slidenum">
              <a:rPr kumimoji="1" lang="zh-CN" altLang="en-US" smtClean="0"/>
              <a:t>‹#›</a:t>
            </a:fld>
            <a:endParaRPr kumimoji="1" lang="zh-CN" altLang="en-US"/>
          </a:p>
        </p:txBody>
      </p:sp>
    </p:spTree>
    <p:extLst>
      <p:ext uri="{BB962C8B-B14F-4D97-AF65-F5344CB8AC3E}">
        <p14:creationId xmlns:p14="http://schemas.microsoft.com/office/powerpoint/2010/main" val="8861144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00FCB4A5-C2EA-AE4E-8177-C9225B0987F3}" type="datetimeFigureOut">
              <a:rPr kumimoji="1" lang="zh-CN" altLang="en-US" smtClean="0"/>
              <a:t>2026/8/10</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A6494827-0FC0-C747-891E-5DCD6C2E9BB4}" type="slidenum">
              <a:rPr kumimoji="1" lang="zh-CN" altLang="en-US" smtClean="0"/>
              <a:t>‹#›</a:t>
            </a:fld>
            <a:endParaRPr kumimoji="1" lang="zh-CN" altLang="en-US"/>
          </a:p>
        </p:txBody>
      </p:sp>
    </p:spTree>
    <p:extLst>
      <p:ext uri="{BB962C8B-B14F-4D97-AF65-F5344CB8AC3E}">
        <p14:creationId xmlns:p14="http://schemas.microsoft.com/office/powerpoint/2010/main" val="38568473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00FCB4A5-C2EA-AE4E-8177-C9225B0987F3}" type="datetimeFigureOut">
              <a:rPr kumimoji="1" lang="zh-CN" altLang="en-US" smtClean="0"/>
              <a:t>2026/8/10</a:t>
            </a:fld>
            <a:endParaRPr kumimoji="1" lang="zh-CN" altLang="en-US"/>
          </a:p>
        </p:txBody>
      </p:sp>
      <p:sp>
        <p:nvSpPr>
          <p:cNvPr id="6" name="Footer Placeholder 5"/>
          <p:cNvSpPr>
            <a:spLocks noGrp="1"/>
          </p:cNvSpPr>
          <p:nvPr>
            <p:ph type="ftr" sz="quarter" idx="11"/>
          </p:nvPr>
        </p:nvSpPr>
        <p:spPr/>
        <p:txBody>
          <a:bodyPr/>
          <a:lstStyle/>
          <a:p>
            <a:endParaRPr kumimoji="1" lang="zh-CN" altLang="en-US"/>
          </a:p>
        </p:txBody>
      </p:sp>
      <p:sp>
        <p:nvSpPr>
          <p:cNvPr id="7" name="Slide Number Placeholder 6"/>
          <p:cNvSpPr>
            <a:spLocks noGrp="1"/>
          </p:cNvSpPr>
          <p:nvPr>
            <p:ph type="sldNum" sz="quarter" idx="12"/>
          </p:nvPr>
        </p:nvSpPr>
        <p:spPr/>
        <p:txBody>
          <a:bodyPr/>
          <a:lstStyle/>
          <a:p>
            <a:fld id="{A6494827-0FC0-C747-891E-5DCD6C2E9BB4}" type="slidenum">
              <a:rPr kumimoji="1" lang="zh-CN" altLang="en-US" smtClean="0"/>
              <a:t>‹#›</a:t>
            </a:fld>
            <a:endParaRPr kumimoji="1" lang="zh-CN" altLang="en-US"/>
          </a:p>
        </p:txBody>
      </p:sp>
    </p:spTree>
    <p:extLst>
      <p:ext uri="{BB962C8B-B14F-4D97-AF65-F5344CB8AC3E}">
        <p14:creationId xmlns:p14="http://schemas.microsoft.com/office/powerpoint/2010/main" val="12011193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472381" y="3618442"/>
            <a:ext cx="2901255" cy="5322183"/>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3471863" y="3618442"/>
            <a:ext cx="2915543" cy="5322183"/>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00FCB4A5-C2EA-AE4E-8177-C9225B0987F3}" type="datetimeFigureOut">
              <a:rPr kumimoji="1" lang="zh-CN" altLang="en-US" smtClean="0"/>
              <a:t>2026/8/10</a:t>
            </a:fld>
            <a:endParaRPr kumimoji="1" lang="zh-CN" altLang="en-US"/>
          </a:p>
        </p:txBody>
      </p:sp>
      <p:sp>
        <p:nvSpPr>
          <p:cNvPr id="8" name="Footer Placeholder 7"/>
          <p:cNvSpPr>
            <a:spLocks noGrp="1"/>
          </p:cNvSpPr>
          <p:nvPr>
            <p:ph type="ftr" sz="quarter" idx="11"/>
          </p:nvPr>
        </p:nvSpPr>
        <p:spPr/>
        <p:txBody>
          <a:bodyPr/>
          <a:lstStyle/>
          <a:p>
            <a:endParaRPr kumimoji="1" lang="zh-CN" altLang="en-US"/>
          </a:p>
        </p:txBody>
      </p:sp>
      <p:sp>
        <p:nvSpPr>
          <p:cNvPr id="9" name="Slide Number Placeholder 8"/>
          <p:cNvSpPr>
            <a:spLocks noGrp="1"/>
          </p:cNvSpPr>
          <p:nvPr>
            <p:ph type="sldNum" sz="quarter" idx="12"/>
          </p:nvPr>
        </p:nvSpPr>
        <p:spPr/>
        <p:txBody>
          <a:bodyPr/>
          <a:lstStyle/>
          <a:p>
            <a:fld id="{A6494827-0FC0-C747-891E-5DCD6C2E9BB4}" type="slidenum">
              <a:rPr kumimoji="1" lang="zh-CN" altLang="en-US" smtClean="0"/>
              <a:t>‹#›</a:t>
            </a:fld>
            <a:endParaRPr kumimoji="1" lang="zh-CN" altLang="en-US"/>
          </a:p>
        </p:txBody>
      </p:sp>
    </p:spTree>
    <p:extLst>
      <p:ext uri="{BB962C8B-B14F-4D97-AF65-F5344CB8AC3E}">
        <p14:creationId xmlns:p14="http://schemas.microsoft.com/office/powerpoint/2010/main" val="1027808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00FCB4A5-C2EA-AE4E-8177-C9225B0987F3}" type="datetimeFigureOut">
              <a:rPr kumimoji="1" lang="zh-CN" altLang="en-US" smtClean="0"/>
              <a:t>2026/8/10</a:t>
            </a:fld>
            <a:endParaRPr kumimoji="1" lang="zh-CN" altLang="en-US"/>
          </a:p>
        </p:txBody>
      </p:sp>
      <p:sp>
        <p:nvSpPr>
          <p:cNvPr id="4" name="Footer Placeholder 3"/>
          <p:cNvSpPr>
            <a:spLocks noGrp="1"/>
          </p:cNvSpPr>
          <p:nvPr>
            <p:ph type="ftr" sz="quarter" idx="11"/>
          </p:nvPr>
        </p:nvSpPr>
        <p:spPr/>
        <p:txBody>
          <a:bodyPr/>
          <a:lstStyle/>
          <a:p>
            <a:endParaRPr kumimoji="1" lang="zh-CN" altLang="en-US"/>
          </a:p>
        </p:txBody>
      </p:sp>
      <p:sp>
        <p:nvSpPr>
          <p:cNvPr id="5" name="Slide Number Placeholder 4"/>
          <p:cNvSpPr>
            <a:spLocks noGrp="1"/>
          </p:cNvSpPr>
          <p:nvPr>
            <p:ph type="sldNum" sz="quarter" idx="12"/>
          </p:nvPr>
        </p:nvSpPr>
        <p:spPr/>
        <p:txBody>
          <a:bodyPr/>
          <a:lstStyle/>
          <a:p>
            <a:fld id="{A6494827-0FC0-C747-891E-5DCD6C2E9BB4}" type="slidenum">
              <a:rPr kumimoji="1" lang="zh-CN" altLang="en-US" smtClean="0"/>
              <a:t>‹#›</a:t>
            </a:fld>
            <a:endParaRPr kumimoji="1" lang="zh-CN" altLang="en-US"/>
          </a:p>
        </p:txBody>
      </p:sp>
    </p:spTree>
    <p:extLst>
      <p:ext uri="{BB962C8B-B14F-4D97-AF65-F5344CB8AC3E}">
        <p14:creationId xmlns:p14="http://schemas.microsoft.com/office/powerpoint/2010/main" val="19986114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FCB4A5-C2EA-AE4E-8177-C9225B0987F3}" type="datetimeFigureOut">
              <a:rPr kumimoji="1" lang="zh-CN" altLang="en-US" smtClean="0"/>
              <a:t>2026/8/10</a:t>
            </a:fld>
            <a:endParaRPr kumimoji="1" lang="zh-CN" altLang="en-US"/>
          </a:p>
        </p:txBody>
      </p:sp>
      <p:sp>
        <p:nvSpPr>
          <p:cNvPr id="3" name="Footer Placeholder 2"/>
          <p:cNvSpPr>
            <a:spLocks noGrp="1"/>
          </p:cNvSpPr>
          <p:nvPr>
            <p:ph type="ftr" sz="quarter" idx="11"/>
          </p:nvPr>
        </p:nvSpPr>
        <p:spPr/>
        <p:txBody>
          <a:bodyPr/>
          <a:lstStyle/>
          <a:p>
            <a:endParaRPr kumimoji="1" lang="zh-CN" altLang="en-US"/>
          </a:p>
        </p:txBody>
      </p:sp>
      <p:sp>
        <p:nvSpPr>
          <p:cNvPr id="4" name="Slide Number Placeholder 3"/>
          <p:cNvSpPr>
            <a:spLocks noGrp="1"/>
          </p:cNvSpPr>
          <p:nvPr>
            <p:ph type="sldNum" sz="quarter" idx="12"/>
          </p:nvPr>
        </p:nvSpPr>
        <p:spPr/>
        <p:txBody>
          <a:bodyPr/>
          <a:lstStyle/>
          <a:p>
            <a:fld id="{A6494827-0FC0-C747-891E-5DCD6C2E9BB4}" type="slidenum">
              <a:rPr kumimoji="1" lang="zh-CN" altLang="en-US" smtClean="0"/>
              <a:t>‹#›</a:t>
            </a:fld>
            <a:endParaRPr kumimoji="1" lang="zh-CN" altLang="en-US"/>
          </a:p>
        </p:txBody>
      </p:sp>
    </p:spTree>
    <p:extLst>
      <p:ext uri="{BB962C8B-B14F-4D97-AF65-F5344CB8AC3E}">
        <p14:creationId xmlns:p14="http://schemas.microsoft.com/office/powerpoint/2010/main" val="40310291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2915543" y="1426282"/>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00FCB4A5-C2EA-AE4E-8177-C9225B0987F3}" type="datetimeFigureOut">
              <a:rPr kumimoji="1" lang="zh-CN" altLang="en-US" smtClean="0"/>
              <a:t>2026/8/10</a:t>
            </a:fld>
            <a:endParaRPr kumimoji="1" lang="zh-CN" altLang="en-US"/>
          </a:p>
        </p:txBody>
      </p:sp>
      <p:sp>
        <p:nvSpPr>
          <p:cNvPr id="6" name="Footer Placeholder 5"/>
          <p:cNvSpPr>
            <a:spLocks noGrp="1"/>
          </p:cNvSpPr>
          <p:nvPr>
            <p:ph type="ftr" sz="quarter" idx="11"/>
          </p:nvPr>
        </p:nvSpPr>
        <p:spPr/>
        <p:txBody>
          <a:bodyPr/>
          <a:lstStyle/>
          <a:p>
            <a:endParaRPr kumimoji="1" lang="zh-CN" altLang="en-US"/>
          </a:p>
        </p:txBody>
      </p:sp>
      <p:sp>
        <p:nvSpPr>
          <p:cNvPr id="7" name="Slide Number Placeholder 6"/>
          <p:cNvSpPr>
            <a:spLocks noGrp="1"/>
          </p:cNvSpPr>
          <p:nvPr>
            <p:ph type="sldNum" sz="quarter" idx="12"/>
          </p:nvPr>
        </p:nvSpPr>
        <p:spPr/>
        <p:txBody>
          <a:bodyPr/>
          <a:lstStyle/>
          <a:p>
            <a:fld id="{A6494827-0FC0-C747-891E-5DCD6C2E9BB4}" type="slidenum">
              <a:rPr kumimoji="1" lang="zh-CN" altLang="en-US" smtClean="0"/>
              <a:t>‹#›</a:t>
            </a:fld>
            <a:endParaRPr kumimoji="1" lang="zh-CN" altLang="en-US"/>
          </a:p>
        </p:txBody>
      </p:sp>
    </p:spTree>
    <p:extLst>
      <p:ext uri="{BB962C8B-B14F-4D97-AF65-F5344CB8AC3E}">
        <p14:creationId xmlns:p14="http://schemas.microsoft.com/office/powerpoint/2010/main" val="1766698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2915543" y="1426282"/>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00FCB4A5-C2EA-AE4E-8177-C9225B0987F3}" type="datetimeFigureOut">
              <a:rPr kumimoji="1" lang="zh-CN" altLang="en-US" smtClean="0"/>
              <a:t>2026/8/10</a:t>
            </a:fld>
            <a:endParaRPr kumimoji="1" lang="zh-CN" altLang="en-US"/>
          </a:p>
        </p:txBody>
      </p:sp>
      <p:sp>
        <p:nvSpPr>
          <p:cNvPr id="6" name="Footer Placeholder 5"/>
          <p:cNvSpPr>
            <a:spLocks noGrp="1"/>
          </p:cNvSpPr>
          <p:nvPr>
            <p:ph type="ftr" sz="quarter" idx="11"/>
          </p:nvPr>
        </p:nvSpPr>
        <p:spPr/>
        <p:txBody>
          <a:bodyPr/>
          <a:lstStyle/>
          <a:p>
            <a:endParaRPr kumimoji="1" lang="zh-CN" altLang="en-US"/>
          </a:p>
        </p:txBody>
      </p:sp>
      <p:sp>
        <p:nvSpPr>
          <p:cNvPr id="7" name="Slide Number Placeholder 6"/>
          <p:cNvSpPr>
            <a:spLocks noGrp="1"/>
          </p:cNvSpPr>
          <p:nvPr>
            <p:ph type="sldNum" sz="quarter" idx="12"/>
          </p:nvPr>
        </p:nvSpPr>
        <p:spPr/>
        <p:txBody>
          <a:bodyPr/>
          <a:lstStyle/>
          <a:p>
            <a:fld id="{A6494827-0FC0-C747-891E-5DCD6C2E9BB4}" type="slidenum">
              <a:rPr kumimoji="1" lang="zh-CN" altLang="en-US" smtClean="0"/>
              <a:t>‹#›</a:t>
            </a:fld>
            <a:endParaRPr kumimoji="1" lang="zh-CN" altLang="en-US"/>
          </a:p>
        </p:txBody>
      </p:sp>
    </p:spTree>
    <p:extLst>
      <p:ext uri="{BB962C8B-B14F-4D97-AF65-F5344CB8AC3E}">
        <p14:creationId xmlns:p14="http://schemas.microsoft.com/office/powerpoint/2010/main" val="3465433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00FCB4A5-C2EA-AE4E-8177-C9225B0987F3}" type="datetimeFigureOut">
              <a:rPr kumimoji="1" lang="zh-CN" altLang="en-US" smtClean="0"/>
              <a:t>2026/8/10</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A6494827-0FC0-C747-891E-5DCD6C2E9BB4}" type="slidenum">
              <a:rPr kumimoji="1" lang="zh-CN" altLang="en-US" smtClean="0"/>
              <a:t>‹#›</a:t>
            </a:fld>
            <a:endParaRPr kumimoji="1" lang="zh-CN" altLang="en-US"/>
          </a:p>
        </p:txBody>
      </p:sp>
    </p:spTree>
    <p:extLst>
      <p:ext uri="{BB962C8B-B14F-4D97-AF65-F5344CB8AC3E}">
        <p14:creationId xmlns:p14="http://schemas.microsoft.com/office/powerpoint/2010/main" val="540739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00FCB4A5-C2EA-AE4E-8177-C9225B0987F3}" type="datetimeFigureOut">
              <a:rPr kumimoji="1" lang="zh-CN" altLang="en-US" smtClean="0"/>
              <a:t>2026/8/10</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A6494827-0FC0-C747-891E-5DCD6C2E9BB4}" type="slidenum">
              <a:rPr kumimoji="1" lang="zh-CN" altLang="en-US" smtClean="0"/>
              <a:t>‹#›</a:t>
            </a:fld>
            <a:endParaRPr kumimoji="1" lang="zh-CN" altLang="en-US"/>
          </a:p>
        </p:txBody>
      </p:sp>
    </p:spTree>
    <p:extLst>
      <p:ext uri="{BB962C8B-B14F-4D97-AF65-F5344CB8AC3E}">
        <p14:creationId xmlns:p14="http://schemas.microsoft.com/office/powerpoint/2010/main" val="19607198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471487"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00FCB4A5-C2EA-AE4E-8177-C9225B0987F3}" type="datetimeFigureOut">
              <a:rPr kumimoji="1" lang="zh-CN" altLang="en-US" smtClean="0"/>
              <a:t>2026/8/10</a:t>
            </a:fld>
            <a:endParaRPr kumimoji="1" lang="zh-CN"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zh-CN"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A6494827-0FC0-C747-891E-5DCD6C2E9BB4}" type="slidenum">
              <a:rPr kumimoji="1" lang="zh-CN" altLang="en-US" smtClean="0"/>
              <a:t>‹#›</a:t>
            </a:fld>
            <a:endParaRPr kumimoji="1" lang="zh-CN" altLang="en-US"/>
          </a:p>
        </p:txBody>
      </p:sp>
    </p:spTree>
    <p:extLst>
      <p:ext uri="{BB962C8B-B14F-4D97-AF65-F5344CB8AC3E}">
        <p14:creationId xmlns:p14="http://schemas.microsoft.com/office/powerpoint/2010/main" val="38528873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 y="106766"/>
            <a:ext cx="6730407" cy="707886"/>
          </a:xfrm>
          <a:prstGeom prst="rect">
            <a:avLst/>
          </a:prstGeom>
          <a:noFill/>
        </p:spPr>
        <p:txBody>
          <a:bodyPr wrap="square" rtlCol="0">
            <a:spAutoFit/>
          </a:bodyPr>
          <a:lstStyle/>
          <a:p>
            <a:r>
              <a:rPr lang="nl-NL" sz="1814" b="1" dirty="0" err="1"/>
              <a:t>Supplementary</a:t>
            </a:r>
            <a:r>
              <a:rPr lang="nl-NL" sz="1814" b="1" dirty="0"/>
              <a:t> </a:t>
            </a:r>
            <a:r>
              <a:rPr lang="nl-NL" sz="1814" b="1" dirty="0" err="1"/>
              <a:t>Figure</a:t>
            </a:r>
            <a:r>
              <a:rPr lang="nl-NL" sz="1814" b="1" dirty="0"/>
              <a:t> 1</a:t>
            </a:r>
            <a:r>
              <a:rPr lang="en-US" sz="1814" b="1" dirty="0"/>
              <a:t>.</a:t>
            </a:r>
            <a:r>
              <a:rPr lang="zh-CN" altLang="zh-CN" sz="2000" b="1" dirty="0"/>
              <a:t> Comparison of CRC-associated plasma protein alterations with the </a:t>
            </a:r>
            <a:r>
              <a:rPr lang="en-US" altLang="zh-CN" sz="2000" b="1" dirty="0"/>
              <a:t>CPTAC</a:t>
            </a:r>
            <a:r>
              <a:rPr lang="zh-CN" altLang="zh-CN" sz="2000" b="1" dirty="0"/>
              <a:t> colorectal tissue dataset.</a:t>
            </a:r>
            <a:endParaRPr lang="nl-NL" sz="1814" b="1" dirty="0"/>
          </a:p>
        </p:txBody>
      </p:sp>
      <p:sp>
        <p:nvSpPr>
          <p:cNvPr id="6" name="TextBox 5">
            <a:extLst>
              <a:ext uri="{FF2B5EF4-FFF2-40B4-BE49-F238E27FC236}">
                <a16:creationId xmlns:a16="http://schemas.microsoft.com/office/drawing/2014/main" id="{96077B57-4DAC-C5C8-E4C6-26DB86FADEED}"/>
              </a:ext>
            </a:extLst>
          </p:cNvPr>
          <p:cNvSpPr txBox="1"/>
          <p:nvPr/>
        </p:nvSpPr>
        <p:spPr>
          <a:xfrm>
            <a:off x="434180" y="2972074"/>
            <a:ext cx="3135332" cy="287771"/>
          </a:xfrm>
          <a:prstGeom prst="rect">
            <a:avLst/>
          </a:prstGeom>
          <a:noFill/>
        </p:spPr>
        <p:txBody>
          <a:bodyPr wrap="square" rtlCol="0">
            <a:spAutoFit/>
          </a:bodyPr>
          <a:lstStyle/>
          <a:p>
            <a:r>
              <a:rPr lang="nl-NL" sz="1270" b="1" dirty="0" err="1"/>
              <a:t>MagNet_overlap_tissue</a:t>
            </a:r>
            <a:r>
              <a:rPr lang="nl-NL" sz="1270" b="1" dirty="0"/>
              <a:t> dataset (top 25)</a:t>
            </a:r>
          </a:p>
        </p:txBody>
      </p:sp>
      <p:sp>
        <p:nvSpPr>
          <p:cNvPr id="9" name="TextBox 8">
            <a:extLst>
              <a:ext uri="{FF2B5EF4-FFF2-40B4-BE49-F238E27FC236}">
                <a16:creationId xmlns:a16="http://schemas.microsoft.com/office/drawing/2014/main" id="{96077B57-4DAC-C5C8-E4C6-26DB86FADEED}"/>
              </a:ext>
            </a:extLst>
          </p:cNvPr>
          <p:cNvSpPr txBox="1"/>
          <p:nvPr/>
        </p:nvSpPr>
        <p:spPr>
          <a:xfrm>
            <a:off x="3797714" y="2972073"/>
            <a:ext cx="3135332" cy="287771"/>
          </a:xfrm>
          <a:prstGeom prst="rect">
            <a:avLst/>
          </a:prstGeom>
          <a:noFill/>
        </p:spPr>
        <p:txBody>
          <a:bodyPr wrap="square" rtlCol="0">
            <a:spAutoFit/>
          </a:bodyPr>
          <a:lstStyle/>
          <a:p>
            <a:r>
              <a:rPr lang="nl-NL" sz="1270" b="1" dirty="0" err="1"/>
              <a:t>ISD_overlap_tissue</a:t>
            </a:r>
            <a:r>
              <a:rPr lang="nl-NL" sz="1270" b="1" dirty="0"/>
              <a:t> dataset (top 25)</a:t>
            </a:r>
          </a:p>
        </p:txBody>
      </p:sp>
      <p:sp>
        <p:nvSpPr>
          <p:cNvPr id="10" name="Rectangle 9"/>
          <p:cNvSpPr/>
          <p:nvPr/>
        </p:nvSpPr>
        <p:spPr>
          <a:xfrm>
            <a:off x="3187540" y="4651721"/>
            <a:ext cx="314397" cy="4607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632"/>
          </a:p>
        </p:txBody>
      </p:sp>
      <p:sp>
        <p:nvSpPr>
          <p:cNvPr id="11" name="Rectangle 10"/>
          <p:cNvSpPr/>
          <p:nvPr/>
        </p:nvSpPr>
        <p:spPr>
          <a:xfrm>
            <a:off x="6453350" y="4609899"/>
            <a:ext cx="314397" cy="4607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632"/>
          </a:p>
        </p:txBody>
      </p:sp>
      <p:sp>
        <p:nvSpPr>
          <p:cNvPr id="12" name="TextBox 11"/>
          <p:cNvSpPr txBox="1"/>
          <p:nvPr/>
        </p:nvSpPr>
        <p:spPr>
          <a:xfrm>
            <a:off x="2" y="802305"/>
            <a:ext cx="1232252" cy="371512"/>
          </a:xfrm>
          <a:prstGeom prst="rect">
            <a:avLst/>
          </a:prstGeom>
          <a:noFill/>
        </p:spPr>
        <p:txBody>
          <a:bodyPr wrap="square" rtlCol="0">
            <a:spAutoFit/>
          </a:bodyPr>
          <a:lstStyle/>
          <a:p>
            <a:r>
              <a:rPr lang="nl-NL" sz="1814" b="1" dirty="0"/>
              <a:t>A.</a:t>
            </a:r>
          </a:p>
        </p:txBody>
      </p:sp>
      <p:sp>
        <p:nvSpPr>
          <p:cNvPr id="13" name="TextBox 12"/>
          <p:cNvSpPr txBox="1"/>
          <p:nvPr/>
        </p:nvSpPr>
        <p:spPr>
          <a:xfrm>
            <a:off x="2" y="2928494"/>
            <a:ext cx="1232252" cy="371512"/>
          </a:xfrm>
          <a:prstGeom prst="rect">
            <a:avLst/>
          </a:prstGeom>
          <a:noFill/>
        </p:spPr>
        <p:txBody>
          <a:bodyPr wrap="square" rtlCol="0">
            <a:spAutoFit/>
          </a:bodyPr>
          <a:lstStyle/>
          <a:p>
            <a:r>
              <a:rPr lang="nl-NL" sz="1814" b="1" dirty="0"/>
              <a:t>B.</a:t>
            </a:r>
          </a:p>
        </p:txBody>
      </p:sp>
      <p:sp>
        <p:nvSpPr>
          <p:cNvPr id="2" name="文本框 1">
            <a:extLst>
              <a:ext uri="{FF2B5EF4-FFF2-40B4-BE49-F238E27FC236}">
                <a16:creationId xmlns:a16="http://schemas.microsoft.com/office/drawing/2014/main" id="{6C76A38D-7F6D-8A54-1F8B-148DBDAE6C34}"/>
              </a:ext>
            </a:extLst>
          </p:cNvPr>
          <p:cNvSpPr txBox="1"/>
          <p:nvPr/>
        </p:nvSpPr>
        <p:spPr>
          <a:xfrm>
            <a:off x="867930" y="2578832"/>
            <a:ext cx="1103457" cy="231923"/>
          </a:xfrm>
          <a:prstGeom prst="rect">
            <a:avLst/>
          </a:prstGeom>
          <a:noFill/>
        </p:spPr>
        <p:txBody>
          <a:bodyPr wrap="square" rtlCol="0">
            <a:spAutoFit/>
          </a:bodyPr>
          <a:lstStyle/>
          <a:p>
            <a:r>
              <a:rPr kumimoji="1" lang="en-US" altLang="zh-CN" sz="907" dirty="0" err="1"/>
              <a:t>MagNet_p</a:t>
            </a:r>
            <a:r>
              <a:rPr kumimoji="1" lang="en-US" altLang="zh-CN" sz="907" dirty="0"/>
              <a:t>&lt;0.05</a:t>
            </a:r>
            <a:endParaRPr kumimoji="1" lang="zh-CN" altLang="en-US" sz="907" dirty="0"/>
          </a:p>
        </p:txBody>
      </p:sp>
      <p:sp>
        <p:nvSpPr>
          <p:cNvPr id="7" name="文本框 6">
            <a:extLst>
              <a:ext uri="{FF2B5EF4-FFF2-40B4-BE49-F238E27FC236}">
                <a16:creationId xmlns:a16="http://schemas.microsoft.com/office/drawing/2014/main" id="{DE8331B1-5E1B-DAB2-9A9C-EA5B3D12F13B}"/>
              </a:ext>
            </a:extLst>
          </p:cNvPr>
          <p:cNvSpPr txBox="1"/>
          <p:nvPr/>
        </p:nvSpPr>
        <p:spPr>
          <a:xfrm>
            <a:off x="1873254" y="2574568"/>
            <a:ext cx="1228514" cy="231923"/>
          </a:xfrm>
          <a:prstGeom prst="rect">
            <a:avLst/>
          </a:prstGeom>
          <a:noFill/>
        </p:spPr>
        <p:txBody>
          <a:bodyPr wrap="square" rtlCol="0">
            <a:spAutoFit/>
          </a:bodyPr>
          <a:lstStyle/>
          <a:p>
            <a:r>
              <a:rPr kumimoji="1" lang="en-US" altLang="zh-CN" sz="907" dirty="0"/>
              <a:t>Tissue </a:t>
            </a:r>
            <a:r>
              <a:rPr kumimoji="1" lang="en-US" altLang="zh-CN" sz="907" dirty="0" err="1"/>
              <a:t>dataset_p</a:t>
            </a:r>
            <a:r>
              <a:rPr kumimoji="1" lang="en-US" altLang="zh-CN" sz="907" dirty="0"/>
              <a:t>&lt;0.05</a:t>
            </a:r>
            <a:endParaRPr kumimoji="1" lang="zh-CN" altLang="en-US" sz="907" dirty="0"/>
          </a:p>
        </p:txBody>
      </p:sp>
      <p:sp>
        <p:nvSpPr>
          <p:cNvPr id="14" name="文本框 13">
            <a:extLst>
              <a:ext uri="{FF2B5EF4-FFF2-40B4-BE49-F238E27FC236}">
                <a16:creationId xmlns:a16="http://schemas.microsoft.com/office/drawing/2014/main" id="{FB7ED1C7-AFC8-F7E2-31B7-627688E05DC8}"/>
              </a:ext>
            </a:extLst>
          </p:cNvPr>
          <p:cNvSpPr txBox="1"/>
          <p:nvPr/>
        </p:nvSpPr>
        <p:spPr>
          <a:xfrm>
            <a:off x="4263372" y="2594780"/>
            <a:ext cx="931127" cy="231923"/>
          </a:xfrm>
          <a:prstGeom prst="rect">
            <a:avLst/>
          </a:prstGeom>
          <a:noFill/>
        </p:spPr>
        <p:txBody>
          <a:bodyPr wrap="square" rtlCol="0">
            <a:spAutoFit/>
          </a:bodyPr>
          <a:lstStyle/>
          <a:p>
            <a:r>
              <a:rPr kumimoji="1" lang="en-US" altLang="zh-CN" sz="907" dirty="0" err="1"/>
              <a:t>ISD_p</a:t>
            </a:r>
            <a:r>
              <a:rPr kumimoji="1" lang="en-US" altLang="zh-CN" sz="907" dirty="0"/>
              <a:t>&lt;0.05</a:t>
            </a:r>
            <a:endParaRPr kumimoji="1" lang="zh-CN" altLang="en-US" sz="907" dirty="0"/>
          </a:p>
        </p:txBody>
      </p:sp>
      <p:sp>
        <p:nvSpPr>
          <p:cNvPr id="15" name="文本框 14">
            <a:extLst>
              <a:ext uri="{FF2B5EF4-FFF2-40B4-BE49-F238E27FC236}">
                <a16:creationId xmlns:a16="http://schemas.microsoft.com/office/drawing/2014/main" id="{6E1D312B-ED26-188C-0934-29477001E384}"/>
              </a:ext>
            </a:extLst>
          </p:cNvPr>
          <p:cNvSpPr txBox="1"/>
          <p:nvPr/>
        </p:nvSpPr>
        <p:spPr>
          <a:xfrm>
            <a:off x="5014419" y="2594780"/>
            <a:ext cx="1228514" cy="231923"/>
          </a:xfrm>
          <a:prstGeom prst="rect">
            <a:avLst/>
          </a:prstGeom>
          <a:noFill/>
        </p:spPr>
        <p:txBody>
          <a:bodyPr wrap="square" rtlCol="0">
            <a:spAutoFit/>
          </a:bodyPr>
          <a:lstStyle/>
          <a:p>
            <a:r>
              <a:rPr kumimoji="1" lang="en-US" altLang="zh-CN" sz="907" dirty="0"/>
              <a:t>Tissue </a:t>
            </a:r>
            <a:r>
              <a:rPr kumimoji="1" lang="en-US" altLang="zh-CN" sz="907" dirty="0" err="1"/>
              <a:t>dataset_p</a:t>
            </a:r>
            <a:r>
              <a:rPr kumimoji="1" lang="en-US" altLang="zh-CN" sz="907" dirty="0"/>
              <a:t>&lt;0.05</a:t>
            </a:r>
            <a:endParaRPr kumimoji="1" lang="zh-CN" altLang="en-US" sz="907" dirty="0"/>
          </a:p>
        </p:txBody>
      </p:sp>
      <p:grpSp>
        <p:nvGrpSpPr>
          <p:cNvPr id="17" name="组合 16">
            <a:extLst>
              <a:ext uri="{FF2B5EF4-FFF2-40B4-BE49-F238E27FC236}">
                <a16:creationId xmlns:a16="http://schemas.microsoft.com/office/drawing/2014/main" id="{DA0EA9FE-E8C3-AB96-45D6-EBEA1FD3D0B3}"/>
              </a:ext>
            </a:extLst>
          </p:cNvPr>
          <p:cNvGrpSpPr/>
          <p:nvPr/>
        </p:nvGrpSpPr>
        <p:grpSpPr>
          <a:xfrm>
            <a:off x="648000" y="1096031"/>
            <a:ext cx="2440172" cy="1446028"/>
            <a:chOff x="988828" y="6390167"/>
            <a:chExt cx="2440172" cy="1446028"/>
          </a:xfrm>
        </p:grpSpPr>
        <p:sp>
          <p:nvSpPr>
            <p:cNvPr id="18" name="椭圆 17">
              <a:extLst>
                <a:ext uri="{FF2B5EF4-FFF2-40B4-BE49-F238E27FC236}">
                  <a16:creationId xmlns:a16="http://schemas.microsoft.com/office/drawing/2014/main" id="{6CF140F3-0700-4482-CEC0-6632008945C6}"/>
                </a:ext>
              </a:extLst>
            </p:cNvPr>
            <p:cNvSpPr/>
            <p:nvPr/>
          </p:nvSpPr>
          <p:spPr>
            <a:xfrm>
              <a:off x="988828" y="6390167"/>
              <a:ext cx="1568302" cy="1440000"/>
            </a:xfrm>
            <a:prstGeom prst="ellipse">
              <a:avLst/>
            </a:prstGeom>
            <a:noFill/>
            <a:ln w="31750">
              <a:solidFill>
                <a:srgbClr val="08088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文本框 18">
              <a:extLst>
                <a:ext uri="{FF2B5EF4-FFF2-40B4-BE49-F238E27FC236}">
                  <a16:creationId xmlns:a16="http://schemas.microsoft.com/office/drawing/2014/main" id="{438E3FDA-D5BE-FC8E-BDC0-EC1EB5B5036F}"/>
                </a:ext>
              </a:extLst>
            </p:cNvPr>
            <p:cNvSpPr txBox="1"/>
            <p:nvPr/>
          </p:nvSpPr>
          <p:spPr>
            <a:xfrm>
              <a:off x="1174897" y="6743849"/>
              <a:ext cx="552894" cy="369332"/>
            </a:xfrm>
            <a:prstGeom prst="rect">
              <a:avLst/>
            </a:prstGeom>
            <a:noFill/>
          </p:spPr>
          <p:txBody>
            <a:bodyPr wrap="square" rtlCol="0">
              <a:spAutoFit/>
            </a:bodyPr>
            <a:lstStyle/>
            <a:p>
              <a:r>
                <a:rPr kumimoji="1" lang="en-US" altLang="zh-CN" dirty="0">
                  <a:solidFill>
                    <a:srgbClr val="08088A"/>
                  </a:solidFill>
                </a:rPr>
                <a:t>526</a:t>
              </a:r>
              <a:endParaRPr kumimoji="1" lang="zh-CN" altLang="en-US" dirty="0">
                <a:solidFill>
                  <a:srgbClr val="08088A"/>
                </a:solidFill>
              </a:endParaRPr>
            </a:p>
          </p:txBody>
        </p:sp>
        <p:sp>
          <p:nvSpPr>
            <p:cNvPr id="20" name="文本框 19">
              <a:extLst>
                <a:ext uri="{FF2B5EF4-FFF2-40B4-BE49-F238E27FC236}">
                  <a16:creationId xmlns:a16="http://schemas.microsoft.com/office/drawing/2014/main" id="{98453627-DA9B-2B4B-D3ED-E70AA3C79511}"/>
                </a:ext>
              </a:extLst>
            </p:cNvPr>
            <p:cNvSpPr txBox="1"/>
            <p:nvPr/>
          </p:nvSpPr>
          <p:spPr>
            <a:xfrm>
              <a:off x="1174897" y="7113181"/>
              <a:ext cx="552894" cy="369332"/>
            </a:xfrm>
            <a:prstGeom prst="rect">
              <a:avLst/>
            </a:prstGeom>
            <a:noFill/>
          </p:spPr>
          <p:txBody>
            <a:bodyPr wrap="square" rtlCol="0">
              <a:spAutoFit/>
            </a:bodyPr>
            <a:lstStyle/>
            <a:p>
              <a:r>
                <a:rPr kumimoji="1" lang="en-US" altLang="zh-CN" dirty="0">
                  <a:solidFill>
                    <a:srgbClr val="08088A"/>
                  </a:solidFill>
                </a:rPr>
                <a:t>134</a:t>
              </a:r>
              <a:endParaRPr kumimoji="1" lang="zh-CN" altLang="en-US" dirty="0">
                <a:solidFill>
                  <a:srgbClr val="08088A"/>
                </a:solidFill>
              </a:endParaRPr>
            </a:p>
          </p:txBody>
        </p:sp>
        <p:sp>
          <p:nvSpPr>
            <p:cNvPr id="21" name="椭圆 20">
              <a:extLst>
                <a:ext uri="{FF2B5EF4-FFF2-40B4-BE49-F238E27FC236}">
                  <a16:creationId xmlns:a16="http://schemas.microsoft.com/office/drawing/2014/main" id="{B9D20114-2BBF-F588-772C-15F034578E5A}"/>
                </a:ext>
              </a:extLst>
            </p:cNvPr>
            <p:cNvSpPr/>
            <p:nvPr/>
          </p:nvSpPr>
          <p:spPr>
            <a:xfrm>
              <a:off x="1860698" y="6390167"/>
              <a:ext cx="1568302" cy="1446028"/>
            </a:xfrm>
            <a:prstGeom prst="ellipse">
              <a:avLst/>
            </a:prstGeom>
            <a:noFill/>
            <a:ln w="31750">
              <a:solidFill>
                <a:srgbClr val="08088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文本框 21">
              <a:extLst>
                <a:ext uri="{FF2B5EF4-FFF2-40B4-BE49-F238E27FC236}">
                  <a16:creationId xmlns:a16="http://schemas.microsoft.com/office/drawing/2014/main" id="{1C3DA262-92DC-FED5-7D02-461A1F274CC1}"/>
                </a:ext>
              </a:extLst>
            </p:cNvPr>
            <p:cNvSpPr txBox="1"/>
            <p:nvPr/>
          </p:nvSpPr>
          <p:spPr>
            <a:xfrm>
              <a:off x="1830564" y="6738533"/>
              <a:ext cx="552894" cy="369332"/>
            </a:xfrm>
            <a:prstGeom prst="rect">
              <a:avLst/>
            </a:prstGeom>
            <a:noFill/>
          </p:spPr>
          <p:txBody>
            <a:bodyPr wrap="square" rtlCol="0">
              <a:spAutoFit/>
            </a:bodyPr>
            <a:lstStyle/>
            <a:p>
              <a:r>
                <a:rPr kumimoji="1" lang="en-US" altLang="zh-CN" dirty="0">
                  <a:solidFill>
                    <a:srgbClr val="08088A"/>
                  </a:solidFill>
                </a:rPr>
                <a:t>211</a:t>
              </a:r>
              <a:endParaRPr kumimoji="1" lang="zh-CN" altLang="en-US" dirty="0">
                <a:solidFill>
                  <a:srgbClr val="08088A"/>
                </a:solidFill>
              </a:endParaRPr>
            </a:p>
          </p:txBody>
        </p:sp>
        <p:sp>
          <p:nvSpPr>
            <p:cNvPr id="23" name="文本框 22">
              <a:extLst>
                <a:ext uri="{FF2B5EF4-FFF2-40B4-BE49-F238E27FC236}">
                  <a16:creationId xmlns:a16="http://schemas.microsoft.com/office/drawing/2014/main" id="{BBCA20DE-5973-621F-DAFA-FDBA33A955DE}"/>
                </a:ext>
              </a:extLst>
            </p:cNvPr>
            <p:cNvSpPr txBox="1"/>
            <p:nvPr/>
          </p:nvSpPr>
          <p:spPr>
            <a:xfrm>
              <a:off x="1903217" y="7108900"/>
              <a:ext cx="552894" cy="369332"/>
            </a:xfrm>
            <a:prstGeom prst="rect">
              <a:avLst/>
            </a:prstGeom>
            <a:noFill/>
          </p:spPr>
          <p:txBody>
            <a:bodyPr wrap="square" rtlCol="0">
              <a:spAutoFit/>
            </a:bodyPr>
            <a:lstStyle/>
            <a:p>
              <a:r>
                <a:rPr kumimoji="1" lang="en-US" altLang="zh-CN" dirty="0">
                  <a:solidFill>
                    <a:srgbClr val="08088A"/>
                  </a:solidFill>
                </a:rPr>
                <a:t>71</a:t>
              </a:r>
              <a:endParaRPr kumimoji="1" lang="zh-CN" altLang="en-US" dirty="0">
                <a:solidFill>
                  <a:srgbClr val="08088A"/>
                </a:solidFill>
              </a:endParaRPr>
            </a:p>
          </p:txBody>
        </p:sp>
        <p:sp>
          <p:nvSpPr>
            <p:cNvPr id="24" name="文本框 23">
              <a:extLst>
                <a:ext uri="{FF2B5EF4-FFF2-40B4-BE49-F238E27FC236}">
                  <a16:creationId xmlns:a16="http://schemas.microsoft.com/office/drawing/2014/main" id="{09A7BDEE-1ABA-F869-A2BD-A7646C1E5C46}"/>
                </a:ext>
              </a:extLst>
            </p:cNvPr>
            <p:cNvSpPr txBox="1"/>
            <p:nvPr/>
          </p:nvSpPr>
          <p:spPr>
            <a:xfrm>
              <a:off x="2525222" y="6738533"/>
              <a:ext cx="659229" cy="369332"/>
            </a:xfrm>
            <a:prstGeom prst="rect">
              <a:avLst/>
            </a:prstGeom>
            <a:noFill/>
          </p:spPr>
          <p:txBody>
            <a:bodyPr wrap="square" rtlCol="0">
              <a:spAutoFit/>
            </a:bodyPr>
            <a:lstStyle/>
            <a:p>
              <a:r>
                <a:rPr kumimoji="1" lang="en-US" altLang="zh-CN" dirty="0">
                  <a:solidFill>
                    <a:srgbClr val="08088A"/>
                  </a:solidFill>
                </a:rPr>
                <a:t>2310</a:t>
              </a:r>
              <a:endParaRPr kumimoji="1" lang="zh-CN" altLang="en-US" dirty="0">
                <a:solidFill>
                  <a:srgbClr val="08088A"/>
                </a:solidFill>
              </a:endParaRPr>
            </a:p>
          </p:txBody>
        </p:sp>
        <p:sp>
          <p:nvSpPr>
            <p:cNvPr id="25" name="文本框 24">
              <a:extLst>
                <a:ext uri="{FF2B5EF4-FFF2-40B4-BE49-F238E27FC236}">
                  <a16:creationId xmlns:a16="http://schemas.microsoft.com/office/drawing/2014/main" id="{DA0F6C1C-0CAF-FEB6-42FF-9B93043E8EFD}"/>
                </a:ext>
              </a:extLst>
            </p:cNvPr>
            <p:cNvSpPr txBox="1"/>
            <p:nvPr/>
          </p:nvSpPr>
          <p:spPr>
            <a:xfrm>
              <a:off x="2530526" y="7113181"/>
              <a:ext cx="659229" cy="369332"/>
            </a:xfrm>
            <a:prstGeom prst="rect">
              <a:avLst/>
            </a:prstGeom>
            <a:noFill/>
          </p:spPr>
          <p:txBody>
            <a:bodyPr wrap="square" rtlCol="0">
              <a:spAutoFit/>
            </a:bodyPr>
            <a:lstStyle/>
            <a:p>
              <a:r>
                <a:rPr kumimoji="1" lang="en-US" altLang="zh-CN" dirty="0">
                  <a:solidFill>
                    <a:srgbClr val="08088A"/>
                  </a:solidFill>
                </a:rPr>
                <a:t>2922</a:t>
              </a:r>
              <a:endParaRPr kumimoji="1" lang="zh-CN" altLang="en-US" dirty="0">
                <a:solidFill>
                  <a:srgbClr val="08088A"/>
                </a:solidFill>
              </a:endParaRPr>
            </a:p>
          </p:txBody>
        </p:sp>
        <p:sp>
          <p:nvSpPr>
            <p:cNvPr id="26" name="下箭头 25">
              <a:extLst>
                <a:ext uri="{FF2B5EF4-FFF2-40B4-BE49-F238E27FC236}">
                  <a16:creationId xmlns:a16="http://schemas.microsoft.com/office/drawing/2014/main" id="{CE8357E1-2AD0-4BC4-7395-F71FD4897CBE}"/>
                </a:ext>
              </a:extLst>
            </p:cNvPr>
            <p:cNvSpPr/>
            <p:nvPr/>
          </p:nvSpPr>
          <p:spPr>
            <a:xfrm rot="10800000">
              <a:off x="1652453" y="6836735"/>
              <a:ext cx="106327" cy="18075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7" name="下箭头 26">
              <a:extLst>
                <a:ext uri="{FF2B5EF4-FFF2-40B4-BE49-F238E27FC236}">
                  <a16:creationId xmlns:a16="http://schemas.microsoft.com/office/drawing/2014/main" id="{5C50DB09-E74E-0F57-4C59-10A704CC4A21}"/>
                </a:ext>
              </a:extLst>
            </p:cNvPr>
            <p:cNvSpPr/>
            <p:nvPr/>
          </p:nvSpPr>
          <p:spPr>
            <a:xfrm>
              <a:off x="1652453" y="7214398"/>
              <a:ext cx="106327" cy="18075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下箭头 27">
              <a:extLst>
                <a:ext uri="{FF2B5EF4-FFF2-40B4-BE49-F238E27FC236}">
                  <a16:creationId xmlns:a16="http://schemas.microsoft.com/office/drawing/2014/main" id="{25B4FD2C-71F7-22F5-5ADA-1715E0EEBA85}"/>
                </a:ext>
              </a:extLst>
            </p:cNvPr>
            <p:cNvSpPr/>
            <p:nvPr/>
          </p:nvSpPr>
          <p:spPr>
            <a:xfrm rot="10800000">
              <a:off x="2296618" y="6834490"/>
              <a:ext cx="106327" cy="18075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9" name="下箭头 28">
              <a:extLst>
                <a:ext uri="{FF2B5EF4-FFF2-40B4-BE49-F238E27FC236}">
                  <a16:creationId xmlns:a16="http://schemas.microsoft.com/office/drawing/2014/main" id="{D7C58F0E-4F61-E6FD-31CE-D8760A9DAAFB}"/>
                </a:ext>
              </a:extLst>
            </p:cNvPr>
            <p:cNvSpPr/>
            <p:nvPr/>
          </p:nvSpPr>
          <p:spPr>
            <a:xfrm>
              <a:off x="2301934" y="7212153"/>
              <a:ext cx="106327" cy="18075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下箭头 29">
              <a:extLst>
                <a:ext uri="{FF2B5EF4-FFF2-40B4-BE49-F238E27FC236}">
                  <a16:creationId xmlns:a16="http://schemas.microsoft.com/office/drawing/2014/main" id="{FA04452E-398A-F8BC-5324-73FDE30D739C}"/>
                </a:ext>
              </a:extLst>
            </p:cNvPr>
            <p:cNvSpPr/>
            <p:nvPr/>
          </p:nvSpPr>
          <p:spPr>
            <a:xfrm rot="10800000">
              <a:off x="3171163" y="6824745"/>
              <a:ext cx="106327" cy="18075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1" name="下箭头 30">
              <a:extLst>
                <a:ext uri="{FF2B5EF4-FFF2-40B4-BE49-F238E27FC236}">
                  <a16:creationId xmlns:a16="http://schemas.microsoft.com/office/drawing/2014/main" id="{9899457D-F39A-6742-FFD8-DB6AA35660E1}"/>
                </a:ext>
              </a:extLst>
            </p:cNvPr>
            <p:cNvSpPr/>
            <p:nvPr/>
          </p:nvSpPr>
          <p:spPr>
            <a:xfrm>
              <a:off x="3171163" y="7202408"/>
              <a:ext cx="106327" cy="18075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32" name="组合 31">
            <a:extLst>
              <a:ext uri="{FF2B5EF4-FFF2-40B4-BE49-F238E27FC236}">
                <a16:creationId xmlns:a16="http://schemas.microsoft.com/office/drawing/2014/main" id="{05D13FD5-5679-35E2-C95D-C862557104E2}"/>
              </a:ext>
            </a:extLst>
          </p:cNvPr>
          <p:cNvGrpSpPr/>
          <p:nvPr/>
        </p:nvGrpSpPr>
        <p:grpSpPr>
          <a:xfrm>
            <a:off x="3856450" y="1096031"/>
            <a:ext cx="2440172" cy="1446028"/>
            <a:chOff x="988828" y="6390167"/>
            <a:chExt cx="2440172" cy="1446028"/>
          </a:xfrm>
        </p:grpSpPr>
        <p:sp>
          <p:nvSpPr>
            <p:cNvPr id="33" name="椭圆 32">
              <a:extLst>
                <a:ext uri="{FF2B5EF4-FFF2-40B4-BE49-F238E27FC236}">
                  <a16:creationId xmlns:a16="http://schemas.microsoft.com/office/drawing/2014/main" id="{C99CD618-24E2-AAE0-B039-3B7D66E2DC6F}"/>
                </a:ext>
              </a:extLst>
            </p:cNvPr>
            <p:cNvSpPr/>
            <p:nvPr/>
          </p:nvSpPr>
          <p:spPr>
            <a:xfrm>
              <a:off x="988828" y="6390167"/>
              <a:ext cx="1568302" cy="1440000"/>
            </a:xfrm>
            <a:prstGeom prst="ellipse">
              <a:avLst/>
            </a:prstGeom>
            <a:noFill/>
            <a:ln w="31750">
              <a:solidFill>
                <a:srgbClr val="08088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4" name="文本框 33">
              <a:extLst>
                <a:ext uri="{FF2B5EF4-FFF2-40B4-BE49-F238E27FC236}">
                  <a16:creationId xmlns:a16="http://schemas.microsoft.com/office/drawing/2014/main" id="{F3ECBC7D-1A02-6EB7-D9FD-E816968E4855}"/>
                </a:ext>
              </a:extLst>
            </p:cNvPr>
            <p:cNvSpPr txBox="1"/>
            <p:nvPr/>
          </p:nvSpPr>
          <p:spPr>
            <a:xfrm>
              <a:off x="1174897" y="6743849"/>
              <a:ext cx="552894" cy="369332"/>
            </a:xfrm>
            <a:prstGeom prst="rect">
              <a:avLst/>
            </a:prstGeom>
            <a:noFill/>
          </p:spPr>
          <p:txBody>
            <a:bodyPr wrap="square" rtlCol="0">
              <a:spAutoFit/>
            </a:bodyPr>
            <a:lstStyle/>
            <a:p>
              <a:r>
                <a:rPr kumimoji="1" lang="en-US" altLang="zh-CN" dirty="0">
                  <a:solidFill>
                    <a:srgbClr val="08088A"/>
                  </a:solidFill>
                </a:rPr>
                <a:t>213</a:t>
              </a:r>
              <a:endParaRPr kumimoji="1" lang="zh-CN" altLang="en-US" dirty="0">
                <a:solidFill>
                  <a:srgbClr val="08088A"/>
                </a:solidFill>
              </a:endParaRPr>
            </a:p>
          </p:txBody>
        </p:sp>
        <p:sp>
          <p:nvSpPr>
            <p:cNvPr id="35" name="文本框 34">
              <a:extLst>
                <a:ext uri="{FF2B5EF4-FFF2-40B4-BE49-F238E27FC236}">
                  <a16:creationId xmlns:a16="http://schemas.microsoft.com/office/drawing/2014/main" id="{2B026706-FB67-3D0A-B905-A32FC14E7AC2}"/>
                </a:ext>
              </a:extLst>
            </p:cNvPr>
            <p:cNvSpPr txBox="1"/>
            <p:nvPr/>
          </p:nvSpPr>
          <p:spPr>
            <a:xfrm>
              <a:off x="1174897" y="7113181"/>
              <a:ext cx="552894" cy="369332"/>
            </a:xfrm>
            <a:prstGeom prst="rect">
              <a:avLst/>
            </a:prstGeom>
            <a:noFill/>
          </p:spPr>
          <p:txBody>
            <a:bodyPr wrap="square" rtlCol="0">
              <a:spAutoFit/>
            </a:bodyPr>
            <a:lstStyle/>
            <a:p>
              <a:r>
                <a:rPr kumimoji="1" lang="en-US" altLang="zh-CN" dirty="0">
                  <a:solidFill>
                    <a:srgbClr val="08088A"/>
                  </a:solidFill>
                </a:rPr>
                <a:t>15</a:t>
              </a:r>
              <a:endParaRPr kumimoji="1" lang="zh-CN" altLang="en-US" dirty="0">
                <a:solidFill>
                  <a:srgbClr val="08088A"/>
                </a:solidFill>
              </a:endParaRPr>
            </a:p>
          </p:txBody>
        </p:sp>
        <p:sp>
          <p:nvSpPr>
            <p:cNvPr id="36" name="椭圆 35">
              <a:extLst>
                <a:ext uri="{FF2B5EF4-FFF2-40B4-BE49-F238E27FC236}">
                  <a16:creationId xmlns:a16="http://schemas.microsoft.com/office/drawing/2014/main" id="{B7810828-2A73-E944-7A1C-D38729B98FCC}"/>
                </a:ext>
              </a:extLst>
            </p:cNvPr>
            <p:cNvSpPr/>
            <p:nvPr/>
          </p:nvSpPr>
          <p:spPr>
            <a:xfrm>
              <a:off x="1860698" y="6390167"/>
              <a:ext cx="1568302" cy="1446028"/>
            </a:xfrm>
            <a:prstGeom prst="ellipse">
              <a:avLst/>
            </a:prstGeom>
            <a:noFill/>
            <a:ln w="31750">
              <a:solidFill>
                <a:srgbClr val="08088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7" name="文本框 36">
              <a:extLst>
                <a:ext uri="{FF2B5EF4-FFF2-40B4-BE49-F238E27FC236}">
                  <a16:creationId xmlns:a16="http://schemas.microsoft.com/office/drawing/2014/main" id="{6A376B68-6E70-1EEA-EF4D-F94906A8354F}"/>
                </a:ext>
              </a:extLst>
            </p:cNvPr>
            <p:cNvSpPr txBox="1"/>
            <p:nvPr/>
          </p:nvSpPr>
          <p:spPr>
            <a:xfrm>
              <a:off x="1904992" y="6738533"/>
              <a:ext cx="552894" cy="369332"/>
            </a:xfrm>
            <a:prstGeom prst="rect">
              <a:avLst/>
            </a:prstGeom>
            <a:noFill/>
          </p:spPr>
          <p:txBody>
            <a:bodyPr wrap="square" rtlCol="0">
              <a:spAutoFit/>
            </a:bodyPr>
            <a:lstStyle/>
            <a:p>
              <a:r>
                <a:rPr kumimoji="1" lang="en-US" altLang="zh-CN" dirty="0">
                  <a:solidFill>
                    <a:srgbClr val="08088A"/>
                  </a:solidFill>
                </a:rPr>
                <a:t>55</a:t>
              </a:r>
              <a:endParaRPr kumimoji="1" lang="zh-CN" altLang="en-US" dirty="0">
                <a:solidFill>
                  <a:srgbClr val="08088A"/>
                </a:solidFill>
              </a:endParaRPr>
            </a:p>
          </p:txBody>
        </p:sp>
        <p:sp>
          <p:nvSpPr>
            <p:cNvPr id="38" name="文本框 37">
              <a:extLst>
                <a:ext uri="{FF2B5EF4-FFF2-40B4-BE49-F238E27FC236}">
                  <a16:creationId xmlns:a16="http://schemas.microsoft.com/office/drawing/2014/main" id="{7619A6B9-4387-53D2-D423-DF3383BFE307}"/>
                </a:ext>
              </a:extLst>
            </p:cNvPr>
            <p:cNvSpPr txBox="1"/>
            <p:nvPr/>
          </p:nvSpPr>
          <p:spPr>
            <a:xfrm>
              <a:off x="1956377" y="7108900"/>
              <a:ext cx="552894" cy="369332"/>
            </a:xfrm>
            <a:prstGeom prst="rect">
              <a:avLst/>
            </a:prstGeom>
            <a:noFill/>
          </p:spPr>
          <p:txBody>
            <a:bodyPr wrap="square" rtlCol="0">
              <a:spAutoFit/>
            </a:bodyPr>
            <a:lstStyle/>
            <a:p>
              <a:r>
                <a:rPr kumimoji="1" lang="en-US" altLang="zh-CN" dirty="0">
                  <a:solidFill>
                    <a:srgbClr val="08088A"/>
                  </a:solidFill>
                </a:rPr>
                <a:t>6</a:t>
              </a:r>
              <a:endParaRPr kumimoji="1" lang="zh-CN" altLang="en-US" dirty="0">
                <a:solidFill>
                  <a:srgbClr val="08088A"/>
                </a:solidFill>
              </a:endParaRPr>
            </a:p>
          </p:txBody>
        </p:sp>
        <p:sp>
          <p:nvSpPr>
            <p:cNvPr id="39" name="文本框 38">
              <a:extLst>
                <a:ext uri="{FF2B5EF4-FFF2-40B4-BE49-F238E27FC236}">
                  <a16:creationId xmlns:a16="http://schemas.microsoft.com/office/drawing/2014/main" id="{CB7E943D-D1E6-B536-4FCB-019759B7732D}"/>
                </a:ext>
              </a:extLst>
            </p:cNvPr>
            <p:cNvSpPr txBox="1"/>
            <p:nvPr/>
          </p:nvSpPr>
          <p:spPr>
            <a:xfrm>
              <a:off x="2525222" y="6738533"/>
              <a:ext cx="659229" cy="369332"/>
            </a:xfrm>
            <a:prstGeom prst="rect">
              <a:avLst/>
            </a:prstGeom>
            <a:noFill/>
          </p:spPr>
          <p:txBody>
            <a:bodyPr wrap="square" rtlCol="0">
              <a:spAutoFit/>
            </a:bodyPr>
            <a:lstStyle/>
            <a:p>
              <a:r>
                <a:rPr kumimoji="1" lang="en-US" altLang="zh-CN" dirty="0">
                  <a:solidFill>
                    <a:srgbClr val="08088A"/>
                  </a:solidFill>
                </a:rPr>
                <a:t>2466</a:t>
              </a:r>
              <a:endParaRPr kumimoji="1" lang="zh-CN" altLang="en-US" dirty="0">
                <a:solidFill>
                  <a:srgbClr val="08088A"/>
                </a:solidFill>
              </a:endParaRPr>
            </a:p>
          </p:txBody>
        </p:sp>
        <p:sp>
          <p:nvSpPr>
            <p:cNvPr id="40" name="文本框 39">
              <a:extLst>
                <a:ext uri="{FF2B5EF4-FFF2-40B4-BE49-F238E27FC236}">
                  <a16:creationId xmlns:a16="http://schemas.microsoft.com/office/drawing/2014/main" id="{06A237B9-C5F8-9250-6003-BDD90622CEED}"/>
                </a:ext>
              </a:extLst>
            </p:cNvPr>
            <p:cNvSpPr txBox="1"/>
            <p:nvPr/>
          </p:nvSpPr>
          <p:spPr>
            <a:xfrm>
              <a:off x="2530526" y="7113181"/>
              <a:ext cx="659229" cy="369332"/>
            </a:xfrm>
            <a:prstGeom prst="rect">
              <a:avLst/>
            </a:prstGeom>
            <a:noFill/>
          </p:spPr>
          <p:txBody>
            <a:bodyPr wrap="square" rtlCol="0">
              <a:spAutoFit/>
            </a:bodyPr>
            <a:lstStyle/>
            <a:p>
              <a:r>
                <a:rPr kumimoji="1" lang="en-US" altLang="zh-CN" dirty="0">
                  <a:solidFill>
                    <a:srgbClr val="08088A"/>
                  </a:solidFill>
                </a:rPr>
                <a:t>2987</a:t>
              </a:r>
              <a:endParaRPr kumimoji="1" lang="zh-CN" altLang="en-US" dirty="0">
                <a:solidFill>
                  <a:srgbClr val="08088A"/>
                </a:solidFill>
              </a:endParaRPr>
            </a:p>
          </p:txBody>
        </p:sp>
        <p:sp>
          <p:nvSpPr>
            <p:cNvPr id="41" name="下箭头 40">
              <a:extLst>
                <a:ext uri="{FF2B5EF4-FFF2-40B4-BE49-F238E27FC236}">
                  <a16:creationId xmlns:a16="http://schemas.microsoft.com/office/drawing/2014/main" id="{869DC1AD-F7A3-C76E-C9BB-1F11655C0662}"/>
                </a:ext>
              </a:extLst>
            </p:cNvPr>
            <p:cNvSpPr/>
            <p:nvPr/>
          </p:nvSpPr>
          <p:spPr>
            <a:xfrm rot="10800000">
              <a:off x="1652453" y="6836735"/>
              <a:ext cx="106327" cy="18075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2" name="下箭头 41">
              <a:extLst>
                <a:ext uri="{FF2B5EF4-FFF2-40B4-BE49-F238E27FC236}">
                  <a16:creationId xmlns:a16="http://schemas.microsoft.com/office/drawing/2014/main" id="{D5397318-6284-7A94-72D5-EFBA2CEF80E2}"/>
                </a:ext>
              </a:extLst>
            </p:cNvPr>
            <p:cNvSpPr/>
            <p:nvPr/>
          </p:nvSpPr>
          <p:spPr>
            <a:xfrm>
              <a:off x="1652453" y="7214398"/>
              <a:ext cx="106327" cy="18075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3" name="下箭头 42">
              <a:extLst>
                <a:ext uri="{FF2B5EF4-FFF2-40B4-BE49-F238E27FC236}">
                  <a16:creationId xmlns:a16="http://schemas.microsoft.com/office/drawing/2014/main" id="{C723BE5F-DCD6-8A96-55BB-8DF7E11CA0D7}"/>
                </a:ext>
              </a:extLst>
            </p:cNvPr>
            <p:cNvSpPr/>
            <p:nvPr/>
          </p:nvSpPr>
          <p:spPr>
            <a:xfrm rot="10800000">
              <a:off x="2296618" y="6834490"/>
              <a:ext cx="106327" cy="18075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4" name="下箭头 43">
              <a:extLst>
                <a:ext uri="{FF2B5EF4-FFF2-40B4-BE49-F238E27FC236}">
                  <a16:creationId xmlns:a16="http://schemas.microsoft.com/office/drawing/2014/main" id="{8B7DF692-B65C-489A-BD14-36F5E0EE4B51}"/>
                </a:ext>
              </a:extLst>
            </p:cNvPr>
            <p:cNvSpPr/>
            <p:nvPr/>
          </p:nvSpPr>
          <p:spPr>
            <a:xfrm>
              <a:off x="2301934" y="7212153"/>
              <a:ext cx="106327" cy="18075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5" name="下箭头 44">
              <a:extLst>
                <a:ext uri="{FF2B5EF4-FFF2-40B4-BE49-F238E27FC236}">
                  <a16:creationId xmlns:a16="http://schemas.microsoft.com/office/drawing/2014/main" id="{A675355C-1AD3-2575-4542-F571834FB531}"/>
                </a:ext>
              </a:extLst>
            </p:cNvPr>
            <p:cNvSpPr/>
            <p:nvPr/>
          </p:nvSpPr>
          <p:spPr>
            <a:xfrm rot="10800000">
              <a:off x="3171163" y="6824745"/>
              <a:ext cx="106327" cy="18075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6" name="下箭头 45">
              <a:extLst>
                <a:ext uri="{FF2B5EF4-FFF2-40B4-BE49-F238E27FC236}">
                  <a16:creationId xmlns:a16="http://schemas.microsoft.com/office/drawing/2014/main" id="{5A4EECCB-1C6E-EFBA-112A-5D14DF55A405}"/>
                </a:ext>
              </a:extLst>
            </p:cNvPr>
            <p:cNvSpPr/>
            <p:nvPr/>
          </p:nvSpPr>
          <p:spPr>
            <a:xfrm>
              <a:off x="3171163" y="7202408"/>
              <a:ext cx="106327" cy="18075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pic>
        <p:nvPicPr>
          <p:cNvPr id="47" name="图片 46">
            <a:extLst>
              <a:ext uri="{FF2B5EF4-FFF2-40B4-BE49-F238E27FC236}">
                <a16:creationId xmlns:a16="http://schemas.microsoft.com/office/drawing/2014/main" id="{1322529F-1074-85A1-2BB9-3CD843318536}"/>
              </a:ext>
            </a:extLst>
          </p:cNvPr>
          <p:cNvPicPr>
            <a:picLocks noChangeAspect="1"/>
          </p:cNvPicPr>
          <p:nvPr/>
        </p:nvPicPr>
        <p:blipFill>
          <a:blip r:embed="rId2"/>
          <a:srcRect t="2147"/>
          <a:stretch>
            <a:fillRect/>
          </a:stretch>
        </p:blipFill>
        <p:spPr>
          <a:xfrm>
            <a:off x="3732446" y="3335877"/>
            <a:ext cx="2736000" cy="4685216"/>
          </a:xfrm>
          <a:prstGeom prst="rect">
            <a:avLst/>
          </a:prstGeom>
        </p:spPr>
      </p:pic>
      <p:pic>
        <p:nvPicPr>
          <p:cNvPr id="49" name="图片 48">
            <a:extLst>
              <a:ext uri="{FF2B5EF4-FFF2-40B4-BE49-F238E27FC236}">
                <a16:creationId xmlns:a16="http://schemas.microsoft.com/office/drawing/2014/main" id="{3A362108-1DDB-62DB-04CC-015710A46072}"/>
              </a:ext>
            </a:extLst>
          </p:cNvPr>
          <p:cNvPicPr>
            <a:picLocks noChangeAspect="1"/>
          </p:cNvPicPr>
          <p:nvPr/>
        </p:nvPicPr>
        <p:blipFill>
          <a:blip r:embed="rId3"/>
          <a:srcRect t="2307"/>
          <a:stretch>
            <a:fillRect/>
          </a:stretch>
        </p:blipFill>
        <p:spPr>
          <a:xfrm>
            <a:off x="553653" y="3343586"/>
            <a:ext cx="2736000" cy="4677507"/>
          </a:xfrm>
          <a:prstGeom prst="rect">
            <a:avLst/>
          </a:prstGeom>
        </p:spPr>
      </p:pic>
      <p:sp>
        <p:nvSpPr>
          <p:cNvPr id="51" name="文本框 50">
            <a:extLst>
              <a:ext uri="{FF2B5EF4-FFF2-40B4-BE49-F238E27FC236}">
                <a16:creationId xmlns:a16="http://schemas.microsoft.com/office/drawing/2014/main" id="{F7E12B6B-866F-6B56-C783-1894C1889326}"/>
              </a:ext>
            </a:extLst>
          </p:cNvPr>
          <p:cNvSpPr txBox="1"/>
          <p:nvPr/>
        </p:nvSpPr>
        <p:spPr>
          <a:xfrm>
            <a:off x="7392" y="8222154"/>
            <a:ext cx="6857999" cy="1684307"/>
          </a:xfrm>
          <a:prstGeom prst="rect">
            <a:avLst/>
          </a:prstGeom>
          <a:noFill/>
        </p:spPr>
        <p:txBody>
          <a:bodyPr wrap="square">
            <a:spAutoFit/>
          </a:bodyPr>
          <a:lstStyle/>
          <a:p>
            <a:pPr algn="just">
              <a:lnSpc>
                <a:spcPct val="150000"/>
              </a:lnSpc>
              <a:buNone/>
            </a:pPr>
            <a:r>
              <a:rPr lang="zh-CN" altLang="zh-CN" sz="1000" dirty="0"/>
              <a:t>(A) Direction-specific overlap of significantly altered proteins identified by Mag-Net (left) and ISD (right) with the </a:t>
            </a:r>
            <a:r>
              <a:rPr lang="en-US" altLang="zh-CN" sz="1000" dirty="0"/>
              <a:t>CPTAC</a:t>
            </a:r>
            <a:r>
              <a:rPr lang="zh-CN" altLang="zh-CN" sz="1000" dirty="0"/>
              <a:t> colorectal tissue dataset. Proteins with a raw </a:t>
            </a:r>
            <a:r>
              <a:rPr lang="zh-CN" altLang="zh-CN" sz="1000" i="1" dirty="0"/>
              <a:t>p</a:t>
            </a:r>
            <a:r>
              <a:rPr lang="zh-CN" altLang="zh-CN" sz="1000" dirty="0"/>
              <a:t> value &lt; 0.05 were classified as upregulated (↑) or downregulated (↓) in CRC relative to healthy or normal controls. The intersecting regions represent proteins showing concordant directions of change in the in-house plasma and </a:t>
            </a:r>
            <a:r>
              <a:rPr lang="en-US" altLang="zh-CN" sz="1000" dirty="0"/>
              <a:t>CPTAC</a:t>
            </a:r>
            <a:r>
              <a:rPr lang="zh-CN" altLang="zh-CN" sz="1000" dirty="0"/>
              <a:t> tissue datasets. (B) Boxplots of the 25 concordant overlap proteins with the largest fold-change magnitude in the Mag-Net (left) and ISD (right) datasets. Blue and red indicate healthy controls and CRC samples, respectively. FC values and significance levels are based on the limma analysis. </a:t>
            </a:r>
            <a:r>
              <a:rPr lang="zh-CN" altLang="zh-CN" sz="1000" i="1" dirty="0"/>
              <a:t>p</a:t>
            </a:r>
            <a:r>
              <a:rPr lang="zh-CN" altLang="zh-CN" sz="1000" dirty="0"/>
              <a:t> values are indicated as:</a:t>
            </a:r>
            <a:r>
              <a:rPr lang="en-US" altLang="zh-CN" sz="1000" dirty="0"/>
              <a:t> p</a:t>
            </a:r>
            <a:r>
              <a:rPr lang="zh-CN" altLang="zh-CN" sz="1000" dirty="0"/>
              <a:t> ≥ 0.05; *</a:t>
            </a:r>
            <a:r>
              <a:rPr lang="en-US" altLang="zh-CN" sz="1000" dirty="0"/>
              <a:t>, p</a:t>
            </a:r>
            <a:r>
              <a:rPr lang="zh-CN" altLang="zh-CN" sz="1000" dirty="0"/>
              <a:t> &lt; 0.05; **,</a:t>
            </a:r>
            <a:r>
              <a:rPr lang="en-US" altLang="zh-CN" sz="1000" dirty="0"/>
              <a:t> p</a:t>
            </a:r>
            <a:r>
              <a:rPr lang="zh-CN" altLang="zh-CN" sz="1000" dirty="0"/>
              <a:t> &lt; 0.01; ***,</a:t>
            </a:r>
            <a:r>
              <a:rPr lang="en-US" altLang="zh-CN" sz="1000" dirty="0"/>
              <a:t> p</a:t>
            </a:r>
            <a:r>
              <a:rPr lang="zh-CN" altLang="zh-CN" sz="1000" dirty="0"/>
              <a:t> &lt; 0.001; and ****</a:t>
            </a:r>
            <a:r>
              <a:rPr lang="en-US" altLang="zh-CN" sz="1000" dirty="0"/>
              <a:t>, p</a:t>
            </a:r>
            <a:r>
              <a:rPr lang="zh-CN" altLang="zh-CN" sz="1000" dirty="0"/>
              <a:t> &lt; 0.0001.</a:t>
            </a:r>
          </a:p>
        </p:txBody>
      </p:sp>
    </p:spTree>
    <p:extLst>
      <p:ext uri="{BB962C8B-B14F-4D97-AF65-F5344CB8AC3E}">
        <p14:creationId xmlns:p14="http://schemas.microsoft.com/office/powerpoint/2010/main" val="2651147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5">
            <a:extLst>
              <a:ext uri="{FF2B5EF4-FFF2-40B4-BE49-F238E27FC236}">
                <a16:creationId xmlns:a16="http://schemas.microsoft.com/office/drawing/2014/main" id="{64309688-5EA3-EB3D-B9C2-26A50F21C5C7}"/>
              </a:ext>
            </a:extLst>
          </p:cNvPr>
          <p:cNvSpPr txBox="1"/>
          <p:nvPr/>
        </p:nvSpPr>
        <p:spPr>
          <a:xfrm>
            <a:off x="488025" y="2933954"/>
            <a:ext cx="3135332" cy="287771"/>
          </a:xfrm>
          <a:prstGeom prst="rect">
            <a:avLst/>
          </a:prstGeom>
          <a:noFill/>
        </p:spPr>
        <p:txBody>
          <a:bodyPr wrap="square" rtlCol="0">
            <a:spAutoFit/>
          </a:bodyPr>
          <a:lstStyle/>
          <a:p>
            <a:r>
              <a:rPr lang="nl-NL" sz="1270" b="1" dirty="0" err="1"/>
              <a:t>MagNet_overlap_plasma</a:t>
            </a:r>
            <a:r>
              <a:rPr lang="nl-NL" sz="1270" b="1" dirty="0"/>
              <a:t> dataset</a:t>
            </a:r>
            <a:r>
              <a:rPr lang="en-US" sz="1270" b="1" dirty="0"/>
              <a:t>_Top </a:t>
            </a:r>
            <a:r>
              <a:rPr lang="en-US" altLang="zh-CN" sz="1270" b="1" dirty="0"/>
              <a:t>25</a:t>
            </a:r>
            <a:r>
              <a:rPr lang="nl-NL" sz="1270" b="1" dirty="0"/>
              <a:t> </a:t>
            </a:r>
          </a:p>
        </p:txBody>
      </p:sp>
      <p:sp>
        <p:nvSpPr>
          <p:cNvPr id="11" name="TextBox 8">
            <a:extLst>
              <a:ext uri="{FF2B5EF4-FFF2-40B4-BE49-F238E27FC236}">
                <a16:creationId xmlns:a16="http://schemas.microsoft.com/office/drawing/2014/main" id="{B9446C16-9FEA-C971-99F4-121FFF7FC76E}"/>
              </a:ext>
            </a:extLst>
          </p:cNvPr>
          <p:cNvSpPr txBox="1"/>
          <p:nvPr/>
        </p:nvSpPr>
        <p:spPr>
          <a:xfrm>
            <a:off x="3791055" y="2928770"/>
            <a:ext cx="2631009" cy="287771"/>
          </a:xfrm>
          <a:prstGeom prst="rect">
            <a:avLst/>
          </a:prstGeom>
          <a:noFill/>
        </p:spPr>
        <p:txBody>
          <a:bodyPr wrap="square" rtlCol="0">
            <a:spAutoFit/>
          </a:bodyPr>
          <a:lstStyle/>
          <a:p>
            <a:r>
              <a:rPr lang="nl-NL" sz="1270" b="1" dirty="0" err="1"/>
              <a:t>ISD_overlap_plasma</a:t>
            </a:r>
            <a:r>
              <a:rPr lang="nl-NL" sz="1270" b="1" dirty="0"/>
              <a:t> </a:t>
            </a:r>
            <a:r>
              <a:rPr lang="nl-NL" sz="1270" b="1" dirty="0" err="1"/>
              <a:t>dataset_Top</a:t>
            </a:r>
            <a:r>
              <a:rPr lang="nl-NL" sz="1270" b="1" dirty="0"/>
              <a:t> </a:t>
            </a:r>
            <a:r>
              <a:rPr lang="en-US" altLang="zh-CN" sz="1270" b="1" dirty="0"/>
              <a:t>25</a:t>
            </a:r>
            <a:endParaRPr lang="nl-NL" sz="1270" b="1" dirty="0"/>
          </a:p>
        </p:txBody>
      </p:sp>
      <p:grpSp>
        <p:nvGrpSpPr>
          <p:cNvPr id="38" name="组合 37">
            <a:extLst>
              <a:ext uri="{FF2B5EF4-FFF2-40B4-BE49-F238E27FC236}">
                <a16:creationId xmlns:a16="http://schemas.microsoft.com/office/drawing/2014/main" id="{8A59255C-503C-FB6D-1A4A-47FA3EB3E9C8}"/>
              </a:ext>
            </a:extLst>
          </p:cNvPr>
          <p:cNvGrpSpPr/>
          <p:nvPr/>
        </p:nvGrpSpPr>
        <p:grpSpPr>
          <a:xfrm>
            <a:off x="648586" y="1133565"/>
            <a:ext cx="2440172" cy="1446028"/>
            <a:chOff x="988828" y="6390167"/>
            <a:chExt cx="2440172" cy="1446028"/>
          </a:xfrm>
        </p:grpSpPr>
        <p:sp>
          <p:nvSpPr>
            <p:cNvPr id="7" name="椭圆 6">
              <a:extLst>
                <a:ext uri="{FF2B5EF4-FFF2-40B4-BE49-F238E27FC236}">
                  <a16:creationId xmlns:a16="http://schemas.microsoft.com/office/drawing/2014/main" id="{C87DFEDF-DB73-E0B8-2829-6C7FB9D949E4}"/>
                </a:ext>
              </a:extLst>
            </p:cNvPr>
            <p:cNvSpPr/>
            <p:nvPr/>
          </p:nvSpPr>
          <p:spPr>
            <a:xfrm>
              <a:off x="988828" y="6390167"/>
              <a:ext cx="1568302" cy="1440000"/>
            </a:xfrm>
            <a:prstGeom prst="ellipse">
              <a:avLst/>
            </a:prstGeom>
            <a:noFill/>
            <a:ln w="31750">
              <a:solidFill>
                <a:srgbClr val="08088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文本框 7">
              <a:extLst>
                <a:ext uri="{FF2B5EF4-FFF2-40B4-BE49-F238E27FC236}">
                  <a16:creationId xmlns:a16="http://schemas.microsoft.com/office/drawing/2014/main" id="{747E96AA-DD26-6C1D-010A-9CEF60BF5F34}"/>
                </a:ext>
              </a:extLst>
            </p:cNvPr>
            <p:cNvSpPr txBox="1"/>
            <p:nvPr/>
          </p:nvSpPr>
          <p:spPr>
            <a:xfrm>
              <a:off x="1174897" y="6743849"/>
              <a:ext cx="552894" cy="369332"/>
            </a:xfrm>
            <a:prstGeom prst="rect">
              <a:avLst/>
            </a:prstGeom>
            <a:noFill/>
          </p:spPr>
          <p:txBody>
            <a:bodyPr wrap="square" rtlCol="0">
              <a:spAutoFit/>
            </a:bodyPr>
            <a:lstStyle/>
            <a:p>
              <a:r>
                <a:rPr kumimoji="1" lang="en-US" altLang="zh-CN" dirty="0">
                  <a:solidFill>
                    <a:srgbClr val="08088A"/>
                  </a:solidFill>
                </a:rPr>
                <a:t>708</a:t>
              </a:r>
              <a:endParaRPr kumimoji="1" lang="zh-CN" altLang="en-US" dirty="0">
                <a:solidFill>
                  <a:srgbClr val="08088A"/>
                </a:solidFill>
              </a:endParaRPr>
            </a:p>
          </p:txBody>
        </p:sp>
        <p:sp>
          <p:nvSpPr>
            <p:cNvPr id="9" name="文本框 8">
              <a:extLst>
                <a:ext uri="{FF2B5EF4-FFF2-40B4-BE49-F238E27FC236}">
                  <a16:creationId xmlns:a16="http://schemas.microsoft.com/office/drawing/2014/main" id="{1C597C00-6E1E-B62A-AAAC-CA5B203CFE80}"/>
                </a:ext>
              </a:extLst>
            </p:cNvPr>
            <p:cNvSpPr txBox="1"/>
            <p:nvPr/>
          </p:nvSpPr>
          <p:spPr>
            <a:xfrm>
              <a:off x="1174897" y="7113181"/>
              <a:ext cx="552894" cy="369332"/>
            </a:xfrm>
            <a:prstGeom prst="rect">
              <a:avLst/>
            </a:prstGeom>
            <a:noFill/>
          </p:spPr>
          <p:txBody>
            <a:bodyPr wrap="square" rtlCol="0">
              <a:spAutoFit/>
            </a:bodyPr>
            <a:lstStyle/>
            <a:p>
              <a:r>
                <a:rPr kumimoji="1" lang="en-US" altLang="zh-CN" dirty="0">
                  <a:solidFill>
                    <a:srgbClr val="08088A"/>
                  </a:solidFill>
                </a:rPr>
                <a:t>177</a:t>
              </a:r>
              <a:endParaRPr kumimoji="1" lang="zh-CN" altLang="en-US" dirty="0">
                <a:solidFill>
                  <a:srgbClr val="08088A"/>
                </a:solidFill>
              </a:endParaRPr>
            </a:p>
          </p:txBody>
        </p:sp>
        <p:sp>
          <p:nvSpPr>
            <p:cNvPr id="12" name="椭圆 11">
              <a:extLst>
                <a:ext uri="{FF2B5EF4-FFF2-40B4-BE49-F238E27FC236}">
                  <a16:creationId xmlns:a16="http://schemas.microsoft.com/office/drawing/2014/main" id="{E199257F-05B5-0D6B-AFAB-61670B6608FD}"/>
                </a:ext>
              </a:extLst>
            </p:cNvPr>
            <p:cNvSpPr/>
            <p:nvPr/>
          </p:nvSpPr>
          <p:spPr>
            <a:xfrm>
              <a:off x="1860698" y="6390167"/>
              <a:ext cx="1568302" cy="1446028"/>
            </a:xfrm>
            <a:prstGeom prst="ellipse">
              <a:avLst/>
            </a:prstGeom>
            <a:noFill/>
            <a:ln w="31750">
              <a:solidFill>
                <a:srgbClr val="08088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文本框 12">
              <a:extLst>
                <a:ext uri="{FF2B5EF4-FFF2-40B4-BE49-F238E27FC236}">
                  <a16:creationId xmlns:a16="http://schemas.microsoft.com/office/drawing/2014/main" id="{273CBE20-C6E2-93AB-D672-9967BA7DFC17}"/>
                </a:ext>
              </a:extLst>
            </p:cNvPr>
            <p:cNvSpPr txBox="1"/>
            <p:nvPr/>
          </p:nvSpPr>
          <p:spPr>
            <a:xfrm>
              <a:off x="1894356" y="6738533"/>
              <a:ext cx="552894" cy="369332"/>
            </a:xfrm>
            <a:prstGeom prst="rect">
              <a:avLst/>
            </a:prstGeom>
            <a:noFill/>
          </p:spPr>
          <p:txBody>
            <a:bodyPr wrap="square" rtlCol="0">
              <a:spAutoFit/>
            </a:bodyPr>
            <a:lstStyle/>
            <a:p>
              <a:r>
                <a:rPr kumimoji="1" lang="en-US" altLang="zh-CN" dirty="0">
                  <a:solidFill>
                    <a:srgbClr val="08088A"/>
                  </a:solidFill>
                </a:rPr>
                <a:t>29</a:t>
              </a:r>
              <a:endParaRPr kumimoji="1" lang="zh-CN" altLang="en-US" dirty="0">
                <a:solidFill>
                  <a:srgbClr val="08088A"/>
                </a:solidFill>
              </a:endParaRPr>
            </a:p>
          </p:txBody>
        </p:sp>
        <p:sp>
          <p:nvSpPr>
            <p:cNvPr id="15" name="文本框 14">
              <a:extLst>
                <a:ext uri="{FF2B5EF4-FFF2-40B4-BE49-F238E27FC236}">
                  <a16:creationId xmlns:a16="http://schemas.microsoft.com/office/drawing/2014/main" id="{C80D672F-8F55-0B04-4986-74A08C58611F}"/>
                </a:ext>
              </a:extLst>
            </p:cNvPr>
            <p:cNvSpPr txBox="1"/>
            <p:nvPr/>
          </p:nvSpPr>
          <p:spPr>
            <a:xfrm>
              <a:off x="1903217" y="7108900"/>
              <a:ext cx="552894" cy="369332"/>
            </a:xfrm>
            <a:prstGeom prst="rect">
              <a:avLst/>
            </a:prstGeom>
            <a:noFill/>
          </p:spPr>
          <p:txBody>
            <a:bodyPr wrap="square" rtlCol="0">
              <a:spAutoFit/>
            </a:bodyPr>
            <a:lstStyle/>
            <a:p>
              <a:r>
                <a:rPr kumimoji="1" lang="en-US" altLang="zh-CN" dirty="0">
                  <a:solidFill>
                    <a:srgbClr val="08088A"/>
                  </a:solidFill>
                </a:rPr>
                <a:t>28</a:t>
              </a:r>
              <a:endParaRPr kumimoji="1" lang="zh-CN" altLang="en-US" dirty="0">
                <a:solidFill>
                  <a:srgbClr val="08088A"/>
                </a:solidFill>
              </a:endParaRPr>
            </a:p>
          </p:txBody>
        </p:sp>
        <p:sp>
          <p:nvSpPr>
            <p:cNvPr id="16" name="文本框 15">
              <a:extLst>
                <a:ext uri="{FF2B5EF4-FFF2-40B4-BE49-F238E27FC236}">
                  <a16:creationId xmlns:a16="http://schemas.microsoft.com/office/drawing/2014/main" id="{8CBF2CCA-8416-B40E-EEFE-ABE2E530C289}"/>
                </a:ext>
              </a:extLst>
            </p:cNvPr>
            <p:cNvSpPr txBox="1"/>
            <p:nvPr/>
          </p:nvSpPr>
          <p:spPr>
            <a:xfrm>
              <a:off x="2525222" y="6738533"/>
              <a:ext cx="659229" cy="369332"/>
            </a:xfrm>
            <a:prstGeom prst="rect">
              <a:avLst/>
            </a:prstGeom>
            <a:noFill/>
          </p:spPr>
          <p:txBody>
            <a:bodyPr wrap="square" rtlCol="0">
              <a:spAutoFit/>
            </a:bodyPr>
            <a:lstStyle/>
            <a:p>
              <a:r>
                <a:rPr kumimoji="1" lang="en-US" altLang="zh-CN" dirty="0">
                  <a:solidFill>
                    <a:srgbClr val="08088A"/>
                  </a:solidFill>
                </a:rPr>
                <a:t>2493</a:t>
              </a:r>
              <a:endParaRPr kumimoji="1" lang="zh-CN" altLang="en-US" dirty="0">
                <a:solidFill>
                  <a:srgbClr val="08088A"/>
                </a:solidFill>
              </a:endParaRPr>
            </a:p>
          </p:txBody>
        </p:sp>
        <p:sp>
          <p:nvSpPr>
            <p:cNvPr id="17" name="文本框 16">
              <a:extLst>
                <a:ext uri="{FF2B5EF4-FFF2-40B4-BE49-F238E27FC236}">
                  <a16:creationId xmlns:a16="http://schemas.microsoft.com/office/drawing/2014/main" id="{9875DD56-0CC4-ADA1-7F70-15F898BB39CE}"/>
                </a:ext>
              </a:extLst>
            </p:cNvPr>
            <p:cNvSpPr txBox="1"/>
            <p:nvPr/>
          </p:nvSpPr>
          <p:spPr>
            <a:xfrm>
              <a:off x="2530526" y="7113181"/>
              <a:ext cx="659229" cy="369332"/>
            </a:xfrm>
            <a:prstGeom prst="rect">
              <a:avLst/>
            </a:prstGeom>
            <a:noFill/>
          </p:spPr>
          <p:txBody>
            <a:bodyPr wrap="square" rtlCol="0">
              <a:spAutoFit/>
            </a:bodyPr>
            <a:lstStyle/>
            <a:p>
              <a:r>
                <a:rPr kumimoji="1" lang="en-US" altLang="zh-CN" dirty="0">
                  <a:solidFill>
                    <a:srgbClr val="08088A"/>
                  </a:solidFill>
                </a:rPr>
                <a:t>2966</a:t>
              </a:r>
              <a:endParaRPr kumimoji="1" lang="zh-CN" altLang="en-US" dirty="0">
                <a:solidFill>
                  <a:srgbClr val="08088A"/>
                </a:solidFill>
              </a:endParaRPr>
            </a:p>
          </p:txBody>
        </p:sp>
        <p:sp>
          <p:nvSpPr>
            <p:cNvPr id="18" name="下箭头 17">
              <a:extLst>
                <a:ext uri="{FF2B5EF4-FFF2-40B4-BE49-F238E27FC236}">
                  <a16:creationId xmlns:a16="http://schemas.microsoft.com/office/drawing/2014/main" id="{ABB17D28-5ED8-585C-53FF-0F802880B6F8}"/>
                </a:ext>
              </a:extLst>
            </p:cNvPr>
            <p:cNvSpPr/>
            <p:nvPr/>
          </p:nvSpPr>
          <p:spPr>
            <a:xfrm rot="10800000">
              <a:off x="1652453" y="6836735"/>
              <a:ext cx="106327" cy="18075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下箭头 18">
              <a:extLst>
                <a:ext uri="{FF2B5EF4-FFF2-40B4-BE49-F238E27FC236}">
                  <a16:creationId xmlns:a16="http://schemas.microsoft.com/office/drawing/2014/main" id="{6ACF4735-5AAC-665B-39CA-F5CB64C51D63}"/>
                </a:ext>
              </a:extLst>
            </p:cNvPr>
            <p:cNvSpPr/>
            <p:nvPr/>
          </p:nvSpPr>
          <p:spPr>
            <a:xfrm>
              <a:off x="1652453" y="7214398"/>
              <a:ext cx="106327" cy="18075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下箭头 19">
              <a:extLst>
                <a:ext uri="{FF2B5EF4-FFF2-40B4-BE49-F238E27FC236}">
                  <a16:creationId xmlns:a16="http://schemas.microsoft.com/office/drawing/2014/main" id="{2F6ABE9E-B557-E5B9-3F23-E632B27A816D}"/>
                </a:ext>
              </a:extLst>
            </p:cNvPr>
            <p:cNvSpPr/>
            <p:nvPr/>
          </p:nvSpPr>
          <p:spPr>
            <a:xfrm rot="10800000">
              <a:off x="2280670" y="6834490"/>
              <a:ext cx="106327" cy="18075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下箭头 20">
              <a:extLst>
                <a:ext uri="{FF2B5EF4-FFF2-40B4-BE49-F238E27FC236}">
                  <a16:creationId xmlns:a16="http://schemas.microsoft.com/office/drawing/2014/main" id="{DF7A60D7-7A81-86BF-1589-7259F537C435}"/>
                </a:ext>
              </a:extLst>
            </p:cNvPr>
            <p:cNvSpPr/>
            <p:nvPr/>
          </p:nvSpPr>
          <p:spPr>
            <a:xfrm>
              <a:off x="2280670" y="7212153"/>
              <a:ext cx="106327" cy="18075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下箭头 21">
              <a:extLst>
                <a:ext uri="{FF2B5EF4-FFF2-40B4-BE49-F238E27FC236}">
                  <a16:creationId xmlns:a16="http://schemas.microsoft.com/office/drawing/2014/main" id="{8E45B1B4-2EC2-6C44-BC9B-4CCC28493F32}"/>
                </a:ext>
              </a:extLst>
            </p:cNvPr>
            <p:cNvSpPr/>
            <p:nvPr/>
          </p:nvSpPr>
          <p:spPr>
            <a:xfrm rot="10800000">
              <a:off x="3171163" y="6824745"/>
              <a:ext cx="106327" cy="18075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 name="下箭头 22">
              <a:extLst>
                <a:ext uri="{FF2B5EF4-FFF2-40B4-BE49-F238E27FC236}">
                  <a16:creationId xmlns:a16="http://schemas.microsoft.com/office/drawing/2014/main" id="{4945A814-D465-BF66-602A-D2864CED87CA}"/>
                </a:ext>
              </a:extLst>
            </p:cNvPr>
            <p:cNvSpPr/>
            <p:nvPr/>
          </p:nvSpPr>
          <p:spPr>
            <a:xfrm>
              <a:off x="3171163" y="7202408"/>
              <a:ext cx="106327" cy="18075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39" name="组合 38">
            <a:extLst>
              <a:ext uri="{FF2B5EF4-FFF2-40B4-BE49-F238E27FC236}">
                <a16:creationId xmlns:a16="http://schemas.microsoft.com/office/drawing/2014/main" id="{A8C71DE0-F68A-4033-04ED-389C57047EE5}"/>
              </a:ext>
            </a:extLst>
          </p:cNvPr>
          <p:cNvGrpSpPr/>
          <p:nvPr/>
        </p:nvGrpSpPr>
        <p:grpSpPr>
          <a:xfrm>
            <a:off x="3852895" y="1133246"/>
            <a:ext cx="2440172" cy="1446028"/>
            <a:chOff x="3902156" y="6479394"/>
            <a:chExt cx="2440172" cy="1446028"/>
          </a:xfrm>
        </p:grpSpPr>
        <p:sp>
          <p:nvSpPr>
            <p:cNvPr id="24" name="椭圆 23">
              <a:extLst>
                <a:ext uri="{FF2B5EF4-FFF2-40B4-BE49-F238E27FC236}">
                  <a16:creationId xmlns:a16="http://schemas.microsoft.com/office/drawing/2014/main" id="{109905DD-EC40-3EEC-5D37-C7E3CD0FC712}"/>
                </a:ext>
              </a:extLst>
            </p:cNvPr>
            <p:cNvSpPr/>
            <p:nvPr/>
          </p:nvSpPr>
          <p:spPr>
            <a:xfrm>
              <a:off x="3902156" y="6479394"/>
              <a:ext cx="1568302" cy="1440000"/>
            </a:xfrm>
            <a:prstGeom prst="ellipse">
              <a:avLst/>
            </a:prstGeom>
            <a:noFill/>
            <a:ln w="31750">
              <a:solidFill>
                <a:srgbClr val="08088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文本框 24">
              <a:extLst>
                <a:ext uri="{FF2B5EF4-FFF2-40B4-BE49-F238E27FC236}">
                  <a16:creationId xmlns:a16="http://schemas.microsoft.com/office/drawing/2014/main" id="{16535090-3EC0-804B-EFBB-81D6933C1F5C}"/>
                </a:ext>
              </a:extLst>
            </p:cNvPr>
            <p:cNvSpPr txBox="1"/>
            <p:nvPr/>
          </p:nvSpPr>
          <p:spPr>
            <a:xfrm>
              <a:off x="4088225" y="6833076"/>
              <a:ext cx="552894" cy="369332"/>
            </a:xfrm>
            <a:prstGeom prst="rect">
              <a:avLst/>
            </a:prstGeom>
            <a:noFill/>
          </p:spPr>
          <p:txBody>
            <a:bodyPr wrap="square" rtlCol="0">
              <a:spAutoFit/>
            </a:bodyPr>
            <a:lstStyle/>
            <a:p>
              <a:r>
                <a:rPr kumimoji="1" lang="en-US" altLang="zh-CN" dirty="0">
                  <a:solidFill>
                    <a:srgbClr val="08088A"/>
                  </a:solidFill>
                </a:rPr>
                <a:t>244</a:t>
              </a:r>
              <a:endParaRPr kumimoji="1" lang="zh-CN" altLang="en-US" dirty="0">
                <a:solidFill>
                  <a:srgbClr val="08088A"/>
                </a:solidFill>
              </a:endParaRPr>
            </a:p>
          </p:txBody>
        </p:sp>
        <p:sp>
          <p:nvSpPr>
            <p:cNvPr id="26" name="文本框 25">
              <a:extLst>
                <a:ext uri="{FF2B5EF4-FFF2-40B4-BE49-F238E27FC236}">
                  <a16:creationId xmlns:a16="http://schemas.microsoft.com/office/drawing/2014/main" id="{AE94B4CE-9B53-6BAF-19F1-73ACE380D7A4}"/>
                </a:ext>
              </a:extLst>
            </p:cNvPr>
            <p:cNvSpPr txBox="1"/>
            <p:nvPr/>
          </p:nvSpPr>
          <p:spPr>
            <a:xfrm>
              <a:off x="4162652" y="7202408"/>
              <a:ext cx="552894" cy="369332"/>
            </a:xfrm>
            <a:prstGeom prst="rect">
              <a:avLst/>
            </a:prstGeom>
            <a:noFill/>
          </p:spPr>
          <p:txBody>
            <a:bodyPr wrap="square" rtlCol="0">
              <a:spAutoFit/>
            </a:bodyPr>
            <a:lstStyle/>
            <a:p>
              <a:r>
                <a:rPr kumimoji="1" lang="en-US" altLang="zh-CN" dirty="0">
                  <a:solidFill>
                    <a:srgbClr val="08088A"/>
                  </a:solidFill>
                </a:rPr>
                <a:t>15</a:t>
              </a:r>
              <a:endParaRPr kumimoji="1" lang="zh-CN" altLang="en-US" dirty="0">
                <a:solidFill>
                  <a:srgbClr val="08088A"/>
                </a:solidFill>
              </a:endParaRPr>
            </a:p>
          </p:txBody>
        </p:sp>
        <p:sp>
          <p:nvSpPr>
            <p:cNvPr id="27" name="椭圆 26">
              <a:extLst>
                <a:ext uri="{FF2B5EF4-FFF2-40B4-BE49-F238E27FC236}">
                  <a16:creationId xmlns:a16="http://schemas.microsoft.com/office/drawing/2014/main" id="{91E06478-AEFF-370D-243C-DFEFA2DC4F57}"/>
                </a:ext>
              </a:extLst>
            </p:cNvPr>
            <p:cNvSpPr/>
            <p:nvPr/>
          </p:nvSpPr>
          <p:spPr>
            <a:xfrm>
              <a:off x="4774026" y="6479394"/>
              <a:ext cx="1568302" cy="1446028"/>
            </a:xfrm>
            <a:prstGeom prst="ellipse">
              <a:avLst/>
            </a:prstGeom>
            <a:noFill/>
            <a:ln w="31750">
              <a:solidFill>
                <a:srgbClr val="08088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文本框 27">
              <a:extLst>
                <a:ext uri="{FF2B5EF4-FFF2-40B4-BE49-F238E27FC236}">
                  <a16:creationId xmlns:a16="http://schemas.microsoft.com/office/drawing/2014/main" id="{42DDF7AF-69A9-3700-434A-B08E62396D59}"/>
                </a:ext>
              </a:extLst>
            </p:cNvPr>
            <p:cNvSpPr txBox="1"/>
            <p:nvPr/>
          </p:nvSpPr>
          <p:spPr>
            <a:xfrm>
              <a:off x="4807684" y="6827760"/>
              <a:ext cx="552894" cy="369332"/>
            </a:xfrm>
            <a:prstGeom prst="rect">
              <a:avLst/>
            </a:prstGeom>
            <a:noFill/>
          </p:spPr>
          <p:txBody>
            <a:bodyPr wrap="square" rtlCol="0">
              <a:spAutoFit/>
            </a:bodyPr>
            <a:lstStyle/>
            <a:p>
              <a:r>
                <a:rPr kumimoji="1" lang="en-US" altLang="zh-CN" dirty="0">
                  <a:solidFill>
                    <a:srgbClr val="08088A"/>
                  </a:solidFill>
                </a:rPr>
                <a:t>29</a:t>
              </a:r>
              <a:endParaRPr kumimoji="1" lang="zh-CN" altLang="en-US" dirty="0">
                <a:solidFill>
                  <a:srgbClr val="08088A"/>
                </a:solidFill>
              </a:endParaRPr>
            </a:p>
          </p:txBody>
        </p:sp>
        <p:sp>
          <p:nvSpPr>
            <p:cNvPr id="29" name="文本框 28">
              <a:extLst>
                <a:ext uri="{FF2B5EF4-FFF2-40B4-BE49-F238E27FC236}">
                  <a16:creationId xmlns:a16="http://schemas.microsoft.com/office/drawing/2014/main" id="{78CE0417-E3BB-9FAD-F7AE-8D5AA26B8327}"/>
                </a:ext>
              </a:extLst>
            </p:cNvPr>
            <p:cNvSpPr txBox="1"/>
            <p:nvPr/>
          </p:nvSpPr>
          <p:spPr>
            <a:xfrm>
              <a:off x="4869705" y="7198127"/>
              <a:ext cx="552894" cy="369332"/>
            </a:xfrm>
            <a:prstGeom prst="rect">
              <a:avLst/>
            </a:prstGeom>
            <a:noFill/>
          </p:spPr>
          <p:txBody>
            <a:bodyPr wrap="square" rtlCol="0">
              <a:spAutoFit/>
            </a:bodyPr>
            <a:lstStyle/>
            <a:p>
              <a:r>
                <a:rPr kumimoji="1" lang="en-US" altLang="zh-CN" dirty="0">
                  <a:solidFill>
                    <a:srgbClr val="08088A"/>
                  </a:solidFill>
                </a:rPr>
                <a:t>6</a:t>
              </a:r>
              <a:endParaRPr kumimoji="1" lang="zh-CN" altLang="en-US" dirty="0">
                <a:solidFill>
                  <a:srgbClr val="08088A"/>
                </a:solidFill>
              </a:endParaRPr>
            </a:p>
          </p:txBody>
        </p:sp>
        <p:sp>
          <p:nvSpPr>
            <p:cNvPr id="30" name="文本框 29">
              <a:extLst>
                <a:ext uri="{FF2B5EF4-FFF2-40B4-BE49-F238E27FC236}">
                  <a16:creationId xmlns:a16="http://schemas.microsoft.com/office/drawing/2014/main" id="{217DADC7-9FEE-04C0-D620-140BA4884919}"/>
                </a:ext>
              </a:extLst>
            </p:cNvPr>
            <p:cNvSpPr txBox="1"/>
            <p:nvPr/>
          </p:nvSpPr>
          <p:spPr>
            <a:xfrm>
              <a:off x="5438550" y="6827760"/>
              <a:ext cx="659229" cy="369332"/>
            </a:xfrm>
            <a:prstGeom prst="rect">
              <a:avLst/>
            </a:prstGeom>
            <a:noFill/>
          </p:spPr>
          <p:txBody>
            <a:bodyPr wrap="square" rtlCol="0">
              <a:spAutoFit/>
            </a:bodyPr>
            <a:lstStyle/>
            <a:p>
              <a:r>
                <a:rPr kumimoji="1" lang="en-US" altLang="zh-CN" dirty="0">
                  <a:solidFill>
                    <a:srgbClr val="08088A"/>
                  </a:solidFill>
                </a:rPr>
                <a:t>2498</a:t>
              </a:r>
              <a:endParaRPr kumimoji="1" lang="zh-CN" altLang="en-US" dirty="0">
                <a:solidFill>
                  <a:srgbClr val="08088A"/>
                </a:solidFill>
              </a:endParaRPr>
            </a:p>
          </p:txBody>
        </p:sp>
        <p:sp>
          <p:nvSpPr>
            <p:cNvPr id="31" name="文本框 30">
              <a:extLst>
                <a:ext uri="{FF2B5EF4-FFF2-40B4-BE49-F238E27FC236}">
                  <a16:creationId xmlns:a16="http://schemas.microsoft.com/office/drawing/2014/main" id="{1739B2FC-B206-108D-A8F6-2DFC497CB6C7}"/>
                </a:ext>
              </a:extLst>
            </p:cNvPr>
            <p:cNvSpPr txBox="1"/>
            <p:nvPr/>
          </p:nvSpPr>
          <p:spPr>
            <a:xfrm>
              <a:off x="5443854" y="7202408"/>
              <a:ext cx="659229" cy="369332"/>
            </a:xfrm>
            <a:prstGeom prst="rect">
              <a:avLst/>
            </a:prstGeom>
            <a:noFill/>
          </p:spPr>
          <p:txBody>
            <a:bodyPr wrap="square" rtlCol="0">
              <a:spAutoFit/>
            </a:bodyPr>
            <a:lstStyle/>
            <a:p>
              <a:r>
                <a:rPr kumimoji="1" lang="en-US" altLang="zh-CN" dirty="0">
                  <a:solidFill>
                    <a:srgbClr val="08088A"/>
                  </a:solidFill>
                </a:rPr>
                <a:t>2988</a:t>
              </a:r>
              <a:endParaRPr kumimoji="1" lang="zh-CN" altLang="en-US" dirty="0">
                <a:solidFill>
                  <a:srgbClr val="08088A"/>
                </a:solidFill>
              </a:endParaRPr>
            </a:p>
          </p:txBody>
        </p:sp>
        <p:sp>
          <p:nvSpPr>
            <p:cNvPr id="32" name="下箭头 31">
              <a:extLst>
                <a:ext uri="{FF2B5EF4-FFF2-40B4-BE49-F238E27FC236}">
                  <a16:creationId xmlns:a16="http://schemas.microsoft.com/office/drawing/2014/main" id="{444C14D2-D17C-D89B-4D22-9356242E0105}"/>
                </a:ext>
              </a:extLst>
            </p:cNvPr>
            <p:cNvSpPr/>
            <p:nvPr/>
          </p:nvSpPr>
          <p:spPr>
            <a:xfrm rot="10800000">
              <a:off x="4565781" y="6925962"/>
              <a:ext cx="106327" cy="18075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下箭头 32">
              <a:extLst>
                <a:ext uri="{FF2B5EF4-FFF2-40B4-BE49-F238E27FC236}">
                  <a16:creationId xmlns:a16="http://schemas.microsoft.com/office/drawing/2014/main" id="{DCB504BB-CB7C-F5E7-8901-3E1C70159DAC}"/>
                </a:ext>
              </a:extLst>
            </p:cNvPr>
            <p:cNvSpPr/>
            <p:nvPr/>
          </p:nvSpPr>
          <p:spPr>
            <a:xfrm>
              <a:off x="4565781" y="7303625"/>
              <a:ext cx="106327" cy="18075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4" name="下箭头 33">
              <a:extLst>
                <a:ext uri="{FF2B5EF4-FFF2-40B4-BE49-F238E27FC236}">
                  <a16:creationId xmlns:a16="http://schemas.microsoft.com/office/drawing/2014/main" id="{0A3B87A0-D0CB-641B-7524-73BB37C690F7}"/>
                </a:ext>
              </a:extLst>
            </p:cNvPr>
            <p:cNvSpPr/>
            <p:nvPr/>
          </p:nvSpPr>
          <p:spPr>
            <a:xfrm rot="10800000">
              <a:off x="5193998" y="6923717"/>
              <a:ext cx="106327" cy="18075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5" name="下箭头 34">
              <a:extLst>
                <a:ext uri="{FF2B5EF4-FFF2-40B4-BE49-F238E27FC236}">
                  <a16:creationId xmlns:a16="http://schemas.microsoft.com/office/drawing/2014/main" id="{4C541CEB-550F-A0AA-9CA1-F445348DE9B3}"/>
                </a:ext>
              </a:extLst>
            </p:cNvPr>
            <p:cNvSpPr/>
            <p:nvPr/>
          </p:nvSpPr>
          <p:spPr>
            <a:xfrm>
              <a:off x="5193998" y="7301380"/>
              <a:ext cx="106327" cy="18075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6" name="下箭头 35">
              <a:extLst>
                <a:ext uri="{FF2B5EF4-FFF2-40B4-BE49-F238E27FC236}">
                  <a16:creationId xmlns:a16="http://schemas.microsoft.com/office/drawing/2014/main" id="{95A71EEC-1F8C-0825-8229-FEDCDF644CC3}"/>
                </a:ext>
              </a:extLst>
            </p:cNvPr>
            <p:cNvSpPr/>
            <p:nvPr/>
          </p:nvSpPr>
          <p:spPr>
            <a:xfrm rot="10800000">
              <a:off x="6084491" y="6913972"/>
              <a:ext cx="106327" cy="18075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7" name="下箭头 36">
              <a:extLst>
                <a:ext uri="{FF2B5EF4-FFF2-40B4-BE49-F238E27FC236}">
                  <a16:creationId xmlns:a16="http://schemas.microsoft.com/office/drawing/2014/main" id="{E4905E7C-1085-BD08-70F5-0FF6B9F2AF8F}"/>
                </a:ext>
              </a:extLst>
            </p:cNvPr>
            <p:cNvSpPr/>
            <p:nvPr/>
          </p:nvSpPr>
          <p:spPr>
            <a:xfrm>
              <a:off x="6084491" y="7291635"/>
              <a:ext cx="106327" cy="18075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40" name="文本框 39">
            <a:extLst>
              <a:ext uri="{FF2B5EF4-FFF2-40B4-BE49-F238E27FC236}">
                <a16:creationId xmlns:a16="http://schemas.microsoft.com/office/drawing/2014/main" id="{4F16446F-EC68-D34B-9706-563A232BEAE2}"/>
              </a:ext>
            </a:extLst>
          </p:cNvPr>
          <p:cNvSpPr txBox="1"/>
          <p:nvPr/>
        </p:nvSpPr>
        <p:spPr>
          <a:xfrm>
            <a:off x="867931" y="2601139"/>
            <a:ext cx="1103457" cy="231923"/>
          </a:xfrm>
          <a:prstGeom prst="rect">
            <a:avLst/>
          </a:prstGeom>
          <a:noFill/>
        </p:spPr>
        <p:txBody>
          <a:bodyPr wrap="square" rtlCol="0">
            <a:spAutoFit/>
          </a:bodyPr>
          <a:lstStyle/>
          <a:p>
            <a:r>
              <a:rPr kumimoji="1" lang="en-US" altLang="zh-CN" sz="907" dirty="0" err="1"/>
              <a:t>MagNet_p</a:t>
            </a:r>
            <a:r>
              <a:rPr kumimoji="1" lang="en-US" altLang="zh-CN" sz="907" dirty="0"/>
              <a:t>&lt;0.05</a:t>
            </a:r>
            <a:endParaRPr kumimoji="1" lang="zh-CN" altLang="en-US" sz="907" dirty="0"/>
          </a:p>
        </p:txBody>
      </p:sp>
      <p:sp>
        <p:nvSpPr>
          <p:cNvPr id="41" name="文本框 40">
            <a:extLst>
              <a:ext uri="{FF2B5EF4-FFF2-40B4-BE49-F238E27FC236}">
                <a16:creationId xmlns:a16="http://schemas.microsoft.com/office/drawing/2014/main" id="{CCF48F59-C061-F7EF-6AB8-34FFDB645FDC}"/>
              </a:ext>
            </a:extLst>
          </p:cNvPr>
          <p:cNvSpPr txBox="1"/>
          <p:nvPr/>
        </p:nvSpPr>
        <p:spPr>
          <a:xfrm>
            <a:off x="1756296" y="2601139"/>
            <a:ext cx="1289931" cy="231923"/>
          </a:xfrm>
          <a:prstGeom prst="rect">
            <a:avLst/>
          </a:prstGeom>
          <a:noFill/>
        </p:spPr>
        <p:txBody>
          <a:bodyPr wrap="square" rtlCol="0">
            <a:spAutoFit/>
          </a:bodyPr>
          <a:lstStyle/>
          <a:p>
            <a:r>
              <a:rPr kumimoji="1" lang="en-US" altLang="zh-CN" sz="907" dirty="0"/>
              <a:t>Plasma </a:t>
            </a:r>
            <a:r>
              <a:rPr kumimoji="1" lang="en-US" altLang="zh-CN" sz="907" dirty="0" err="1"/>
              <a:t>dataset_p</a:t>
            </a:r>
            <a:r>
              <a:rPr kumimoji="1" lang="en-US" altLang="zh-CN" sz="907" dirty="0"/>
              <a:t>&lt;0.05</a:t>
            </a:r>
            <a:endParaRPr kumimoji="1" lang="zh-CN" altLang="en-US" sz="907" dirty="0"/>
          </a:p>
        </p:txBody>
      </p:sp>
      <p:sp>
        <p:nvSpPr>
          <p:cNvPr id="42" name="文本框 41">
            <a:extLst>
              <a:ext uri="{FF2B5EF4-FFF2-40B4-BE49-F238E27FC236}">
                <a16:creationId xmlns:a16="http://schemas.microsoft.com/office/drawing/2014/main" id="{23ED3586-17B5-8BF2-858C-370202062044}"/>
              </a:ext>
            </a:extLst>
          </p:cNvPr>
          <p:cNvSpPr txBox="1"/>
          <p:nvPr/>
        </p:nvSpPr>
        <p:spPr>
          <a:xfrm>
            <a:off x="4141854" y="2573565"/>
            <a:ext cx="931127" cy="231923"/>
          </a:xfrm>
          <a:prstGeom prst="rect">
            <a:avLst/>
          </a:prstGeom>
          <a:noFill/>
        </p:spPr>
        <p:txBody>
          <a:bodyPr wrap="square" rtlCol="0">
            <a:spAutoFit/>
          </a:bodyPr>
          <a:lstStyle/>
          <a:p>
            <a:r>
              <a:rPr kumimoji="1" lang="en-US" altLang="zh-CN" sz="907" dirty="0" err="1"/>
              <a:t>ISD_p</a:t>
            </a:r>
            <a:r>
              <a:rPr kumimoji="1" lang="en-US" altLang="zh-CN" sz="907" dirty="0"/>
              <a:t>&lt;0.05</a:t>
            </a:r>
            <a:endParaRPr kumimoji="1" lang="zh-CN" altLang="en-US" sz="907" dirty="0"/>
          </a:p>
        </p:txBody>
      </p:sp>
      <p:sp>
        <p:nvSpPr>
          <p:cNvPr id="43" name="文本框 42">
            <a:extLst>
              <a:ext uri="{FF2B5EF4-FFF2-40B4-BE49-F238E27FC236}">
                <a16:creationId xmlns:a16="http://schemas.microsoft.com/office/drawing/2014/main" id="{2B2115E0-27A2-BCB6-E7BF-1C89EB1CE094}"/>
              </a:ext>
            </a:extLst>
          </p:cNvPr>
          <p:cNvSpPr txBox="1"/>
          <p:nvPr/>
        </p:nvSpPr>
        <p:spPr>
          <a:xfrm>
            <a:off x="4919484" y="2573565"/>
            <a:ext cx="1289930" cy="231923"/>
          </a:xfrm>
          <a:prstGeom prst="rect">
            <a:avLst/>
          </a:prstGeom>
          <a:noFill/>
        </p:spPr>
        <p:txBody>
          <a:bodyPr wrap="square" rtlCol="0">
            <a:spAutoFit/>
          </a:bodyPr>
          <a:lstStyle/>
          <a:p>
            <a:r>
              <a:rPr kumimoji="1" lang="en-US" altLang="zh-CN" sz="907" dirty="0"/>
              <a:t>Plasma </a:t>
            </a:r>
            <a:r>
              <a:rPr kumimoji="1" lang="en-US" altLang="zh-CN" sz="907" dirty="0" err="1"/>
              <a:t>dataset_p</a:t>
            </a:r>
            <a:r>
              <a:rPr kumimoji="1" lang="en-US" altLang="zh-CN" sz="907" dirty="0"/>
              <a:t>&lt;0.05</a:t>
            </a:r>
            <a:endParaRPr kumimoji="1" lang="zh-CN" altLang="en-US" sz="907" dirty="0"/>
          </a:p>
        </p:txBody>
      </p:sp>
      <p:pic>
        <p:nvPicPr>
          <p:cNvPr id="44" name="图片 43">
            <a:extLst>
              <a:ext uri="{FF2B5EF4-FFF2-40B4-BE49-F238E27FC236}">
                <a16:creationId xmlns:a16="http://schemas.microsoft.com/office/drawing/2014/main" id="{2B01A7F7-E365-67F1-0DCC-594177D97BFE}"/>
              </a:ext>
            </a:extLst>
          </p:cNvPr>
          <p:cNvPicPr>
            <a:picLocks noChangeAspect="1"/>
          </p:cNvPicPr>
          <p:nvPr/>
        </p:nvPicPr>
        <p:blipFill>
          <a:blip r:embed="rId3"/>
          <a:srcRect t="1924"/>
          <a:stretch>
            <a:fillRect/>
          </a:stretch>
        </p:blipFill>
        <p:spPr>
          <a:xfrm>
            <a:off x="3776248" y="3300617"/>
            <a:ext cx="2709605" cy="4650567"/>
          </a:xfrm>
          <a:prstGeom prst="rect">
            <a:avLst/>
          </a:prstGeom>
        </p:spPr>
      </p:pic>
      <p:pic>
        <p:nvPicPr>
          <p:cNvPr id="46" name="图片 45">
            <a:extLst>
              <a:ext uri="{FF2B5EF4-FFF2-40B4-BE49-F238E27FC236}">
                <a16:creationId xmlns:a16="http://schemas.microsoft.com/office/drawing/2014/main" id="{F365BBE0-2FE6-F954-EC7A-5A6D25D8D619}"/>
              </a:ext>
            </a:extLst>
          </p:cNvPr>
          <p:cNvPicPr>
            <a:picLocks noChangeAspect="1"/>
          </p:cNvPicPr>
          <p:nvPr/>
        </p:nvPicPr>
        <p:blipFill>
          <a:blip r:embed="rId4"/>
          <a:srcRect t="2307"/>
          <a:stretch>
            <a:fillRect/>
          </a:stretch>
        </p:blipFill>
        <p:spPr>
          <a:xfrm>
            <a:off x="616585" y="3318802"/>
            <a:ext cx="2709605" cy="4632382"/>
          </a:xfrm>
          <a:prstGeom prst="rect">
            <a:avLst/>
          </a:prstGeom>
        </p:spPr>
      </p:pic>
      <p:sp>
        <p:nvSpPr>
          <p:cNvPr id="63" name="TextBox 11">
            <a:extLst>
              <a:ext uri="{FF2B5EF4-FFF2-40B4-BE49-F238E27FC236}">
                <a16:creationId xmlns:a16="http://schemas.microsoft.com/office/drawing/2014/main" id="{A05B0643-FDB5-1CC9-25D4-B1C1F8DA675F}"/>
              </a:ext>
            </a:extLst>
          </p:cNvPr>
          <p:cNvSpPr txBox="1"/>
          <p:nvPr/>
        </p:nvSpPr>
        <p:spPr>
          <a:xfrm>
            <a:off x="2" y="839520"/>
            <a:ext cx="1232252" cy="371512"/>
          </a:xfrm>
          <a:prstGeom prst="rect">
            <a:avLst/>
          </a:prstGeom>
          <a:noFill/>
        </p:spPr>
        <p:txBody>
          <a:bodyPr wrap="square" rtlCol="0">
            <a:spAutoFit/>
          </a:bodyPr>
          <a:lstStyle/>
          <a:p>
            <a:r>
              <a:rPr lang="nl-NL" sz="1814" b="1" dirty="0"/>
              <a:t>A.</a:t>
            </a:r>
          </a:p>
        </p:txBody>
      </p:sp>
      <p:sp>
        <p:nvSpPr>
          <p:cNvPr id="64" name="TextBox 12">
            <a:extLst>
              <a:ext uri="{FF2B5EF4-FFF2-40B4-BE49-F238E27FC236}">
                <a16:creationId xmlns:a16="http://schemas.microsoft.com/office/drawing/2014/main" id="{9FE718A6-E8EB-6825-8B8D-CD985DEC3C6F}"/>
              </a:ext>
            </a:extLst>
          </p:cNvPr>
          <p:cNvSpPr txBox="1"/>
          <p:nvPr/>
        </p:nvSpPr>
        <p:spPr>
          <a:xfrm>
            <a:off x="2" y="2891278"/>
            <a:ext cx="1232252" cy="371512"/>
          </a:xfrm>
          <a:prstGeom prst="rect">
            <a:avLst/>
          </a:prstGeom>
          <a:noFill/>
        </p:spPr>
        <p:txBody>
          <a:bodyPr wrap="square" rtlCol="0">
            <a:spAutoFit/>
          </a:bodyPr>
          <a:lstStyle/>
          <a:p>
            <a:r>
              <a:rPr lang="nl-NL" sz="1814" b="1" dirty="0"/>
              <a:t>B.</a:t>
            </a:r>
          </a:p>
        </p:txBody>
      </p:sp>
      <p:sp>
        <p:nvSpPr>
          <p:cNvPr id="66" name="TextBox 3">
            <a:extLst>
              <a:ext uri="{FF2B5EF4-FFF2-40B4-BE49-F238E27FC236}">
                <a16:creationId xmlns:a16="http://schemas.microsoft.com/office/drawing/2014/main" id="{90BD315A-8627-D494-892E-3AE41431CC0E}"/>
              </a:ext>
            </a:extLst>
          </p:cNvPr>
          <p:cNvSpPr txBox="1"/>
          <p:nvPr/>
        </p:nvSpPr>
        <p:spPr>
          <a:xfrm>
            <a:off x="2" y="106766"/>
            <a:ext cx="6730407" cy="707886"/>
          </a:xfrm>
          <a:prstGeom prst="rect">
            <a:avLst/>
          </a:prstGeom>
          <a:noFill/>
        </p:spPr>
        <p:txBody>
          <a:bodyPr wrap="square" rtlCol="0">
            <a:spAutoFit/>
          </a:bodyPr>
          <a:lstStyle/>
          <a:p>
            <a:r>
              <a:rPr lang="nl-NL" sz="1814" b="1" dirty="0" err="1"/>
              <a:t>Supplementary</a:t>
            </a:r>
            <a:r>
              <a:rPr lang="nl-NL" sz="1814" b="1" dirty="0"/>
              <a:t> </a:t>
            </a:r>
            <a:r>
              <a:rPr lang="nl-NL" sz="1814" b="1" dirty="0" err="1"/>
              <a:t>Figure</a:t>
            </a:r>
            <a:r>
              <a:rPr lang="nl-NL" sz="1814" b="1" dirty="0"/>
              <a:t> </a:t>
            </a:r>
            <a:r>
              <a:rPr lang="en-US" altLang="zh-CN" sz="1814" b="1" dirty="0"/>
              <a:t>2</a:t>
            </a:r>
            <a:r>
              <a:rPr lang="en-US" sz="1814" b="1" dirty="0"/>
              <a:t>.</a:t>
            </a:r>
            <a:r>
              <a:rPr lang="zh-CN" altLang="zh-CN" sz="2000" b="1" dirty="0"/>
              <a:t> Comparison of CRC-associated plasma protein alterations with the </a:t>
            </a:r>
            <a:r>
              <a:rPr lang="en-US" altLang="zh-CN" sz="2000" b="1" dirty="0"/>
              <a:t>HPA plasma </a:t>
            </a:r>
            <a:r>
              <a:rPr lang="zh-CN" altLang="zh-CN" sz="2000" b="1" dirty="0"/>
              <a:t>dataset.</a:t>
            </a:r>
            <a:endParaRPr lang="nl-NL" sz="1814" b="1" dirty="0"/>
          </a:p>
        </p:txBody>
      </p:sp>
      <p:sp>
        <p:nvSpPr>
          <p:cNvPr id="67" name="文本框 66">
            <a:extLst>
              <a:ext uri="{FF2B5EF4-FFF2-40B4-BE49-F238E27FC236}">
                <a16:creationId xmlns:a16="http://schemas.microsoft.com/office/drawing/2014/main" id="{D6ECAC8B-C367-21F1-2FDD-D9B1E0B8D30A}"/>
              </a:ext>
            </a:extLst>
          </p:cNvPr>
          <p:cNvSpPr txBox="1"/>
          <p:nvPr/>
        </p:nvSpPr>
        <p:spPr>
          <a:xfrm>
            <a:off x="7392" y="8229242"/>
            <a:ext cx="6857999" cy="1684307"/>
          </a:xfrm>
          <a:prstGeom prst="rect">
            <a:avLst/>
          </a:prstGeom>
          <a:noFill/>
        </p:spPr>
        <p:txBody>
          <a:bodyPr wrap="square">
            <a:spAutoFit/>
          </a:bodyPr>
          <a:lstStyle/>
          <a:p>
            <a:pPr algn="just">
              <a:lnSpc>
                <a:spcPct val="150000"/>
              </a:lnSpc>
              <a:buNone/>
            </a:pPr>
            <a:r>
              <a:rPr lang="zh-CN" altLang="zh-CN" sz="1000" dirty="0"/>
              <a:t>(A) Direction-specific overlap of significantly altered proteins identified by Mag-Net (left) and ISD (right) with the </a:t>
            </a:r>
            <a:r>
              <a:rPr lang="en-US" altLang="zh-CN" sz="1000" dirty="0"/>
              <a:t>HPA</a:t>
            </a:r>
            <a:r>
              <a:rPr lang="zh-CN" altLang="zh-CN" sz="1000" dirty="0"/>
              <a:t> </a:t>
            </a:r>
            <a:r>
              <a:rPr lang="en-US" altLang="zh-CN" sz="1000" dirty="0"/>
              <a:t>plasma</a:t>
            </a:r>
            <a:r>
              <a:rPr lang="zh-CN" altLang="zh-CN" sz="1000" dirty="0"/>
              <a:t> dataset. Proteins with a raw </a:t>
            </a:r>
            <a:r>
              <a:rPr lang="zh-CN" altLang="zh-CN" sz="1000" i="1" dirty="0"/>
              <a:t>p</a:t>
            </a:r>
            <a:r>
              <a:rPr lang="zh-CN" altLang="zh-CN" sz="1000" dirty="0"/>
              <a:t> value &lt; 0.05 were classified as upregulated (↑) or downregulated (↓) in CRC relative to healthy or normal controls. The intersecting regions represent proteins showing concordant directions of change in the in-house plasma and </a:t>
            </a:r>
            <a:r>
              <a:rPr lang="en-US" altLang="zh-CN" sz="1000" dirty="0"/>
              <a:t>HPA plasma </a:t>
            </a:r>
            <a:r>
              <a:rPr lang="zh-CN" altLang="zh-CN" sz="1000" dirty="0"/>
              <a:t>datasets. (B) Boxplots of the 25 concordant overlap proteins with the largest fold-change magnitude in the Mag-Net (left) and ISD (right) datasets. Blue and red indicate healthy controls and CRC samples, respectively. FC values and significance levels are based on the limma analysis. </a:t>
            </a:r>
            <a:r>
              <a:rPr lang="zh-CN" altLang="zh-CN" sz="1000" i="1" dirty="0"/>
              <a:t>p</a:t>
            </a:r>
            <a:r>
              <a:rPr lang="zh-CN" altLang="zh-CN" sz="1000" dirty="0"/>
              <a:t> values are indicated as:</a:t>
            </a:r>
            <a:r>
              <a:rPr lang="en-US" altLang="zh-CN" sz="1000" dirty="0"/>
              <a:t> p</a:t>
            </a:r>
            <a:r>
              <a:rPr lang="zh-CN" altLang="zh-CN" sz="1000" dirty="0"/>
              <a:t> ≥ 0.05; *</a:t>
            </a:r>
            <a:r>
              <a:rPr lang="en-US" altLang="zh-CN" sz="1000" dirty="0"/>
              <a:t>, p</a:t>
            </a:r>
            <a:r>
              <a:rPr lang="zh-CN" altLang="zh-CN" sz="1000" dirty="0"/>
              <a:t> &lt; 0.05; **,</a:t>
            </a:r>
            <a:r>
              <a:rPr lang="en-US" altLang="zh-CN" sz="1000" dirty="0"/>
              <a:t> p</a:t>
            </a:r>
            <a:r>
              <a:rPr lang="zh-CN" altLang="zh-CN" sz="1000" dirty="0"/>
              <a:t> &lt; 0.01; ***,</a:t>
            </a:r>
            <a:r>
              <a:rPr lang="en-US" altLang="zh-CN" sz="1000" dirty="0"/>
              <a:t> p</a:t>
            </a:r>
            <a:r>
              <a:rPr lang="zh-CN" altLang="zh-CN" sz="1000" dirty="0"/>
              <a:t> &lt; 0.001; and ****</a:t>
            </a:r>
            <a:r>
              <a:rPr lang="en-US" altLang="zh-CN" sz="1000" dirty="0"/>
              <a:t>, p</a:t>
            </a:r>
            <a:r>
              <a:rPr lang="zh-CN" altLang="zh-CN" sz="1000" dirty="0"/>
              <a:t> &lt; 0.0001.</a:t>
            </a:r>
          </a:p>
        </p:txBody>
      </p:sp>
    </p:spTree>
    <p:extLst>
      <p:ext uri="{BB962C8B-B14F-4D97-AF65-F5344CB8AC3E}">
        <p14:creationId xmlns:p14="http://schemas.microsoft.com/office/powerpoint/2010/main" val="31403762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8">
            <a:extLst>
              <a:ext uri="{FF2B5EF4-FFF2-40B4-BE49-F238E27FC236}">
                <a16:creationId xmlns:a16="http://schemas.microsoft.com/office/drawing/2014/main" id="{6776D6B9-7047-1023-4143-C571B6F428FE}"/>
              </a:ext>
            </a:extLst>
          </p:cNvPr>
          <p:cNvSpPr txBox="1"/>
          <p:nvPr/>
        </p:nvSpPr>
        <p:spPr>
          <a:xfrm>
            <a:off x="837683" y="940490"/>
            <a:ext cx="2460841" cy="307777"/>
          </a:xfrm>
          <a:prstGeom prst="rect">
            <a:avLst/>
          </a:prstGeom>
          <a:noFill/>
        </p:spPr>
        <p:txBody>
          <a:bodyPr wrap="square" rtlCol="0">
            <a:spAutoFit/>
          </a:bodyPr>
          <a:lstStyle/>
          <a:p>
            <a:r>
              <a:rPr lang="nl-NL" sz="1400" b="1" dirty="0" err="1"/>
              <a:t>Upregulated</a:t>
            </a:r>
            <a:r>
              <a:rPr lang="nl-NL" sz="1400" b="1" dirty="0"/>
              <a:t> in CRC</a:t>
            </a:r>
          </a:p>
        </p:txBody>
      </p:sp>
      <p:sp>
        <p:nvSpPr>
          <p:cNvPr id="6" name="TextBox 8">
            <a:extLst>
              <a:ext uri="{FF2B5EF4-FFF2-40B4-BE49-F238E27FC236}">
                <a16:creationId xmlns:a16="http://schemas.microsoft.com/office/drawing/2014/main" id="{5C0A4C98-DB7C-76B7-7372-B7C67800D452}"/>
              </a:ext>
            </a:extLst>
          </p:cNvPr>
          <p:cNvSpPr txBox="1"/>
          <p:nvPr/>
        </p:nvSpPr>
        <p:spPr>
          <a:xfrm>
            <a:off x="4273622" y="940489"/>
            <a:ext cx="2460841" cy="307777"/>
          </a:xfrm>
          <a:prstGeom prst="rect">
            <a:avLst/>
          </a:prstGeom>
          <a:noFill/>
        </p:spPr>
        <p:txBody>
          <a:bodyPr wrap="square" rtlCol="0">
            <a:spAutoFit/>
          </a:bodyPr>
          <a:lstStyle/>
          <a:p>
            <a:r>
              <a:rPr lang="nl-NL" sz="1400" b="1" dirty="0" err="1"/>
              <a:t>Downregulated</a:t>
            </a:r>
            <a:r>
              <a:rPr lang="nl-NL" sz="1400" b="1" dirty="0"/>
              <a:t> in CRC</a:t>
            </a:r>
          </a:p>
        </p:txBody>
      </p:sp>
      <p:sp>
        <p:nvSpPr>
          <p:cNvPr id="12" name="文本框 11">
            <a:extLst>
              <a:ext uri="{FF2B5EF4-FFF2-40B4-BE49-F238E27FC236}">
                <a16:creationId xmlns:a16="http://schemas.microsoft.com/office/drawing/2014/main" id="{C3395F90-8DA3-D4E9-FAA5-3EC08C5C49F1}"/>
              </a:ext>
            </a:extLst>
          </p:cNvPr>
          <p:cNvSpPr txBox="1"/>
          <p:nvPr/>
        </p:nvSpPr>
        <p:spPr>
          <a:xfrm>
            <a:off x="-1" y="4462509"/>
            <a:ext cx="6812583" cy="1915140"/>
          </a:xfrm>
          <a:prstGeom prst="rect">
            <a:avLst/>
          </a:prstGeom>
          <a:noFill/>
        </p:spPr>
        <p:txBody>
          <a:bodyPr wrap="square">
            <a:spAutoFit/>
          </a:bodyPr>
          <a:lstStyle/>
          <a:p>
            <a:pPr algn="just">
              <a:lnSpc>
                <a:spcPct val="150000"/>
              </a:lnSpc>
            </a:pPr>
            <a:r>
              <a:rPr lang="en-US" altLang="zh-CN" sz="1000" dirty="0"/>
              <a:t>Quantitative protein data from three published plasma extracellular vesicle (EV) proteomic studies and the Mag-Net cohort were </a:t>
            </a:r>
            <a:r>
              <a:rPr lang="en-US" altLang="zh-CN" sz="1000" dirty="0" err="1"/>
              <a:t>analysed</a:t>
            </a:r>
            <a:r>
              <a:rPr lang="en-US" altLang="zh-CN" sz="1000" dirty="0"/>
              <a:t> using a consistent statistical workflow. Proteins detected in more than 10% of samples were retained, and differential abundance between CRC and healthy controls was determined using </a:t>
            </a:r>
            <a:r>
              <a:rPr lang="en-US" altLang="zh-CN" sz="1000" dirty="0" err="1"/>
              <a:t>limma</a:t>
            </a:r>
            <a:r>
              <a:rPr lang="en-US" altLang="zh-CN" sz="1000" dirty="0"/>
              <a:t> (p&lt;0.05). “Total proteins” indicates the number of retained proteins assigned to each direction according to the sign of the fold change, whereas “Differential proteins” indicates the subset meeting the </a:t>
            </a:r>
            <a:r>
              <a:rPr lang="en-US" altLang="zh-CN" sz="1000" dirty="0" err="1"/>
              <a:t>limma</a:t>
            </a:r>
            <a:r>
              <a:rPr lang="en-US" altLang="zh-CN" sz="1000" dirty="0"/>
              <a:t> significance threshold. Overlaps among differentially abundant proteins are shown separately for proteins increased and decreased in CRC. Numbers within the Venn diagrams indicate protein counts, with percentages of all unique differential proteins in the corresponding direction-specific comparison shown in parentheses. Details of the included studies and complete re-analysis results are provided in Supplementary Tables 2 and 3, respectively.</a:t>
            </a:r>
            <a:endParaRPr lang="zh-CN" altLang="en-US" sz="1000" dirty="0"/>
          </a:p>
        </p:txBody>
      </p:sp>
      <p:sp>
        <p:nvSpPr>
          <p:cNvPr id="13" name="TextBox 5">
            <a:extLst>
              <a:ext uri="{FF2B5EF4-FFF2-40B4-BE49-F238E27FC236}">
                <a16:creationId xmlns:a16="http://schemas.microsoft.com/office/drawing/2014/main" id="{32B28E6E-E663-92FF-09A8-1B7DEB6FA5AF}"/>
              </a:ext>
            </a:extLst>
          </p:cNvPr>
          <p:cNvSpPr txBox="1"/>
          <p:nvPr/>
        </p:nvSpPr>
        <p:spPr>
          <a:xfrm>
            <a:off x="2" y="0"/>
            <a:ext cx="6857998" cy="707886"/>
          </a:xfrm>
          <a:prstGeom prst="rect">
            <a:avLst/>
          </a:prstGeom>
          <a:noFill/>
        </p:spPr>
        <p:txBody>
          <a:bodyPr wrap="square" rtlCol="0">
            <a:spAutoFit/>
          </a:bodyPr>
          <a:lstStyle/>
          <a:p>
            <a:r>
              <a:rPr lang="nl-NL" sz="1814" b="1" dirty="0" err="1"/>
              <a:t>Supplementary</a:t>
            </a:r>
            <a:r>
              <a:rPr lang="nl-NL" sz="1814" b="1" dirty="0"/>
              <a:t> </a:t>
            </a:r>
            <a:r>
              <a:rPr lang="nl-NL" sz="1814" b="1" dirty="0" err="1"/>
              <a:t>Figure</a:t>
            </a:r>
            <a:r>
              <a:rPr lang="nl-NL" sz="1814" b="1" dirty="0"/>
              <a:t> 3</a:t>
            </a:r>
            <a:r>
              <a:rPr lang="en-US" sz="1814" b="1" dirty="0"/>
              <a:t>. </a:t>
            </a:r>
            <a:r>
              <a:rPr lang="zh-CN" altLang="zh-CN" sz="2000" dirty="0"/>
              <a:t>Cross-study overlap of CRC-associated extracellular vesicle protein signatures.</a:t>
            </a:r>
            <a:endParaRPr lang="nl-NL" sz="1814" b="1" dirty="0"/>
          </a:p>
        </p:txBody>
      </p:sp>
      <p:pic>
        <p:nvPicPr>
          <p:cNvPr id="3" name="图片 2">
            <a:extLst>
              <a:ext uri="{FF2B5EF4-FFF2-40B4-BE49-F238E27FC236}">
                <a16:creationId xmlns:a16="http://schemas.microsoft.com/office/drawing/2014/main" id="{AFA3091A-36A2-D8CB-6318-716036FA90C9}"/>
              </a:ext>
            </a:extLst>
          </p:cNvPr>
          <p:cNvPicPr>
            <a:picLocks noChangeAspect="1"/>
          </p:cNvPicPr>
          <p:nvPr/>
        </p:nvPicPr>
        <p:blipFill>
          <a:blip r:embed="rId2"/>
          <a:srcRect t="8772"/>
          <a:stretch>
            <a:fillRect/>
          </a:stretch>
        </p:blipFill>
        <p:spPr>
          <a:xfrm>
            <a:off x="0" y="1349879"/>
            <a:ext cx="6858000" cy="3068774"/>
          </a:xfrm>
          <a:prstGeom prst="rect">
            <a:avLst/>
          </a:prstGeom>
        </p:spPr>
      </p:pic>
    </p:spTree>
    <p:extLst>
      <p:ext uri="{BB962C8B-B14F-4D97-AF65-F5344CB8AC3E}">
        <p14:creationId xmlns:p14="http://schemas.microsoft.com/office/powerpoint/2010/main" val="709694275"/>
      </p:ext>
    </p:extLst>
  </p:cSld>
  <p:clrMapOvr>
    <a:masterClrMapping/>
  </p:clrMapOvr>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1814</TotalTime>
  <Words>1815</Words>
  <Application>Microsoft Office PowerPoint</Application>
  <PresentationFormat>A4 Paper (210x297 mm)</PresentationFormat>
  <Paragraphs>49</Paragraphs>
  <Slides>3</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等线</vt:lpstr>
      <vt:lpstr>Arial</vt:lpstr>
      <vt:lpstr>Calibri</vt:lpstr>
      <vt:lpstr>Calibri Light</vt:lpstr>
      <vt:lpstr>Office 主题​​</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jianing liu</dc:creator>
  <cp:lastModifiedBy>Liu, J. (Jianing)</cp:lastModifiedBy>
  <cp:revision>5</cp:revision>
  <dcterms:created xsi:type="dcterms:W3CDTF">2026-06-16T01:32:44Z</dcterms:created>
  <dcterms:modified xsi:type="dcterms:W3CDTF">2026-08-10T09:24:05Z</dcterms:modified>
</cp:coreProperties>
</file>