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95" r:id="rId2"/>
    <p:sldId id="293" r:id="rId3"/>
    <p:sldId id="302" r:id="rId4"/>
    <p:sldId id="303" r:id="rId5"/>
    <p:sldId id="305" r:id="rId6"/>
    <p:sldId id="29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48C6AC-B924-4D15-9D71-76AA22038C51}" v="2" dt="2026-09-26T10:09:21.6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eepkumar20684@outlook.com" userId="713691188b6ddcb4" providerId="LiveId" clId="{A18C965C-32ED-4401-902B-349A220978C3}"/>
    <pc:docChg chg="modSld">
      <pc:chgData name="sandeepkumar20684@outlook.com" userId="713691188b6ddcb4" providerId="LiveId" clId="{A18C965C-32ED-4401-902B-349A220978C3}" dt="2026-09-26T10:09:21.638" v="1" actId="478"/>
      <pc:docMkLst>
        <pc:docMk/>
      </pc:docMkLst>
      <pc:sldChg chg="delSp modSp">
        <pc:chgData name="sandeepkumar20684@outlook.com" userId="713691188b6ddcb4" providerId="LiveId" clId="{A18C965C-32ED-4401-902B-349A220978C3}" dt="2026-09-26T10:09:21.638" v="1" actId="478"/>
        <pc:sldMkLst>
          <pc:docMk/>
          <pc:sldMk cId="3268795376" sldId="297"/>
        </pc:sldMkLst>
        <pc:spChg chg="del mod">
          <ac:chgData name="sandeepkumar20684@outlook.com" userId="713691188b6ddcb4" providerId="LiveId" clId="{A18C965C-32ED-4401-902B-349A220978C3}" dt="2026-09-26T10:09:21.638" v="1" actId="478"/>
          <ac:spMkLst>
            <pc:docMk/>
            <pc:sldMk cId="3268795376" sldId="297"/>
            <ac:spMk id="27" creationId="{066A3838-794D-931E-BD08-59554254BBA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EA301-FB33-47E7-A940-D8AB82F0466F}" type="datetimeFigureOut">
              <a:rPr lang="en-IN" smtClean="0"/>
              <a:t>26-09-2026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46D5FB-7907-4738-B390-1E3A90E0BB28}" type="slidenum">
              <a:rPr lang="en-IN" smtClean="0"/>
              <a:t>‹#›</a:t>
            </a:fld>
            <a:endParaRPr lang="en-IN"/>
          </a:p>
        </p:txBody>
      </p:sp>
    </p:spTree>
    <p:extLst>
      <p:ext uri="{BB962C8B-B14F-4D97-AF65-F5344CB8AC3E}">
        <p14:creationId xmlns:p14="http://schemas.microsoft.com/office/powerpoint/2010/main" val="4195156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241E5-F7AF-972E-0EAD-2266C8F102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2E8EF-ACFB-C3D2-2BDA-0D924A3DA39C}"/>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D8AFAE53-EA6E-2B89-BE6C-F2EC3CCD98E8}"/>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E7805F21-967F-6FE5-8168-FAB851B90B02}"/>
              </a:ext>
            </a:extLst>
          </p:cNvPr>
          <p:cNvSpPr>
            <a:spLocks noGrp="1"/>
          </p:cNvSpPr>
          <p:nvPr>
            <p:ph type="sldNum" sz="quarter" idx="5"/>
          </p:nvPr>
        </p:nvSpPr>
        <p:spPr/>
        <p:txBody>
          <a:bodyPr/>
          <a:lstStyle/>
          <a:p>
            <a:fld id="{E6E81C9C-3775-401B-82DE-196D14178034}" type="slidenum">
              <a:rPr lang="en-IN" smtClean="0"/>
              <a:t>1</a:t>
            </a:fld>
            <a:endParaRPr lang="en-IN"/>
          </a:p>
        </p:txBody>
      </p:sp>
    </p:spTree>
    <p:extLst>
      <p:ext uri="{BB962C8B-B14F-4D97-AF65-F5344CB8AC3E}">
        <p14:creationId xmlns:p14="http://schemas.microsoft.com/office/powerpoint/2010/main" val="3919205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418CE-5175-B5D8-40CC-5ECFA7E7B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89E21-9BF2-BA47-DFBC-B0C3F9C7EC5C}"/>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A8AAB0FB-A35B-2DF5-7B62-7F713A1DBE13}"/>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5D12B891-A98F-0866-DAEF-A20520D38FBC}"/>
              </a:ext>
            </a:extLst>
          </p:cNvPr>
          <p:cNvSpPr>
            <a:spLocks noGrp="1"/>
          </p:cNvSpPr>
          <p:nvPr>
            <p:ph type="sldNum" sz="quarter" idx="5"/>
          </p:nvPr>
        </p:nvSpPr>
        <p:spPr/>
        <p:txBody>
          <a:bodyPr/>
          <a:lstStyle/>
          <a:p>
            <a:fld id="{E6E81C9C-3775-401B-82DE-196D14178034}" type="slidenum">
              <a:rPr lang="en-IN" smtClean="0"/>
              <a:t>2</a:t>
            </a:fld>
            <a:endParaRPr lang="en-IN"/>
          </a:p>
        </p:txBody>
      </p:sp>
    </p:spTree>
    <p:extLst>
      <p:ext uri="{BB962C8B-B14F-4D97-AF65-F5344CB8AC3E}">
        <p14:creationId xmlns:p14="http://schemas.microsoft.com/office/powerpoint/2010/main" val="4016263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C53C4-6F98-F0F4-9460-4E7A8A04F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428D93-7F05-5993-DE95-D25ADF1A35EC}"/>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2A28B524-05D6-C7A4-7E12-3A5364BB87D6}"/>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9CA74C8-9399-FBC9-A675-DA260E5E4AC0}"/>
              </a:ext>
            </a:extLst>
          </p:cNvPr>
          <p:cNvSpPr>
            <a:spLocks noGrp="1"/>
          </p:cNvSpPr>
          <p:nvPr>
            <p:ph type="sldNum" sz="quarter" idx="5"/>
          </p:nvPr>
        </p:nvSpPr>
        <p:spPr/>
        <p:txBody>
          <a:bodyPr/>
          <a:lstStyle/>
          <a:p>
            <a:fld id="{E6E81C9C-3775-401B-82DE-196D14178034}" type="slidenum">
              <a:rPr lang="en-IN" smtClean="0"/>
              <a:t>3</a:t>
            </a:fld>
            <a:endParaRPr lang="en-IN"/>
          </a:p>
        </p:txBody>
      </p:sp>
    </p:spTree>
    <p:extLst>
      <p:ext uri="{BB962C8B-B14F-4D97-AF65-F5344CB8AC3E}">
        <p14:creationId xmlns:p14="http://schemas.microsoft.com/office/powerpoint/2010/main" val="2458709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B168E-EE5F-2A52-7791-1D79703C14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866AD-1F8F-4F5C-3570-5E305B15FC5E}"/>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A99F00D2-D475-FF5C-EAA6-279B9E808D7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13F34F0-A585-D1EF-C522-816A0E04E4A4}"/>
              </a:ext>
            </a:extLst>
          </p:cNvPr>
          <p:cNvSpPr>
            <a:spLocks noGrp="1"/>
          </p:cNvSpPr>
          <p:nvPr>
            <p:ph type="sldNum" sz="quarter" idx="5"/>
          </p:nvPr>
        </p:nvSpPr>
        <p:spPr/>
        <p:txBody>
          <a:bodyPr/>
          <a:lstStyle/>
          <a:p>
            <a:fld id="{E6E81C9C-3775-401B-82DE-196D14178034}" type="slidenum">
              <a:rPr lang="en-IN" smtClean="0"/>
              <a:t>4</a:t>
            </a:fld>
            <a:endParaRPr lang="en-IN"/>
          </a:p>
        </p:txBody>
      </p:sp>
    </p:spTree>
    <p:extLst>
      <p:ext uri="{BB962C8B-B14F-4D97-AF65-F5344CB8AC3E}">
        <p14:creationId xmlns:p14="http://schemas.microsoft.com/office/powerpoint/2010/main" val="3886640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97D79-E71F-8D7B-AB45-72BD76E23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5CC5B-7333-2D5F-5B1A-402BE358AFF7}"/>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CF06BE36-F5EA-1FDF-8459-818368C9F9C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91417B0-FEB3-19E3-09CE-F36463B66BB1}"/>
              </a:ext>
            </a:extLst>
          </p:cNvPr>
          <p:cNvSpPr>
            <a:spLocks noGrp="1"/>
          </p:cNvSpPr>
          <p:nvPr>
            <p:ph type="sldNum" sz="quarter" idx="5"/>
          </p:nvPr>
        </p:nvSpPr>
        <p:spPr/>
        <p:txBody>
          <a:bodyPr/>
          <a:lstStyle/>
          <a:p>
            <a:fld id="{E6E81C9C-3775-401B-82DE-196D14178034}" type="slidenum">
              <a:rPr lang="en-IN" smtClean="0"/>
              <a:t>5</a:t>
            </a:fld>
            <a:endParaRPr lang="en-IN"/>
          </a:p>
        </p:txBody>
      </p:sp>
    </p:spTree>
    <p:extLst>
      <p:ext uri="{BB962C8B-B14F-4D97-AF65-F5344CB8AC3E}">
        <p14:creationId xmlns:p14="http://schemas.microsoft.com/office/powerpoint/2010/main" val="2546520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9FA5A-9413-E485-C1BE-DCF669C36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343758-2CD4-867F-B61B-ACD9B6074C43}"/>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EF56384B-A079-232E-1708-C438368FEDEF}"/>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52AFDDC2-1BCD-9C8F-E5AD-4C4C62CF0A25}"/>
              </a:ext>
            </a:extLst>
          </p:cNvPr>
          <p:cNvSpPr>
            <a:spLocks noGrp="1"/>
          </p:cNvSpPr>
          <p:nvPr>
            <p:ph type="sldNum" sz="quarter" idx="5"/>
          </p:nvPr>
        </p:nvSpPr>
        <p:spPr/>
        <p:txBody>
          <a:bodyPr/>
          <a:lstStyle/>
          <a:p>
            <a:fld id="{E6E81C9C-3775-401B-82DE-196D14178034}" type="slidenum">
              <a:rPr lang="en-IN" smtClean="0"/>
              <a:t>6</a:t>
            </a:fld>
            <a:endParaRPr lang="en-IN"/>
          </a:p>
        </p:txBody>
      </p:sp>
    </p:spTree>
    <p:extLst>
      <p:ext uri="{BB962C8B-B14F-4D97-AF65-F5344CB8AC3E}">
        <p14:creationId xmlns:p14="http://schemas.microsoft.com/office/powerpoint/2010/main" val="1119991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0D803-B33F-EA1E-A936-7EDBC925B1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E41D44C-DAD3-0B4F-880E-1090476EC2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FD828B7-E1C5-99A8-6869-4450F30B611A}"/>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5" name="Footer Placeholder 4">
            <a:extLst>
              <a:ext uri="{FF2B5EF4-FFF2-40B4-BE49-F238E27FC236}">
                <a16:creationId xmlns:a16="http://schemas.microsoft.com/office/drawing/2014/main" id="{EB99FB30-0CAB-DD9F-E525-0E0AF2004D6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511BD90-CE63-248D-8B8F-77E65232293B}"/>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17262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F47C1-E6C5-3515-556F-4B8EBB48CB0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04F37EE-17FF-8036-9FFA-580F1859EB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1B23B7-4CA6-E23E-B444-02A8EE852061}"/>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5" name="Footer Placeholder 4">
            <a:extLst>
              <a:ext uri="{FF2B5EF4-FFF2-40B4-BE49-F238E27FC236}">
                <a16:creationId xmlns:a16="http://schemas.microsoft.com/office/drawing/2014/main" id="{DFE281DC-EA2E-2C7D-4073-8CEAEDD9C7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683EFD7-EC74-EECF-58D0-4B598DFEF559}"/>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132638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9759-128F-A48C-6797-D81A968E91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E352531-9993-0299-E680-FD9B202493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FD702B-375D-DA14-CC44-C610AFD586F9}"/>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5" name="Footer Placeholder 4">
            <a:extLst>
              <a:ext uri="{FF2B5EF4-FFF2-40B4-BE49-F238E27FC236}">
                <a16:creationId xmlns:a16="http://schemas.microsoft.com/office/drawing/2014/main" id="{78878972-D669-B392-3697-0CBA8056D0D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CA4D7C8-DAB0-BC48-38AE-1D23B5FCC43A}"/>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2799047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D6D82-D631-12A8-FD7E-ABFECAF0B25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50CECFE-E998-BA66-72BD-818F491864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3737AC2-5E6C-604C-4107-E9BFC2D46C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FA279DD-BAFB-A0E5-1ED7-1C3D2AEC17A1}"/>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6" name="Footer Placeholder 5">
            <a:extLst>
              <a:ext uri="{FF2B5EF4-FFF2-40B4-BE49-F238E27FC236}">
                <a16:creationId xmlns:a16="http://schemas.microsoft.com/office/drawing/2014/main" id="{A2700AA4-4A91-CC04-CF87-8543E584849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124B1C1-6734-8390-4361-4C93CF84A351}"/>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3022642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F952-EF72-E716-6BB9-D6858DC5698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F6BE606-085B-56B4-7B65-40D310488C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70AAC9-6FEE-28D9-65B0-B401F48A36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51DADFF-89C7-334E-F6EE-C1F1FA2710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A2FFD8-403F-48C0-5A7B-78F1DAF0B9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CB9537C-D3FA-6262-8565-40CA989122F0}"/>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8" name="Footer Placeholder 7">
            <a:extLst>
              <a:ext uri="{FF2B5EF4-FFF2-40B4-BE49-F238E27FC236}">
                <a16:creationId xmlns:a16="http://schemas.microsoft.com/office/drawing/2014/main" id="{1ECD4CDE-0A98-6D7C-CD08-F411C7A2308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35B1D73-9163-1974-0910-946E8242DFAF}"/>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3274314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7F443-2250-4FB7-431D-14835456CD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098A887-AC8E-6F5D-B763-5357B3ED8622}"/>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4" name="Footer Placeholder 3">
            <a:extLst>
              <a:ext uri="{FF2B5EF4-FFF2-40B4-BE49-F238E27FC236}">
                <a16:creationId xmlns:a16="http://schemas.microsoft.com/office/drawing/2014/main" id="{E68E3206-D3A8-46CA-743A-7BAE2F6EFB4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A0101F5-880B-EDB4-D6F6-C94FA4B598DC}"/>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2842394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F62716-948F-9113-0F58-E251B49ED59F}"/>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3" name="Footer Placeholder 2">
            <a:extLst>
              <a:ext uri="{FF2B5EF4-FFF2-40B4-BE49-F238E27FC236}">
                <a16:creationId xmlns:a16="http://schemas.microsoft.com/office/drawing/2014/main" id="{326718A2-4A23-F880-433E-A27A7BCDB3E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2026DE0-D2D3-5BFE-545A-0420753BA9CC}"/>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27500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9178D-C7EE-FBEA-9861-1F113A7659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B1D5EC1-78E7-94A0-EAE4-045BE2FFAA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B6D11E3-9593-3561-9810-E3275A7A3B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5DCF98-AD8B-BD89-1253-388899C5560F}"/>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6" name="Footer Placeholder 5">
            <a:extLst>
              <a:ext uri="{FF2B5EF4-FFF2-40B4-BE49-F238E27FC236}">
                <a16:creationId xmlns:a16="http://schemas.microsoft.com/office/drawing/2014/main" id="{3CB4B9EF-30E9-0202-4FE9-2296BFBB7A3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B4D932-268B-B613-D693-098EF52BC4A4}"/>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3480849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1D6C-5161-FB7D-13B1-81FE683E3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BC05150-971C-70A0-A395-B34F881BB5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7F76DE5-48C6-BA78-C509-D437389A64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EA45B1-59C0-668A-3CDB-D83AB611FB4E}"/>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6" name="Footer Placeholder 5">
            <a:extLst>
              <a:ext uri="{FF2B5EF4-FFF2-40B4-BE49-F238E27FC236}">
                <a16:creationId xmlns:a16="http://schemas.microsoft.com/office/drawing/2014/main" id="{12FFB51C-C5E0-D2F3-2D99-5949DD8BB24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57D1EFB-A6DC-3C14-E6C6-0AB9257B85CF}"/>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33267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7F7E-59F1-DD5A-CA06-E7365F05F75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CF83D9E-44B2-29E8-7579-38AA123FB5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FA4CE04-6F2B-A60D-9E37-7243565BAE87}"/>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5" name="Footer Placeholder 4">
            <a:extLst>
              <a:ext uri="{FF2B5EF4-FFF2-40B4-BE49-F238E27FC236}">
                <a16:creationId xmlns:a16="http://schemas.microsoft.com/office/drawing/2014/main" id="{D2430DEE-58DD-A6DF-77F9-F6BE29D4A5F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BA6CBA3-B564-FE0F-14EB-AC1020560C07}"/>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1988583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EF895E-754F-130F-C5E9-D850721C39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1684964-97A2-BE50-964A-D33EB31CAB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7A8CD70-51CB-D48D-629B-FBA670C055EA}"/>
              </a:ext>
            </a:extLst>
          </p:cNvPr>
          <p:cNvSpPr>
            <a:spLocks noGrp="1"/>
          </p:cNvSpPr>
          <p:nvPr>
            <p:ph type="dt" sz="half" idx="10"/>
          </p:nvPr>
        </p:nvSpPr>
        <p:spPr/>
        <p:txBody>
          <a:bodyPr/>
          <a:lstStyle/>
          <a:p>
            <a:fld id="{34B7A899-8718-4558-B43A-2124D694B187}" type="datetimeFigureOut">
              <a:rPr lang="en-IN" smtClean="0"/>
              <a:t>26-09-2026</a:t>
            </a:fld>
            <a:endParaRPr lang="en-IN"/>
          </a:p>
        </p:txBody>
      </p:sp>
      <p:sp>
        <p:nvSpPr>
          <p:cNvPr id="5" name="Footer Placeholder 4">
            <a:extLst>
              <a:ext uri="{FF2B5EF4-FFF2-40B4-BE49-F238E27FC236}">
                <a16:creationId xmlns:a16="http://schemas.microsoft.com/office/drawing/2014/main" id="{E00D69A9-6552-FEE0-2337-5B5C86BBCB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C2B7EC-E5AC-C9B8-4CA3-6C9E206E04ED}"/>
              </a:ext>
            </a:extLst>
          </p:cNvPr>
          <p:cNvSpPr>
            <a:spLocks noGrp="1"/>
          </p:cNvSpPr>
          <p:nvPr>
            <p:ph type="sldNum" sz="quarter" idx="12"/>
          </p:nvPr>
        </p:nvSpPr>
        <p:spPr/>
        <p:txBody>
          <a:bodyPr/>
          <a:lstStyle/>
          <a:p>
            <a:fld id="{134D2043-2501-41FC-B6B6-A2CE84E98080}" type="slidenum">
              <a:rPr lang="en-IN" smtClean="0"/>
              <a:t>‹#›</a:t>
            </a:fld>
            <a:endParaRPr lang="en-IN"/>
          </a:p>
        </p:txBody>
      </p:sp>
    </p:spTree>
    <p:extLst>
      <p:ext uri="{BB962C8B-B14F-4D97-AF65-F5344CB8AC3E}">
        <p14:creationId xmlns:p14="http://schemas.microsoft.com/office/powerpoint/2010/main" val="4248517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DE7A48-9F71-E538-B6B3-320CCCAAD4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45D5132-C97C-CAD4-71EE-93409C196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9FCA0F9-2D32-C7CE-A445-B6AE8CD757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7A899-8718-4558-B43A-2124D694B187}" type="datetimeFigureOut">
              <a:rPr lang="en-IN" smtClean="0"/>
              <a:t>26-09-2026</a:t>
            </a:fld>
            <a:endParaRPr lang="en-IN"/>
          </a:p>
        </p:txBody>
      </p:sp>
      <p:sp>
        <p:nvSpPr>
          <p:cNvPr id="5" name="Footer Placeholder 4">
            <a:extLst>
              <a:ext uri="{FF2B5EF4-FFF2-40B4-BE49-F238E27FC236}">
                <a16:creationId xmlns:a16="http://schemas.microsoft.com/office/drawing/2014/main" id="{778C1CB8-F0B1-5DC5-E5FE-7B954E7EB1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6F969A9-06EC-7FA1-CE4C-E7C94E4EE8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4D2043-2501-41FC-B6B6-A2CE84E98080}" type="slidenum">
              <a:rPr lang="en-IN" smtClean="0"/>
              <a:t>‹#›</a:t>
            </a:fld>
            <a:endParaRPr lang="en-IN"/>
          </a:p>
        </p:txBody>
      </p:sp>
    </p:spTree>
    <p:extLst>
      <p:ext uri="{BB962C8B-B14F-4D97-AF65-F5344CB8AC3E}">
        <p14:creationId xmlns:p14="http://schemas.microsoft.com/office/powerpoint/2010/main" val="751995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gif"/><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B0D15-089F-CE02-03BF-4415B4485AE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372EB9B-C615-B942-9ACD-0E365AD2429D}"/>
              </a:ext>
            </a:extLst>
          </p:cNvPr>
          <p:cNvSpPr txBox="1"/>
          <p:nvPr/>
        </p:nvSpPr>
        <p:spPr>
          <a:xfrm>
            <a:off x="247770" y="1054273"/>
            <a:ext cx="11460481" cy="400110"/>
          </a:xfrm>
          <a:prstGeom prst="rect">
            <a:avLst/>
          </a:prstGeom>
          <a:noFill/>
        </p:spPr>
        <p:txBody>
          <a:bodyPr wrap="square" rtlCol="0">
            <a:spAutoFit/>
          </a:bodyPr>
          <a:lstStyle/>
          <a:p>
            <a:pPr algn="just"/>
            <a:r>
              <a:rPr lang="en-US" sz="2000" b="1" dirty="0"/>
              <a:t> </a:t>
            </a:r>
            <a:r>
              <a:rPr lang="en-US" altLang="en-US" sz="2000" dirty="0">
                <a:latin typeface="Times New Roman" panose="02020603050405020304" pitchFamily="18" charset="0"/>
                <a:cs typeface="Times New Roman" panose="02020603050405020304" pitchFamily="18" charset="0"/>
              </a:rPr>
              <a:t>     </a:t>
            </a:r>
          </a:p>
        </p:txBody>
      </p:sp>
      <p:sp>
        <p:nvSpPr>
          <p:cNvPr id="7" name="Rectangle 6">
            <a:extLst>
              <a:ext uri="{FF2B5EF4-FFF2-40B4-BE49-F238E27FC236}">
                <a16:creationId xmlns:a16="http://schemas.microsoft.com/office/drawing/2014/main" id="{965E91E2-DD90-EACF-C10F-46895F4F1B33}"/>
              </a:ext>
            </a:extLst>
          </p:cNvPr>
          <p:cNvSpPr/>
          <p:nvPr/>
        </p:nvSpPr>
        <p:spPr>
          <a:xfrm>
            <a:off x="247771" y="256253"/>
            <a:ext cx="11696460" cy="625490"/>
          </a:xfrm>
          <a:prstGeom prst="rect">
            <a:avLst/>
          </a:prstGeom>
          <a:solidFill>
            <a:srgbClr val="D05934"/>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2800" b="1" dirty="0">
                <a:solidFill>
                  <a:schemeClr val="bg1"/>
                </a:solidFill>
              </a:rPr>
              <a:t>Environmental Assessment of Strains </a:t>
            </a:r>
          </a:p>
        </p:txBody>
      </p:sp>
      <p:sp>
        <p:nvSpPr>
          <p:cNvPr id="5" name="TextBox 4">
            <a:extLst>
              <a:ext uri="{FF2B5EF4-FFF2-40B4-BE49-F238E27FC236}">
                <a16:creationId xmlns:a16="http://schemas.microsoft.com/office/drawing/2014/main" id="{3C33AF92-B79B-62FC-D184-693BB51C6940}"/>
              </a:ext>
            </a:extLst>
          </p:cNvPr>
          <p:cNvSpPr txBox="1"/>
          <p:nvPr/>
        </p:nvSpPr>
        <p:spPr>
          <a:xfrm>
            <a:off x="1645975" y="995097"/>
            <a:ext cx="1699925" cy="369332"/>
          </a:xfrm>
          <a:prstGeom prst="rect">
            <a:avLst/>
          </a:prstGeom>
          <a:noFill/>
        </p:spPr>
        <p:txBody>
          <a:bodyPr wrap="square" rtlCol="0">
            <a:spAutoFit/>
          </a:bodyPr>
          <a:lstStyle/>
          <a:p>
            <a:r>
              <a:rPr lang="en-IN" b="1" dirty="0"/>
              <a:t>1. Indole test</a:t>
            </a:r>
          </a:p>
        </p:txBody>
      </p:sp>
      <p:pic>
        <p:nvPicPr>
          <p:cNvPr id="6" name="Picture 5">
            <a:extLst>
              <a:ext uri="{FF2B5EF4-FFF2-40B4-BE49-F238E27FC236}">
                <a16:creationId xmlns:a16="http://schemas.microsoft.com/office/drawing/2014/main" id="{F37FE062-4EEA-45DD-E30B-70E35975836D}"/>
              </a:ext>
            </a:extLst>
          </p:cNvPr>
          <p:cNvPicPr>
            <a:picLocks noChangeAspect="1"/>
          </p:cNvPicPr>
          <p:nvPr/>
        </p:nvPicPr>
        <p:blipFill>
          <a:blip r:embed="rId3">
            <a:extLst>
              <a:ext uri="{28A0092B-C50C-407E-A947-70E740481C1C}">
                <a14:useLocalDpi xmlns:a14="http://schemas.microsoft.com/office/drawing/2010/main" val="0"/>
              </a:ext>
            </a:extLst>
          </a:blip>
          <a:srcRect l="-487" t="9936" r="52438" b="5596"/>
          <a:stretch>
            <a:fillRect/>
          </a:stretch>
        </p:blipFill>
        <p:spPr>
          <a:xfrm>
            <a:off x="1048382" y="1356126"/>
            <a:ext cx="2777522" cy="1661191"/>
          </a:xfrm>
          <a:prstGeom prst="rect">
            <a:avLst/>
          </a:prstGeom>
        </p:spPr>
      </p:pic>
      <p:sp>
        <p:nvSpPr>
          <p:cNvPr id="11" name="TextBox 10">
            <a:extLst>
              <a:ext uri="{FF2B5EF4-FFF2-40B4-BE49-F238E27FC236}">
                <a16:creationId xmlns:a16="http://schemas.microsoft.com/office/drawing/2014/main" id="{E746E97B-A45D-DA2B-AC03-94B478B598AF}"/>
              </a:ext>
            </a:extLst>
          </p:cNvPr>
          <p:cNvSpPr txBox="1"/>
          <p:nvPr/>
        </p:nvSpPr>
        <p:spPr>
          <a:xfrm>
            <a:off x="908082" y="1739835"/>
            <a:ext cx="6096000" cy="369332"/>
          </a:xfrm>
          <a:prstGeom prst="rect">
            <a:avLst/>
          </a:prstGeom>
          <a:noFill/>
        </p:spPr>
        <p:txBody>
          <a:bodyPr wrap="square">
            <a:spAutoFit/>
          </a:bodyPr>
          <a:lstStyle/>
          <a:p>
            <a:r>
              <a:rPr lang="en-US" b="1" dirty="0"/>
              <a:t>     DW    DLY       DY      DP</a:t>
            </a:r>
            <a:endParaRPr lang="en-IN" b="1" dirty="0"/>
          </a:p>
        </p:txBody>
      </p:sp>
      <p:pic>
        <p:nvPicPr>
          <p:cNvPr id="14" name="Picture 13">
            <a:extLst>
              <a:ext uri="{FF2B5EF4-FFF2-40B4-BE49-F238E27FC236}">
                <a16:creationId xmlns:a16="http://schemas.microsoft.com/office/drawing/2014/main" id="{F1DFBD2E-F9B9-1E23-64B7-1E628293846C}"/>
              </a:ext>
            </a:extLst>
          </p:cNvPr>
          <p:cNvPicPr>
            <a:picLocks noChangeAspect="1"/>
          </p:cNvPicPr>
          <p:nvPr/>
        </p:nvPicPr>
        <p:blipFill>
          <a:blip r:embed="rId4"/>
          <a:stretch>
            <a:fillRect/>
          </a:stretch>
        </p:blipFill>
        <p:spPr>
          <a:xfrm>
            <a:off x="1313221" y="4243618"/>
            <a:ext cx="2247842" cy="1582547"/>
          </a:xfrm>
          <a:prstGeom prst="rect">
            <a:avLst/>
          </a:prstGeom>
        </p:spPr>
      </p:pic>
      <p:sp>
        <p:nvSpPr>
          <p:cNvPr id="24" name="TextBox 23">
            <a:extLst>
              <a:ext uri="{FF2B5EF4-FFF2-40B4-BE49-F238E27FC236}">
                <a16:creationId xmlns:a16="http://schemas.microsoft.com/office/drawing/2014/main" id="{6708AAEF-499D-ED13-DF57-1683E1F977FA}"/>
              </a:ext>
            </a:extLst>
          </p:cNvPr>
          <p:cNvSpPr txBox="1"/>
          <p:nvPr/>
        </p:nvSpPr>
        <p:spPr>
          <a:xfrm>
            <a:off x="1450708" y="3850743"/>
            <a:ext cx="1964155" cy="369332"/>
          </a:xfrm>
          <a:prstGeom prst="rect">
            <a:avLst/>
          </a:prstGeom>
          <a:noFill/>
        </p:spPr>
        <p:txBody>
          <a:bodyPr wrap="square" rtlCol="0">
            <a:spAutoFit/>
          </a:bodyPr>
          <a:lstStyle/>
          <a:p>
            <a:r>
              <a:rPr lang="en-IN" b="1" dirty="0"/>
              <a:t>2. Methyl Red test</a:t>
            </a:r>
          </a:p>
        </p:txBody>
      </p:sp>
      <p:pic>
        <p:nvPicPr>
          <p:cNvPr id="26" name="Picture 25">
            <a:extLst>
              <a:ext uri="{FF2B5EF4-FFF2-40B4-BE49-F238E27FC236}">
                <a16:creationId xmlns:a16="http://schemas.microsoft.com/office/drawing/2014/main" id="{03DC6091-7563-06F9-337B-09912045680D}"/>
              </a:ext>
            </a:extLst>
          </p:cNvPr>
          <p:cNvPicPr>
            <a:picLocks noChangeAspect="1"/>
          </p:cNvPicPr>
          <p:nvPr/>
        </p:nvPicPr>
        <p:blipFill>
          <a:blip r:embed="rId5"/>
          <a:stretch>
            <a:fillRect/>
          </a:stretch>
        </p:blipFill>
        <p:spPr>
          <a:xfrm>
            <a:off x="4606094" y="1316343"/>
            <a:ext cx="2541809" cy="1761307"/>
          </a:xfrm>
          <a:prstGeom prst="rect">
            <a:avLst/>
          </a:prstGeom>
        </p:spPr>
      </p:pic>
      <p:sp>
        <p:nvSpPr>
          <p:cNvPr id="30" name="TextBox 29">
            <a:extLst>
              <a:ext uri="{FF2B5EF4-FFF2-40B4-BE49-F238E27FC236}">
                <a16:creationId xmlns:a16="http://schemas.microsoft.com/office/drawing/2014/main" id="{83B8E646-892C-4886-487B-70F8CBB50D65}"/>
              </a:ext>
            </a:extLst>
          </p:cNvPr>
          <p:cNvSpPr txBox="1"/>
          <p:nvPr/>
        </p:nvSpPr>
        <p:spPr>
          <a:xfrm>
            <a:off x="4629598" y="924462"/>
            <a:ext cx="2720670" cy="369332"/>
          </a:xfrm>
          <a:prstGeom prst="rect">
            <a:avLst/>
          </a:prstGeom>
          <a:noFill/>
        </p:spPr>
        <p:txBody>
          <a:bodyPr wrap="square" rtlCol="0">
            <a:spAutoFit/>
          </a:bodyPr>
          <a:lstStyle/>
          <a:p>
            <a:pPr algn="ctr"/>
            <a:r>
              <a:rPr lang="en-IN" b="1" dirty="0"/>
              <a:t>3. Voges Proskauer test</a:t>
            </a:r>
          </a:p>
        </p:txBody>
      </p:sp>
      <p:pic>
        <p:nvPicPr>
          <p:cNvPr id="32" name="Picture 31">
            <a:extLst>
              <a:ext uri="{FF2B5EF4-FFF2-40B4-BE49-F238E27FC236}">
                <a16:creationId xmlns:a16="http://schemas.microsoft.com/office/drawing/2014/main" id="{6F69E1FC-EA1F-B9DD-B06D-3DC7ACE15EC3}"/>
              </a:ext>
            </a:extLst>
          </p:cNvPr>
          <p:cNvPicPr>
            <a:picLocks noChangeAspect="1"/>
          </p:cNvPicPr>
          <p:nvPr/>
        </p:nvPicPr>
        <p:blipFill>
          <a:blip r:embed="rId6"/>
          <a:stretch>
            <a:fillRect/>
          </a:stretch>
        </p:blipFill>
        <p:spPr>
          <a:xfrm>
            <a:off x="4737435" y="4236827"/>
            <a:ext cx="2251477" cy="1710643"/>
          </a:xfrm>
          <a:prstGeom prst="rect">
            <a:avLst/>
          </a:prstGeom>
        </p:spPr>
      </p:pic>
      <p:sp>
        <p:nvSpPr>
          <p:cNvPr id="33" name="TextBox 32">
            <a:extLst>
              <a:ext uri="{FF2B5EF4-FFF2-40B4-BE49-F238E27FC236}">
                <a16:creationId xmlns:a16="http://schemas.microsoft.com/office/drawing/2014/main" id="{CB424C99-BBD5-EB69-9D2B-1811FB480B79}"/>
              </a:ext>
            </a:extLst>
          </p:cNvPr>
          <p:cNvSpPr txBox="1"/>
          <p:nvPr/>
        </p:nvSpPr>
        <p:spPr>
          <a:xfrm>
            <a:off x="4489470" y="3890280"/>
            <a:ext cx="2777524" cy="615553"/>
          </a:xfrm>
          <a:prstGeom prst="rect">
            <a:avLst/>
          </a:prstGeom>
          <a:noFill/>
        </p:spPr>
        <p:txBody>
          <a:bodyPr wrap="square" rtlCol="0">
            <a:spAutoFit/>
          </a:bodyPr>
          <a:lstStyle/>
          <a:p>
            <a:r>
              <a:rPr lang="en-IN" sz="1600" b="1" dirty="0"/>
              <a:t>4. </a:t>
            </a:r>
            <a:r>
              <a:rPr lang="en-US" sz="1600" b="1" dirty="0"/>
              <a:t>Simmons Citrate Agar Test</a:t>
            </a:r>
            <a:endParaRPr lang="en-IN" sz="1600" b="1" dirty="0"/>
          </a:p>
          <a:p>
            <a:endParaRPr lang="en-IN" dirty="0"/>
          </a:p>
        </p:txBody>
      </p:sp>
      <p:pic>
        <p:nvPicPr>
          <p:cNvPr id="35" name="Picture 34">
            <a:extLst>
              <a:ext uri="{FF2B5EF4-FFF2-40B4-BE49-F238E27FC236}">
                <a16:creationId xmlns:a16="http://schemas.microsoft.com/office/drawing/2014/main" id="{38682565-63C4-61F8-D97A-DCDCBE0E47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14968" y="1376554"/>
            <a:ext cx="2271721" cy="1557965"/>
          </a:xfrm>
          <a:prstGeom prst="rect">
            <a:avLst/>
          </a:prstGeom>
        </p:spPr>
      </p:pic>
      <p:sp>
        <p:nvSpPr>
          <p:cNvPr id="36" name="TextBox 35">
            <a:extLst>
              <a:ext uri="{FF2B5EF4-FFF2-40B4-BE49-F238E27FC236}">
                <a16:creationId xmlns:a16="http://schemas.microsoft.com/office/drawing/2014/main" id="{236C6870-C2EA-8B74-4662-1CB52CEB75FA}"/>
              </a:ext>
            </a:extLst>
          </p:cNvPr>
          <p:cNvSpPr txBox="1"/>
          <p:nvPr/>
        </p:nvSpPr>
        <p:spPr>
          <a:xfrm>
            <a:off x="8225722" y="999505"/>
            <a:ext cx="2720670" cy="369332"/>
          </a:xfrm>
          <a:prstGeom prst="rect">
            <a:avLst/>
          </a:prstGeom>
          <a:noFill/>
        </p:spPr>
        <p:txBody>
          <a:bodyPr wrap="square" rtlCol="0">
            <a:spAutoFit/>
          </a:bodyPr>
          <a:lstStyle/>
          <a:p>
            <a:pPr algn="ctr"/>
            <a:r>
              <a:rPr lang="en-IN" b="1" dirty="0"/>
              <a:t>5. Blood Agar test</a:t>
            </a:r>
          </a:p>
        </p:txBody>
      </p:sp>
      <p:sp>
        <p:nvSpPr>
          <p:cNvPr id="37" name="TextBox 36">
            <a:extLst>
              <a:ext uri="{FF2B5EF4-FFF2-40B4-BE49-F238E27FC236}">
                <a16:creationId xmlns:a16="http://schemas.microsoft.com/office/drawing/2014/main" id="{A959BAD2-33A9-6AEC-FB95-67016AA61DE5}"/>
              </a:ext>
            </a:extLst>
          </p:cNvPr>
          <p:cNvSpPr txBox="1"/>
          <p:nvPr/>
        </p:nvSpPr>
        <p:spPr>
          <a:xfrm>
            <a:off x="8422948" y="3946366"/>
            <a:ext cx="2720670" cy="369332"/>
          </a:xfrm>
          <a:prstGeom prst="rect">
            <a:avLst/>
          </a:prstGeom>
          <a:noFill/>
        </p:spPr>
        <p:txBody>
          <a:bodyPr wrap="square" rtlCol="0">
            <a:spAutoFit/>
          </a:bodyPr>
          <a:lstStyle/>
          <a:p>
            <a:pPr algn="ctr"/>
            <a:r>
              <a:rPr lang="en-IN" b="1" dirty="0"/>
              <a:t>6. </a:t>
            </a:r>
            <a:r>
              <a:rPr lang="en-US" b="1" dirty="0"/>
              <a:t>DNAs Agar Test</a:t>
            </a:r>
            <a:endParaRPr lang="en-IN" b="1" dirty="0"/>
          </a:p>
        </p:txBody>
      </p:sp>
      <p:pic>
        <p:nvPicPr>
          <p:cNvPr id="39" name="Picture 38">
            <a:extLst>
              <a:ext uri="{FF2B5EF4-FFF2-40B4-BE49-F238E27FC236}">
                <a16:creationId xmlns:a16="http://schemas.microsoft.com/office/drawing/2014/main" id="{74C8DDC4-CA2E-1A6F-289F-5CAE9BC4D5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56329" y="4310858"/>
            <a:ext cx="2215461" cy="1603956"/>
          </a:xfrm>
          <a:prstGeom prst="rect">
            <a:avLst/>
          </a:prstGeom>
        </p:spPr>
      </p:pic>
      <p:sp>
        <p:nvSpPr>
          <p:cNvPr id="41" name="TextBox 40">
            <a:extLst>
              <a:ext uri="{FF2B5EF4-FFF2-40B4-BE49-F238E27FC236}">
                <a16:creationId xmlns:a16="http://schemas.microsoft.com/office/drawing/2014/main" id="{6CFA558F-DA54-53BC-ACF7-C4B40DB3C95A}"/>
              </a:ext>
            </a:extLst>
          </p:cNvPr>
          <p:cNvSpPr txBox="1"/>
          <p:nvPr/>
        </p:nvSpPr>
        <p:spPr>
          <a:xfrm>
            <a:off x="805818" y="978953"/>
            <a:ext cx="3175981" cy="2861159"/>
          </a:xfrm>
          <a:prstGeom prst="rect">
            <a:avLst/>
          </a:prstGeom>
          <a:noFill/>
          <a:ln w="28575">
            <a:solidFill>
              <a:srgbClr val="BB1605"/>
            </a:solidFill>
          </a:ln>
        </p:spPr>
        <p:txBody>
          <a:bodyPr wrap="square" rtlCol="0">
            <a:spAutoFit/>
          </a:bodyPr>
          <a:lstStyle/>
          <a:p>
            <a:endParaRPr lang="en-IN" dirty="0"/>
          </a:p>
        </p:txBody>
      </p:sp>
      <p:sp>
        <p:nvSpPr>
          <p:cNvPr id="42" name="TextBox 41">
            <a:extLst>
              <a:ext uri="{FF2B5EF4-FFF2-40B4-BE49-F238E27FC236}">
                <a16:creationId xmlns:a16="http://schemas.microsoft.com/office/drawing/2014/main" id="{E540EC14-7B0A-832B-39C6-37A2E9309F40}"/>
              </a:ext>
            </a:extLst>
          </p:cNvPr>
          <p:cNvSpPr txBox="1"/>
          <p:nvPr/>
        </p:nvSpPr>
        <p:spPr>
          <a:xfrm>
            <a:off x="1008110" y="3083196"/>
            <a:ext cx="2858065" cy="646331"/>
          </a:xfrm>
          <a:prstGeom prst="rect">
            <a:avLst/>
          </a:prstGeom>
          <a:noFill/>
          <a:ln>
            <a:solidFill>
              <a:srgbClr val="D05934"/>
            </a:solidFill>
          </a:ln>
        </p:spPr>
        <p:txBody>
          <a:bodyPr wrap="square" rtlCol="0">
            <a:spAutoFit/>
          </a:bodyPr>
          <a:lstStyle/>
          <a:p>
            <a:r>
              <a:rPr lang="en-IN" b="1" dirty="0"/>
              <a:t>Result</a:t>
            </a:r>
            <a:r>
              <a:rPr lang="en-IN" dirty="0"/>
              <a:t> : All strain shows </a:t>
            </a:r>
            <a:r>
              <a:rPr lang="en-IN" b="1" dirty="0"/>
              <a:t>negative</a:t>
            </a:r>
            <a:r>
              <a:rPr lang="en-IN" dirty="0"/>
              <a:t> indole reaction.</a:t>
            </a:r>
          </a:p>
        </p:txBody>
      </p:sp>
      <p:sp>
        <p:nvSpPr>
          <p:cNvPr id="43" name="TextBox 42">
            <a:extLst>
              <a:ext uri="{FF2B5EF4-FFF2-40B4-BE49-F238E27FC236}">
                <a16:creationId xmlns:a16="http://schemas.microsoft.com/office/drawing/2014/main" id="{AA5F1F61-B21D-493B-9F17-D87820B083AF}"/>
              </a:ext>
            </a:extLst>
          </p:cNvPr>
          <p:cNvSpPr txBox="1"/>
          <p:nvPr/>
        </p:nvSpPr>
        <p:spPr>
          <a:xfrm>
            <a:off x="4321854" y="969945"/>
            <a:ext cx="3175981" cy="2861159"/>
          </a:xfrm>
          <a:prstGeom prst="rect">
            <a:avLst/>
          </a:prstGeom>
          <a:noFill/>
          <a:ln w="28575">
            <a:solidFill>
              <a:srgbClr val="BB1605"/>
            </a:solidFill>
          </a:ln>
        </p:spPr>
        <p:txBody>
          <a:bodyPr wrap="square" rtlCol="0">
            <a:spAutoFit/>
          </a:bodyPr>
          <a:lstStyle/>
          <a:p>
            <a:endParaRPr lang="en-IN" dirty="0"/>
          </a:p>
        </p:txBody>
      </p:sp>
      <p:sp>
        <p:nvSpPr>
          <p:cNvPr id="44" name="TextBox 43">
            <a:extLst>
              <a:ext uri="{FF2B5EF4-FFF2-40B4-BE49-F238E27FC236}">
                <a16:creationId xmlns:a16="http://schemas.microsoft.com/office/drawing/2014/main" id="{EE0BB308-E5D2-62F1-01A5-6DD6AF527E3A}"/>
              </a:ext>
            </a:extLst>
          </p:cNvPr>
          <p:cNvSpPr txBox="1"/>
          <p:nvPr/>
        </p:nvSpPr>
        <p:spPr>
          <a:xfrm>
            <a:off x="4459925" y="3140423"/>
            <a:ext cx="2858065" cy="646331"/>
          </a:xfrm>
          <a:prstGeom prst="rect">
            <a:avLst/>
          </a:prstGeom>
          <a:noFill/>
          <a:ln>
            <a:solidFill>
              <a:srgbClr val="D05934"/>
            </a:solidFill>
          </a:ln>
        </p:spPr>
        <p:txBody>
          <a:bodyPr wrap="square" rtlCol="0">
            <a:spAutoFit/>
          </a:bodyPr>
          <a:lstStyle/>
          <a:p>
            <a:r>
              <a:rPr lang="en-IN" b="1" dirty="0"/>
              <a:t>Result</a:t>
            </a:r>
            <a:r>
              <a:rPr lang="en-IN" dirty="0"/>
              <a:t> : All stains show </a:t>
            </a:r>
            <a:r>
              <a:rPr lang="en-IN" b="1" dirty="0"/>
              <a:t>negative</a:t>
            </a:r>
            <a:r>
              <a:rPr lang="en-IN" dirty="0"/>
              <a:t> VP reactions.</a:t>
            </a:r>
          </a:p>
        </p:txBody>
      </p:sp>
      <p:sp>
        <p:nvSpPr>
          <p:cNvPr id="45" name="TextBox 44">
            <a:extLst>
              <a:ext uri="{FF2B5EF4-FFF2-40B4-BE49-F238E27FC236}">
                <a16:creationId xmlns:a16="http://schemas.microsoft.com/office/drawing/2014/main" id="{11CFDB8F-E073-0368-663D-584BAFC0C713}"/>
              </a:ext>
            </a:extLst>
          </p:cNvPr>
          <p:cNvSpPr txBox="1"/>
          <p:nvPr/>
        </p:nvSpPr>
        <p:spPr>
          <a:xfrm>
            <a:off x="762472" y="3915432"/>
            <a:ext cx="3175981" cy="2861159"/>
          </a:xfrm>
          <a:prstGeom prst="rect">
            <a:avLst/>
          </a:prstGeom>
          <a:noFill/>
          <a:ln w="28575">
            <a:solidFill>
              <a:srgbClr val="BB1605"/>
            </a:solidFill>
          </a:ln>
        </p:spPr>
        <p:txBody>
          <a:bodyPr wrap="square" rtlCol="0">
            <a:spAutoFit/>
          </a:bodyPr>
          <a:lstStyle/>
          <a:p>
            <a:endParaRPr lang="en-IN" dirty="0"/>
          </a:p>
        </p:txBody>
      </p:sp>
      <p:sp>
        <p:nvSpPr>
          <p:cNvPr id="46" name="TextBox 45">
            <a:extLst>
              <a:ext uri="{FF2B5EF4-FFF2-40B4-BE49-F238E27FC236}">
                <a16:creationId xmlns:a16="http://schemas.microsoft.com/office/drawing/2014/main" id="{B2FEE72E-720D-BF38-0CC2-9AE8CE1CEA5B}"/>
              </a:ext>
            </a:extLst>
          </p:cNvPr>
          <p:cNvSpPr txBox="1"/>
          <p:nvPr/>
        </p:nvSpPr>
        <p:spPr>
          <a:xfrm>
            <a:off x="895157" y="5950415"/>
            <a:ext cx="2817793" cy="738664"/>
          </a:xfrm>
          <a:prstGeom prst="rect">
            <a:avLst/>
          </a:prstGeom>
          <a:noFill/>
          <a:ln>
            <a:solidFill>
              <a:srgbClr val="D05934"/>
            </a:solidFill>
          </a:ln>
        </p:spPr>
        <p:txBody>
          <a:bodyPr wrap="square" rtlCol="0">
            <a:spAutoFit/>
          </a:bodyPr>
          <a:lstStyle/>
          <a:p>
            <a:r>
              <a:rPr lang="en-IN" b="1" dirty="0"/>
              <a:t>Result</a:t>
            </a:r>
            <a:r>
              <a:rPr lang="en-IN" dirty="0"/>
              <a:t> :</a:t>
            </a:r>
            <a:r>
              <a:rPr lang="en-US" sz="1200" dirty="0">
                <a:latin typeface="Times New Roman" panose="02020603050405020304" pitchFamily="18" charset="0"/>
                <a:cs typeface="Times New Roman" panose="02020603050405020304" pitchFamily="18" charset="0"/>
              </a:rPr>
              <a:t>DW, DP and DY showed </a:t>
            </a:r>
            <a:r>
              <a:rPr lang="en-US" sz="1200" b="1" dirty="0">
                <a:latin typeface="Times New Roman" panose="02020603050405020304" pitchFamily="18" charset="0"/>
                <a:cs typeface="Times New Roman" panose="02020603050405020304" pitchFamily="18" charset="0"/>
              </a:rPr>
              <a:t>positiv</a:t>
            </a:r>
            <a:r>
              <a:rPr lang="en-US" sz="1200" dirty="0">
                <a:latin typeface="Times New Roman" panose="02020603050405020304" pitchFamily="18" charset="0"/>
                <a:cs typeface="Times New Roman" panose="02020603050405020304" pitchFamily="18" charset="0"/>
              </a:rPr>
              <a:t>e MR reaction, while DLY showed negative result. </a:t>
            </a:r>
            <a:endParaRPr lang="en-IN" sz="1200"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7633B5CC-C5C2-699E-F534-3D5D58ED5149}"/>
              </a:ext>
            </a:extLst>
          </p:cNvPr>
          <p:cNvSpPr txBox="1"/>
          <p:nvPr/>
        </p:nvSpPr>
        <p:spPr>
          <a:xfrm>
            <a:off x="4351002" y="3953917"/>
            <a:ext cx="3175981" cy="2861159"/>
          </a:xfrm>
          <a:prstGeom prst="rect">
            <a:avLst/>
          </a:prstGeom>
          <a:noFill/>
          <a:ln w="28575">
            <a:solidFill>
              <a:srgbClr val="BB1605"/>
            </a:solidFill>
          </a:ln>
        </p:spPr>
        <p:txBody>
          <a:bodyPr wrap="square" rtlCol="0">
            <a:spAutoFit/>
          </a:bodyPr>
          <a:lstStyle/>
          <a:p>
            <a:endParaRPr lang="en-IN" dirty="0"/>
          </a:p>
        </p:txBody>
      </p:sp>
      <p:sp>
        <p:nvSpPr>
          <p:cNvPr id="48" name="TextBox 47">
            <a:extLst>
              <a:ext uri="{FF2B5EF4-FFF2-40B4-BE49-F238E27FC236}">
                <a16:creationId xmlns:a16="http://schemas.microsoft.com/office/drawing/2014/main" id="{5C397D49-2991-FD78-1D38-443EC4662A2C}"/>
              </a:ext>
            </a:extLst>
          </p:cNvPr>
          <p:cNvSpPr txBox="1"/>
          <p:nvPr/>
        </p:nvSpPr>
        <p:spPr>
          <a:xfrm>
            <a:off x="4516764" y="5947470"/>
            <a:ext cx="2858065" cy="800219"/>
          </a:xfrm>
          <a:prstGeom prst="rect">
            <a:avLst/>
          </a:prstGeom>
          <a:noFill/>
          <a:ln>
            <a:solidFill>
              <a:srgbClr val="D05934"/>
            </a:solidFill>
          </a:ln>
        </p:spPr>
        <p:txBody>
          <a:bodyPr wrap="square" rtlCol="0">
            <a:spAutoFit/>
          </a:bodyPr>
          <a:lstStyle/>
          <a:p>
            <a:r>
              <a:rPr lang="en-IN" b="1" dirty="0"/>
              <a:t>Result</a:t>
            </a:r>
            <a:r>
              <a:rPr lang="en-IN"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All strains showed </a:t>
            </a:r>
            <a:r>
              <a:rPr lang="en-US" sz="1400" b="1" dirty="0">
                <a:latin typeface="Times New Roman" panose="02020603050405020304" pitchFamily="18" charset="0"/>
                <a:cs typeface="Times New Roman" panose="02020603050405020304" pitchFamily="18" charset="0"/>
              </a:rPr>
              <a:t>positive citrate utilization</a:t>
            </a:r>
            <a:r>
              <a:rPr lang="en-US" sz="1400" dirty="0">
                <a:latin typeface="Times New Roman" panose="02020603050405020304" pitchFamily="18" charset="0"/>
                <a:cs typeface="Times New Roman" panose="02020603050405020304" pitchFamily="18" charset="0"/>
              </a:rPr>
              <a:t> by colour change from green to blue</a:t>
            </a:r>
            <a:r>
              <a:rPr lang="en-IN" sz="1400" dirty="0">
                <a:latin typeface="Times New Roman" panose="02020603050405020304" pitchFamily="18" charset="0"/>
                <a:cs typeface="Times New Roman" panose="02020603050405020304" pitchFamily="18" charset="0"/>
              </a:rPr>
              <a:t>.</a:t>
            </a:r>
          </a:p>
        </p:txBody>
      </p:sp>
      <p:sp>
        <p:nvSpPr>
          <p:cNvPr id="49" name="TextBox 48">
            <a:extLst>
              <a:ext uri="{FF2B5EF4-FFF2-40B4-BE49-F238E27FC236}">
                <a16:creationId xmlns:a16="http://schemas.microsoft.com/office/drawing/2014/main" id="{6A94391D-2B62-5D92-F463-7206E35B6469}"/>
              </a:ext>
            </a:extLst>
          </p:cNvPr>
          <p:cNvSpPr txBox="1"/>
          <p:nvPr/>
        </p:nvSpPr>
        <p:spPr>
          <a:xfrm>
            <a:off x="8078156" y="1042284"/>
            <a:ext cx="3175981" cy="2861159"/>
          </a:xfrm>
          <a:prstGeom prst="rect">
            <a:avLst/>
          </a:prstGeom>
          <a:noFill/>
          <a:ln w="28575">
            <a:solidFill>
              <a:srgbClr val="BB1605"/>
            </a:solidFill>
          </a:ln>
        </p:spPr>
        <p:txBody>
          <a:bodyPr wrap="square" rtlCol="0">
            <a:spAutoFit/>
          </a:bodyPr>
          <a:lstStyle/>
          <a:p>
            <a:endParaRPr lang="en-IN" dirty="0"/>
          </a:p>
        </p:txBody>
      </p:sp>
      <p:sp>
        <p:nvSpPr>
          <p:cNvPr id="50" name="TextBox 49">
            <a:extLst>
              <a:ext uri="{FF2B5EF4-FFF2-40B4-BE49-F238E27FC236}">
                <a16:creationId xmlns:a16="http://schemas.microsoft.com/office/drawing/2014/main" id="{9CEA9AAC-BDFF-70E4-4B3E-D9DAF2B7F375}"/>
              </a:ext>
            </a:extLst>
          </p:cNvPr>
          <p:cNvSpPr txBox="1"/>
          <p:nvPr/>
        </p:nvSpPr>
        <p:spPr>
          <a:xfrm>
            <a:off x="8285553" y="2982724"/>
            <a:ext cx="2858065" cy="892552"/>
          </a:xfrm>
          <a:prstGeom prst="rect">
            <a:avLst/>
          </a:prstGeom>
          <a:noFill/>
          <a:ln>
            <a:solidFill>
              <a:srgbClr val="D05934"/>
            </a:solidFill>
          </a:ln>
        </p:spPr>
        <p:txBody>
          <a:bodyPr wrap="square" rtlCol="0">
            <a:spAutoFit/>
          </a:bodyPr>
          <a:lstStyle/>
          <a:p>
            <a:r>
              <a:rPr lang="en-IN" b="1" dirty="0"/>
              <a:t>Result</a:t>
            </a:r>
            <a:r>
              <a:rPr lang="en-IN" dirty="0"/>
              <a:t> : None of the stains shows hemolytic activity        </a:t>
            </a:r>
            <a:r>
              <a:rPr lang="en-IN" sz="1400" dirty="0"/>
              <a:t>(</a:t>
            </a:r>
            <a:r>
              <a:rPr lang="el-GR" sz="1600" dirty="0"/>
              <a:t>γ</a:t>
            </a:r>
            <a:r>
              <a:rPr lang="en-IN" sz="1600" dirty="0"/>
              <a:t> hemolysis)</a:t>
            </a: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p:txBody>
      </p:sp>
      <p:sp>
        <p:nvSpPr>
          <p:cNvPr id="51" name="TextBox 50">
            <a:extLst>
              <a:ext uri="{FF2B5EF4-FFF2-40B4-BE49-F238E27FC236}">
                <a16:creationId xmlns:a16="http://schemas.microsoft.com/office/drawing/2014/main" id="{8BEE81BB-5389-3012-B56F-BBFCD2127B6B}"/>
              </a:ext>
            </a:extLst>
          </p:cNvPr>
          <p:cNvSpPr txBox="1"/>
          <p:nvPr/>
        </p:nvSpPr>
        <p:spPr>
          <a:xfrm>
            <a:off x="8120862" y="3961122"/>
            <a:ext cx="3175981" cy="2861159"/>
          </a:xfrm>
          <a:prstGeom prst="rect">
            <a:avLst/>
          </a:prstGeom>
          <a:noFill/>
          <a:ln w="28575">
            <a:solidFill>
              <a:srgbClr val="BB1605"/>
            </a:solidFill>
          </a:ln>
        </p:spPr>
        <p:txBody>
          <a:bodyPr wrap="square" rtlCol="0">
            <a:spAutoFit/>
          </a:bodyPr>
          <a:lstStyle/>
          <a:p>
            <a:endParaRPr lang="en-IN" dirty="0"/>
          </a:p>
        </p:txBody>
      </p:sp>
      <p:sp>
        <p:nvSpPr>
          <p:cNvPr id="52" name="TextBox 51">
            <a:extLst>
              <a:ext uri="{FF2B5EF4-FFF2-40B4-BE49-F238E27FC236}">
                <a16:creationId xmlns:a16="http://schemas.microsoft.com/office/drawing/2014/main" id="{E34B9FDF-1C0D-E456-13CC-646D9E7EEAF4}"/>
              </a:ext>
            </a:extLst>
          </p:cNvPr>
          <p:cNvSpPr txBox="1"/>
          <p:nvPr/>
        </p:nvSpPr>
        <p:spPr>
          <a:xfrm>
            <a:off x="8335026" y="5976372"/>
            <a:ext cx="2858065" cy="800219"/>
          </a:xfrm>
          <a:prstGeom prst="rect">
            <a:avLst/>
          </a:prstGeom>
          <a:noFill/>
          <a:ln>
            <a:solidFill>
              <a:srgbClr val="D05934"/>
            </a:solidFill>
          </a:ln>
        </p:spPr>
        <p:txBody>
          <a:bodyPr wrap="square" rtlCol="0">
            <a:spAutoFit/>
          </a:bodyPr>
          <a:lstStyle/>
          <a:p>
            <a:r>
              <a:rPr lang="en-IN" b="1" dirty="0"/>
              <a:t>Result</a:t>
            </a:r>
            <a:r>
              <a:rPr lang="en-IN" sz="1400" dirty="0">
                <a:latin typeface="Times New Roman" panose="02020603050405020304" pitchFamily="18" charset="0"/>
                <a:cs typeface="Times New Roman" panose="02020603050405020304" pitchFamily="18" charset="0"/>
              </a:rPr>
              <a:t> :</a:t>
            </a:r>
            <a:r>
              <a:rPr lang="en-US" sz="1400" dirty="0"/>
              <a:t>All strains showed </a:t>
            </a:r>
            <a:r>
              <a:rPr lang="en-US" sz="1400" b="1" dirty="0"/>
              <a:t>negative </a:t>
            </a:r>
            <a:r>
              <a:rPr lang="en-US" sz="1400" dirty="0"/>
              <a:t>DNase activity due to absence of clear zone formation.</a:t>
            </a:r>
            <a:endParaRPr lang="en-IN"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2797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B4E19-8AEE-9B9A-49D5-37908352E5B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602FBDA-9E57-21FD-CB77-6A3435B60542}"/>
              </a:ext>
            </a:extLst>
          </p:cNvPr>
          <p:cNvSpPr txBox="1"/>
          <p:nvPr/>
        </p:nvSpPr>
        <p:spPr>
          <a:xfrm>
            <a:off x="336088" y="171133"/>
            <a:ext cx="11519824" cy="400110"/>
          </a:xfrm>
          <a:prstGeom prst="rect">
            <a:avLst/>
          </a:prstGeom>
          <a:solidFill>
            <a:srgbClr val="D05934"/>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RESULTS</a:t>
            </a:r>
          </a:p>
        </p:txBody>
      </p:sp>
      <p:sp>
        <p:nvSpPr>
          <p:cNvPr id="13" name="Rectangle 12">
            <a:extLst>
              <a:ext uri="{FF2B5EF4-FFF2-40B4-BE49-F238E27FC236}">
                <a16:creationId xmlns:a16="http://schemas.microsoft.com/office/drawing/2014/main" id="{FF49E444-041F-43BD-8700-2558B11E673B}"/>
              </a:ext>
            </a:extLst>
          </p:cNvPr>
          <p:cNvSpPr/>
          <p:nvPr/>
        </p:nvSpPr>
        <p:spPr>
          <a:xfrm>
            <a:off x="440838" y="713183"/>
            <a:ext cx="11310323" cy="5973684"/>
          </a:xfrm>
          <a:prstGeom prst="rect">
            <a:avLst/>
          </a:prstGeom>
          <a:solidFill>
            <a:schemeClr val="bg1"/>
          </a:solidFill>
          <a:ln w="38100">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IN" dirty="0"/>
              <a:t>    </a:t>
            </a:r>
          </a:p>
        </p:txBody>
      </p:sp>
      <p:sp>
        <p:nvSpPr>
          <p:cNvPr id="24" name="Rectangle 23">
            <a:extLst>
              <a:ext uri="{FF2B5EF4-FFF2-40B4-BE49-F238E27FC236}">
                <a16:creationId xmlns:a16="http://schemas.microsoft.com/office/drawing/2014/main" id="{195972BA-B6A9-23A7-60C9-050B29475646}"/>
              </a:ext>
            </a:extLst>
          </p:cNvPr>
          <p:cNvSpPr/>
          <p:nvPr/>
        </p:nvSpPr>
        <p:spPr>
          <a:xfrm>
            <a:off x="3380148" y="852591"/>
            <a:ext cx="4860338" cy="388380"/>
          </a:xfrm>
          <a:prstGeom prst="rect">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2000" b="1" dirty="0">
                <a:solidFill>
                  <a:schemeClr val="tx1"/>
                </a:solidFill>
              </a:rPr>
              <a:t>Biochemical Analysis</a:t>
            </a:r>
          </a:p>
        </p:txBody>
      </p:sp>
      <p:sp>
        <p:nvSpPr>
          <p:cNvPr id="25" name="TextBox 24">
            <a:extLst>
              <a:ext uri="{FF2B5EF4-FFF2-40B4-BE49-F238E27FC236}">
                <a16:creationId xmlns:a16="http://schemas.microsoft.com/office/drawing/2014/main" id="{5F847323-A94C-A793-C1FD-A5C8630AF783}"/>
              </a:ext>
            </a:extLst>
          </p:cNvPr>
          <p:cNvSpPr txBox="1"/>
          <p:nvPr/>
        </p:nvSpPr>
        <p:spPr>
          <a:xfrm>
            <a:off x="5638800" y="2955471"/>
            <a:ext cx="914400" cy="914400"/>
          </a:xfrm>
          <a:prstGeom prst="rect">
            <a:avLst/>
          </a:prstGeom>
          <a:noFill/>
        </p:spPr>
        <p:txBody>
          <a:bodyPr wrap="square" rtlCol="0">
            <a:spAutoFit/>
          </a:bodyPr>
          <a:lstStyle/>
          <a:p>
            <a:endParaRPr lang="en-IN" dirty="0"/>
          </a:p>
        </p:txBody>
      </p:sp>
      <p:sp>
        <p:nvSpPr>
          <p:cNvPr id="26" name="TextBox 25">
            <a:extLst>
              <a:ext uri="{FF2B5EF4-FFF2-40B4-BE49-F238E27FC236}">
                <a16:creationId xmlns:a16="http://schemas.microsoft.com/office/drawing/2014/main" id="{32569E71-FF90-2D12-6DBE-57DC294B028F}"/>
              </a:ext>
            </a:extLst>
          </p:cNvPr>
          <p:cNvSpPr txBox="1"/>
          <p:nvPr/>
        </p:nvSpPr>
        <p:spPr>
          <a:xfrm>
            <a:off x="803945" y="1046781"/>
            <a:ext cx="10584110" cy="2862322"/>
          </a:xfrm>
          <a:prstGeom prst="rect">
            <a:avLst/>
          </a:prstGeom>
          <a:noFill/>
        </p:spPr>
        <p:txBody>
          <a:bodyPr wrap="square" rtlCol="0">
            <a:spAutoFit/>
          </a:bodyPr>
          <a:lstStyle/>
          <a:p>
            <a:pPr marL="342900" indent="-342900">
              <a:buFont typeface="+mj-lt"/>
              <a:buAutoNum type="arabicPeriod"/>
            </a:pPr>
            <a:endParaRPr lang="en-US"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Biochemical tests were performed to evaluate the metabolic and enzymatic capabilities of the bacterial isolates associated with plastic degradation. </a:t>
            </a:r>
          </a:p>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Enzyme-based tests such as catalase, lipase or esterase, protease, α-amylase, and cellulase were selected because these enzymes mainly belong to the hydrolase group which plays an important role in degrading complex polymers. These enzymes break chemical bonds through hydrolysis reactions and may contribute to the biodegradation of plastic polymers.</a:t>
            </a:r>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1. Catalase Test </a:t>
            </a:r>
          </a:p>
          <a:p>
            <a:r>
              <a:rPr lang="en-US" dirty="0">
                <a:latin typeface="Times New Roman" panose="02020603050405020304" pitchFamily="18" charset="0"/>
                <a:cs typeface="Times New Roman" panose="02020603050405020304" pitchFamily="18" charset="0"/>
              </a:rPr>
              <a:t>Catalase test detects the presence of the </a:t>
            </a:r>
            <a:r>
              <a:rPr lang="en-US" b="1" dirty="0">
                <a:latin typeface="Times New Roman" panose="02020603050405020304" pitchFamily="18" charset="0"/>
                <a:cs typeface="Times New Roman" panose="02020603050405020304" pitchFamily="18" charset="0"/>
              </a:rPr>
              <a:t>catalase enzyme</a:t>
            </a:r>
            <a:r>
              <a:rPr lang="en-US" dirty="0">
                <a:latin typeface="Times New Roman" panose="02020603050405020304" pitchFamily="18" charset="0"/>
                <a:cs typeface="Times New Roman" panose="02020603050405020304" pitchFamily="18" charset="0"/>
              </a:rPr>
              <a:t> by adding hydrogen peroxide (H₂O₂) to the culture. </a:t>
            </a:r>
          </a:p>
          <a:p>
            <a:r>
              <a:rPr lang="en-US" dirty="0">
                <a:latin typeface="Times New Roman" panose="02020603050405020304" pitchFamily="18" charset="0"/>
                <a:cs typeface="Times New Roman" panose="02020603050405020304" pitchFamily="18" charset="0"/>
              </a:rPr>
              <a:t>Formation of </a:t>
            </a:r>
            <a:r>
              <a:rPr lang="en-US" b="1" dirty="0">
                <a:latin typeface="Times New Roman" panose="02020603050405020304" pitchFamily="18" charset="0"/>
                <a:cs typeface="Times New Roman" panose="02020603050405020304" pitchFamily="18" charset="0"/>
              </a:rPr>
              <a:t>bubbles</a:t>
            </a:r>
            <a:r>
              <a:rPr lang="en-US" dirty="0">
                <a:latin typeface="Times New Roman" panose="02020603050405020304" pitchFamily="18" charset="0"/>
                <a:cs typeface="Times New Roman" panose="02020603050405020304" pitchFamily="18" charset="0"/>
              </a:rPr>
              <a:t> (oxygen release) indicates a </a:t>
            </a:r>
            <a:r>
              <a:rPr lang="en-US" b="1" dirty="0">
                <a:latin typeface="Times New Roman" panose="02020603050405020304" pitchFamily="18" charset="0"/>
                <a:cs typeface="Times New Roman" panose="02020603050405020304" pitchFamily="18" charset="0"/>
              </a:rPr>
              <a:t>positive</a:t>
            </a:r>
            <a:r>
              <a:rPr lang="en-US" dirty="0">
                <a:latin typeface="Times New Roman" panose="02020603050405020304" pitchFamily="18" charset="0"/>
                <a:cs typeface="Times New Roman" panose="02020603050405020304" pitchFamily="18" charset="0"/>
              </a:rPr>
              <a:t> result.  </a:t>
            </a:r>
          </a:p>
        </p:txBody>
      </p:sp>
      <p:pic>
        <p:nvPicPr>
          <p:cNvPr id="28" name="Picture 27">
            <a:extLst>
              <a:ext uri="{FF2B5EF4-FFF2-40B4-BE49-F238E27FC236}">
                <a16:creationId xmlns:a16="http://schemas.microsoft.com/office/drawing/2014/main" id="{AE8FC4F8-E6FD-07CB-70A6-2710BC20C9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80" t="12906" r="445" b="16740"/>
          <a:stretch>
            <a:fillRect/>
          </a:stretch>
        </p:blipFill>
        <p:spPr bwMode="auto">
          <a:xfrm>
            <a:off x="1638703" y="3933259"/>
            <a:ext cx="3643635" cy="2148488"/>
          </a:xfrm>
          <a:prstGeom prst="rect">
            <a:avLst/>
          </a:prstGeom>
          <a:ln>
            <a:noFill/>
          </a:ln>
          <a:extLst>
            <a:ext uri="{53640926-AAD7-44D8-BBD7-CCE9431645EC}">
              <a14:shadowObscured xmlns:a14="http://schemas.microsoft.com/office/drawing/2010/main"/>
            </a:ext>
          </a:extLst>
        </p:spPr>
      </p:pic>
      <p:pic>
        <p:nvPicPr>
          <p:cNvPr id="29" name="Picture 28">
            <a:extLst>
              <a:ext uri="{FF2B5EF4-FFF2-40B4-BE49-F238E27FC236}">
                <a16:creationId xmlns:a16="http://schemas.microsoft.com/office/drawing/2014/main" id="{B1C46B31-5344-2C3F-0A75-D083B8EABE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55" t="9594" r="22329" b="9889"/>
          <a:stretch>
            <a:fillRect/>
          </a:stretch>
        </p:blipFill>
        <p:spPr bwMode="auto">
          <a:xfrm rot="5400000">
            <a:off x="6964886" y="3185685"/>
            <a:ext cx="2148487" cy="3643635"/>
          </a:xfrm>
          <a:prstGeom prst="rect">
            <a:avLst/>
          </a:prstGeom>
          <a:ln>
            <a:noFill/>
          </a:ln>
          <a:extLst>
            <a:ext uri="{53640926-AAD7-44D8-BBD7-CCE9431645EC}">
              <a14:shadowObscured xmlns:a14="http://schemas.microsoft.com/office/drawing/2010/main"/>
            </a:ext>
          </a:extLst>
        </p:spPr>
      </p:pic>
      <p:sp>
        <p:nvSpPr>
          <p:cNvPr id="30" name="TextBox 29">
            <a:extLst>
              <a:ext uri="{FF2B5EF4-FFF2-40B4-BE49-F238E27FC236}">
                <a16:creationId xmlns:a16="http://schemas.microsoft.com/office/drawing/2014/main" id="{3D07F6F1-A25D-434A-51DA-5F8330B628EC}"/>
              </a:ext>
            </a:extLst>
          </p:cNvPr>
          <p:cNvSpPr txBox="1"/>
          <p:nvPr/>
        </p:nvSpPr>
        <p:spPr>
          <a:xfrm>
            <a:off x="1638703" y="6144817"/>
            <a:ext cx="3643635" cy="307777"/>
          </a:xfrm>
          <a:prstGeom prst="rect">
            <a:avLst/>
          </a:prstGeom>
          <a:solidFill>
            <a:schemeClr val="accent2">
              <a:lumMod val="60000"/>
              <a:lumOff val="40000"/>
            </a:schemeClr>
          </a:solidFill>
        </p:spPr>
        <p:txBody>
          <a:bodyPr wrap="square" rtlCol="0">
            <a:spAutoFit/>
          </a:bodyPr>
          <a:lstStyle/>
          <a:p>
            <a:pPr algn="ctr"/>
            <a:r>
              <a:rPr lang="en-IN" sz="1400" b="1" dirty="0">
                <a:latin typeface="Times New Roman" panose="02020603050405020304" pitchFamily="18" charset="0"/>
                <a:cs typeface="Times New Roman" panose="02020603050405020304" pitchFamily="18" charset="0"/>
              </a:rPr>
              <a:t>Formation of bubbles on LB grown bacteria </a:t>
            </a:r>
          </a:p>
        </p:txBody>
      </p:sp>
      <p:sp>
        <p:nvSpPr>
          <p:cNvPr id="31" name="TextBox 30">
            <a:extLst>
              <a:ext uri="{FF2B5EF4-FFF2-40B4-BE49-F238E27FC236}">
                <a16:creationId xmlns:a16="http://schemas.microsoft.com/office/drawing/2014/main" id="{E5F1FBA5-D3B1-E73C-6152-CC7F11E0FD80}"/>
              </a:ext>
            </a:extLst>
          </p:cNvPr>
          <p:cNvSpPr txBox="1"/>
          <p:nvPr/>
        </p:nvSpPr>
        <p:spPr>
          <a:xfrm>
            <a:off x="6217313" y="6144816"/>
            <a:ext cx="3775772" cy="307777"/>
          </a:xfrm>
          <a:prstGeom prst="rect">
            <a:avLst/>
          </a:prstGeom>
          <a:solidFill>
            <a:schemeClr val="accent2">
              <a:lumMod val="60000"/>
              <a:lumOff val="40000"/>
            </a:schemeClr>
          </a:solidFill>
        </p:spPr>
        <p:txBody>
          <a:bodyPr wrap="square" rtlCol="0">
            <a:spAutoFit/>
          </a:bodyPr>
          <a:lstStyle/>
          <a:p>
            <a:r>
              <a:rPr lang="en-IN" sz="1400" b="1" dirty="0">
                <a:latin typeface="Times New Roman" panose="02020603050405020304" pitchFamily="18" charset="0"/>
                <a:cs typeface="Times New Roman" panose="02020603050405020304" pitchFamily="18" charset="0"/>
              </a:rPr>
              <a:t>Formation of bubbles on MSM grown bacteria</a:t>
            </a:r>
          </a:p>
        </p:txBody>
      </p:sp>
    </p:spTree>
    <p:extLst>
      <p:ext uri="{BB962C8B-B14F-4D97-AF65-F5344CB8AC3E}">
        <p14:creationId xmlns:p14="http://schemas.microsoft.com/office/powerpoint/2010/main" val="4184555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8F568-495B-6FC4-7841-138FE8D82A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65BE50C-D34C-4685-EA4A-5397FD638E1C}"/>
              </a:ext>
            </a:extLst>
          </p:cNvPr>
          <p:cNvSpPr txBox="1"/>
          <p:nvPr/>
        </p:nvSpPr>
        <p:spPr>
          <a:xfrm>
            <a:off x="336088" y="171133"/>
            <a:ext cx="11519824" cy="400110"/>
          </a:xfrm>
          <a:prstGeom prst="rect">
            <a:avLst/>
          </a:prstGeom>
          <a:solidFill>
            <a:srgbClr val="D05934"/>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RESULTS</a:t>
            </a:r>
          </a:p>
        </p:txBody>
      </p:sp>
      <p:sp>
        <p:nvSpPr>
          <p:cNvPr id="13" name="Rectangle 12">
            <a:extLst>
              <a:ext uri="{FF2B5EF4-FFF2-40B4-BE49-F238E27FC236}">
                <a16:creationId xmlns:a16="http://schemas.microsoft.com/office/drawing/2014/main" id="{B3A524B2-5647-56CD-3800-73FD116CBE1C}"/>
              </a:ext>
            </a:extLst>
          </p:cNvPr>
          <p:cNvSpPr/>
          <p:nvPr/>
        </p:nvSpPr>
        <p:spPr>
          <a:xfrm>
            <a:off x="6349066" y="713183"/>
            <a:ext cx="5472589" cy="5973684"/>
          </a:xfrm>
          <a:prstGeom prst="rect">
            <a:avLst/>
          </a:prstGeom>
          <a:solidFill>
            <a:schemeClr val="bg1"/>
          </a:solidFill>
          <a:ln w="38100">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marL="342900" indent="-3429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4706D6E1-AC2E-C3B8-0750-D8FB3D9C5C30}"/>
              </a:ext>
            </a:extLst>
          </p:cNvPr>
          <p:cNvSpPr/>
          <p:nvPr/>
        </p:nvSpPr>
        <p:spPr>
          <a:xfrm>
            <a:off x="336088" y="702688"/>
            <a:ext cx="5631110" cy="5973684"/>
          </a:xfrm>
          <a:prstGeom prst="rect">
            <a:avLst/>
          </a:prstGeom>
          <a:solidFill>
            <a:schemeClr val="bg1"/>
          </a:solidFill>
          <a:ln w="38100">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IN" dirty="0"/>
              <a:t> </a:t>
            </a:r>
          </a:p>
        </p:txBody>
      </p:sp>
      <p:sp>
        <p:nvSpPr>
          <p:cNvPr id="6" name="Rectangle 5">
            <a:extLst>
              <a:ext uri="{FF2B5EF4-FFF2-40B4-BE49-F238E27FC236}">
                <a16:creationId xmlns:a16="http://schemas.microsoft.com/office/drawing/2014/main" id="{31AFD026-3C04-FCD4-A2F8-2C94D00BD580}"/>
              </a:ext>
            </a:extLst>
          </p:cNvPr>
          <p:cNvSpPr/>
          <p:nvPr/>
        </p:nvSpPr>
        <p:spPr>
          <a:xfrm>
            <a:off x="646464" y="811431"/>
            <a:ext cx="5010358" cy="406256"/>
          </a:xfrm>
          <a:prstGeom prst="rect">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2000" b="1" dirty="0">
                <a:solidFill>
                  <a:schemeClr val="tx1"/>
                </a:solidFill>
              </a:rPr>
              <a:t>2. Cellulase Test</a:t>
            </a:r>
          </a:p>
        </p:txBody>
      </p:sp>
      <p:sp>
        <p:nvSpPr>
          <p:cNvPr id="24" name="Rectangle 23">
            <a:extLst>
              <a:ext uri="{FF2B5EF4-FFF2-40B4-BE49-F238E27FC236}">
                <a16:creationId xmlns:a16="http://schemas.microsoft.com/office/drawing/2014/main" id="{7EF21116-BD7D-EBBD-22C3-2A91EB290763}"/>
              </a:ext>
            </a:extLst>
          </p:cNvPr>
          <p:cNvSpPr/>
          <p:nvPr/>
        </p:nvSpPr>
        <p:spPr>
          <a:xfrm>
            <a:off x="6487943" y="840426"/>
            <a:ext cx="5194833" cy="353943"/>
          </a:xfrm>
          <a:prstGeom prst="rect">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r>
              <a:rPr lang="en-US" sz="2000" b="1" dirty="0">
                <a:solidFill>
                  <a:schemeClr val="tx1"/>
                </a:solidFill>
                <a:latin typeface="Times New Roman" panose="02020603050405020304" pitchFamily="18" charset="0"/>
                <a:cs typeface="Times New Roman" panose="02020603050405020304" pitchFamily="18" charset="0"/>
              </a:rPr>
              <a:t>                     3. Alpha Amylase Test</a:t>
            </a:r>
          </a:p>
        </p:txBody>
      </p:sp>
      <p:sp>
        <p:nvSpPr>
          <p:cNvPr id="25" name="TextBox 24">
            <a:extLst>
              <a:ext uri="{FF2B5EF4-FFF2-40B4-BE49-F238E27FC236}">
                <a16:creationId xmlns:a16="http://schemas.microsoft.com/office/drawing/2014/main" id="{0DB2A89A-AC69-599E-04E6-5D9A1A103B25}"/>
              </a:ext>
            </a:extLst>
          </p:cNvPr>
          <p:cNvSpPr txBox="1"/>
          <p:nvPr/>
        </p:nvSpPr>
        <p:spPr>
          <a:xfrm>
            <a:off x="5638800" y="2955471"/>
            <a:ext cx="914400" cy="914400"/>
          </a:xfrm>
          <a:prstGeom prst="rect">
            <a:avLst/>
          </a:prstGeom>
          <a:noFill/>
        </p:spPr>
        <p:txBody>
          <a:bodyPr wrap="square" rtlCol="0">
            <a:spAutoFit/>
          </a:bodyPr>
          <a:lstStyle/>
          <a:p>
            <a:endParaRPr lang="en-IN" dirty="0"/>
          </a:p>
        </p:txBody>
      </p:sp>
      <p:sp>
        <p:nvSpPr>
          <p:cNvPr id="10" name="TextBox 9">
            <a:extLst>
              <a:ext uri="{FF2B5EF4-FFF2-40B4-BE49-F238E27FC236}">
                <a16:creationId xmlns:a16="http://schemas.microsoft.com/office/drawing/2014/main" id="{49E715E7-FC8C-88D2-E0FA-2158088B8DF2}"/>
              </a:ext>
            </a:extLst>
          </p:cNvPr>
          <p:cNvSpPr txBox="1"/>
          <p:nvPr/>
        </p:nvSpPr>
        <p:spPr>
          <a:xfrm>
            <a:off x="719593" y="1361706"/>
            <a:ext cx="4864100" cy="2308324"/>
          </a:xfrm>
          <a:prstGeom prst="rect">
            <a:avLst/>
          </a:prstGeom>
          <a:noFill/>
        </p:spPr>
        <p:txBody>
          <a:bodyPr wrap="square" rtlCol="0">
            <a:spAutoFit/>
          </a:bodyPr>
          <a:lstStyle/>
          <a:p>
            <a:pPr marL="285750" indent="-285750" algn="just">
              <a:buFont typeface="Arial" panose="020B0604020202020204" pitchFamily="34" charset="0"/>
              <a:buChar char="•"/>
            </a:pPr>
            <a:r>
              <a:rPr lang="en-US">
                <a:latin typeface="Times New Roman" panose="02020603050405020304" pitchFamily="18" charset="0"/>
                <a:cs typeface="Times New Roman" panose="02020603050405020304" pitchFamily="18" charset="0"/>
              </a:rPr>
              <a:t>The cellulase test is used to detect the ability of microorganisms to </a:t>
            </a:r>
            <a:r>
              <a:rPr lang="en-US" b="1">
                <a:latin typeface="Times New Roman" panose="02020603050405020304" pitchFamily="18" charset="0"/>
                <a:cs typeface="Times New Roman" panose="02020603050405020304" pitchFamily="18" charset="0"/>
              </a:rPr>
              <a:t>degrade cellulose</a:t>
            </a:r>
            <a:r>
              <a:rPr lang="en-US">
                <a:latin typeface="Times New Roman" panose="02020603050405020304" pitchFamily="18" charset="0"/>
                <a:cs typeface="Times New Roman" panose="02020603050405020304" pitchFamily="18" charset="0"/>
              </a:rPr>
              <a:t> using the enzyme cellulase. </a:t>
            </a:r>
          </a:p>
          <a:p>
            <a:pPr marL="285750" indent="-285750" algn="just">
              <a:buFont typeface="Arial" panose="020B0604020202020204" pitchFamily="34" charset="0"/>
              <a:buChar char="•"/>
            </a:pPr>
            <a:r>
              <a:rPr lang="en-US">
                <a:latin typeface="Times New Roman" panose="02020603050405020304" pitchFamily="18" charset="0"/>
                <a:cs typeface="Times New Roman" panose="02020603050405020304" pitchFamily="18" charset="0"/>
              </a:rPr>
              <a:t>Bacterial isolates are grown on </a:t>
            </a:r>
            <a:r>
              <a:rPr lang="en-US" b="1">
                <a:latin typeface="Times New Roman" panose="02020603050405020304" pitchFamily="18" charset="0"/>
                <a:cs typeface="Times New Roman" panose="02020603050405020304" pitchFamily="18" charset="0"/>
              </a:rPr>
              <a:t>cellulose agar plates</a:t>
            </a:r>
            <a:r>
              <a:rPr lang="en-US">
                <a:latin typeface="Times New Roman" panose="02020603050405020304" pitchFamily="18" charset="0"/>
                <a:cs typeface="Times New Roman" panose="02020603050405020304" pitchFamily="18" charset="0"/>
              </a:rPr>
              <a:t> and then flooded with </a:t>
            </a:r>
            <a:r>
              <a:rPr lang="en-US" b="1">
                <a:latin typeface="Times New Roman" panose="02020603050405020304" pitchFamily="18" charset="0"/>
                <a:cs typeface="Times New Roman" panose="02020603050405020304" pitchFamily="18" charset="0"/>
              </a:rPr>
              <a:t>Congo red dye</a:t>
            </a:r>
            <a:r>
              <a:rPr lang="en-US">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en-US">
                <a:latin typeface="Times New Roman" panose="02020603050405020304" pitchFamily="18" charset="0"/>
                <a:cs typeface="Times New Roman" panose="02020603050405020304" pitchFamily="18" charset="0"/>
              </a:rPr>
              <a:t>A </a:t>
            </a:r>
            <a:r>
              <a:rPr lang="en-US" b="1">
                <a:latin typeface="Times New Roman" panose="02020603050405020304" pitchFamily="18" charset="0"/>
                <a:cs typeface="Times New Roman" panose="02020603050405020304" pitchFamily="18" charset="0"/>
              </a:rPr>
              <a:t>clear zone around the colony</a:t>
            </a:r>
            <a:r>
              <a:rPr lang="en-US">
                <a:latin typeface="Times New Roman" panose="02020603050405020304" pitchFamily="18" charset="0"/>
                <a:cs typeface="Times New Roman" panose="02020603050405020304" pitchFamily="18" charset="0"/>
              </a:rPr>
              <a:t> after washing indicates cellulose degradation (positive result), while no clear zone indicates a negative result.</a:t>
            </a:r>
            <a:endParaRPr lang="en-IN" dirty="0">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79B91648-C3FA-A41A-578A-8499214438C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47" t="4017" r="6442" b="3757"/>
          <a:stretch>
            <a:fillRect/>
          </a:stretch>
        </p:blipFill>
        <p:spPr bwMode="auto">
          <a:xfrm>
            <a:off x="855297" y="3869871"/>
            <a:ext cx="1900603" cy="1857830"/>
          </a:xfrm>
          <a:prstGeom prst="rect">
            <a:avLst/>
          </a:prstGeom>
          <a:ln>
            <a:noFill/>
          </a:ln>
          <a:extLst>
            <a:ext uri="{53640926-AAD7-44D8-BBD7-CCE9431645EC}">
              <a14:shadowObscured xmlns:a14="http://schemas.microsoft.com/office/drawing/2010/main"/>
            </a:ext>
          </a:extLst>
        </p:spPr>
      </p:pic>
      <p:pic>
        <p:nvPicPr>
          <p:cNvPr id="17" name="Picture 16">
            <a:extLst>
              <a:ext uri="{FF2B5EF4-FFF2-40B4-BE49-F238E27FC236}">
                <a16:creationId xmlns:a16="http://schemas.microsoft.com/office/drawing/2014/main" id="{01AEBECA-E708-FF8F-FD9E-FA8F900DEA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060" t="16613" r="15705" b="9111"/>
          <a:stretch>
            <a:fillRect/>
          </a:stretch>
        </p:blipFill>
        <p:spPr bwMode="auto">
          <a:xfrm rot="16200000">
            <a:off x="2999827" y="3910137"/>
            <a:ext cx="1857829" cy="1777297"/>
          </a:xfrm>
          <a:prstGeom prst="rect">
            <a:avLst/>
          </a:prstGeom>
          <a:ln>
            <a:noFill/>
          </a:ln>
          <a:extLst>
            <a:ext uri="{53640926-AAD7-44D8-BBD7-CCE9431645EC}">
              <a14:shadowObscured xmlns:a14="http://schemas.microsoft.com/office/drawing/2010/main"/>
            </a:ext>
          </a:extLst>
        </p:spPr>
      </p:pic>
      <p:sp>
        <p:nvSpPr>
          <p:cNvPr id="18" name="Oval 17">
            <a:extLst>
              <a:ext uri="{FF2B5EF4-FFF2-40B4-BE49-F238E27FC236}">
                <a16:creationId xmlns:a16="http://schemas.microsoft.com/office/drawing/2014/main" id="{4C727375-F402-DD50-9792-72A8FE1F5010}"/>
              </a:ext>
            </a:extLst>
          </p:cNvPr>
          <p:cNvSpPr/>
          <p:nvPr/>
        </p:nvSpPr>
        <p:spPr>
          <a:xfrm>
            <a:off x="3139605" y="4647686"/>
            <a:ext cx="271007" cy="350343"/>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9" name="Straight Arrow Connector 18">
            <a:extLst>
              <a:ext uri="{FF2B5EF4-FFF2-40B4-BE49-F238E27FC236}">
                <a16:creationId xmlns:a16="http://schemas.microsoft.com/office/drawing/2014/main" id="{68AD5791-4100-C545-FDF2-AD5AE65DA42B}"/>
              </a:ext>
            </a:extLst>
          </p:cNvPr>
          <p:cNvCxnSpPr>
            <a:cxnSpLocks/>
          </p:cNvCxnSpPr>
          <p:nvPr/>
        </p:nvCxnSpPr>
        <p:spPr>
          <a:xfrm>
            <a:off x="3410612" y="4835011"/>
            <a:ext cx="167573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6204FE72-92B2-5084-FB24-FCC9B43BA72D}"/>
              </a:ext>
            </a:extLst>
          </p:cNvPr>
          <p:cNvSpPr txBox="1"/>
          <p:nvPr/>
        </p:nvSpPr>
        <p:spPr>
          <a:xfrm>
            <a:off x="5040096" y="4696511"/>
            <a:ext cx="914400" cy="276999"/>
          </a:xfrm>
          <a:prstGeom prst="rect">
            <a:avLst/>
          </a:prstGeom>
          <a:noFill/>
        </p:spPr>
        <p:txBody>
          <a:bodyPr wrap="square" rtlCol="0">
            <a:spAutoFit/>
          </a:bodyPr>
          <a:lstStyle/>
          <a:p>
            <a:r>
              <a:rPr lang="en-IN" sz="1200" b="1" dirty="0"/>
              <a:t>Clear zone</a:t>
            </a:r>
          </a:p>
        </p:txBody>
      </p:sp>
      <p:sp>
        <p:nvSpPr>
          <p:cNvPr id="23" name="TextBox 22">
            <a:extLst>
              <a:ext uri="{FF2B5EF4-FFF2-40B4-BE49-F238E27FC236}">
                <a16:creationId xmlns:a16="http://schemas.microsoft.com/office/drawing/2014/main" id="{C9DB8773-2499-F6FB-CB29-B1FB2B5391AF}"/>
              </a:ext>
            </a:extLst>
          </p:cNvPr>
          <p:cNvSpPr txBox="1"/>
          <p:nvPr/>
        </p:nvSpPr>
        <p:spPr>
          <a:xfrm>
            <a:off x="911903" y="5806796"/>
            <a:ext cx="1787390" cy="646331"/>
          </a:xfrm>
          <a:prstGeom prst="rect">
            <a:avLst/>
          </a:prstGeom>
          <a:solidFill>
            <a:schemeClr val="accent2">
              <a:lumMod val="60000"/>
              <a:lumOff val="40000"/>
            </a:schemeClr>
          </a:solidFill>
        </p:spPr>
        <p:txBody>
          <a:bodyPr wrap="square" rtlCol="0">
            <a:spAutoFit/>
          </a:bodyPr>
          <a:lstStyle/>
          <a:p>
            <a:pPr algn="ctr"/>
            <a:r>
              <a:rPr lang="en-IN" sz="1200" b="1" dirty="0">
                <a:latin typeface="Times New Roman" panose="02020603050405020304" pitchFamily="18" charset="0"/>
                <a:cs typeface="Times New Roman" panose="02020603050405020304" pitchFamily="18" charset="0"/>
              </a:rPr>
              <a:t>Growth of LB and MSM grown bacterial on cellulose agar plate</a:t>
            </a:r>
          </a:p>
        </p:txBody>
      </p:sp>
      <p:sp>
        <p:nvSpPr>
          <p:cNvPr id="27" name="TextBox 26">
            <a:extLst>
              <a:ext uri="{FF2B5EF4-FFF2-40B4-BE49-F238E27FC236}">
                <a16:creationId xmlns:a16="http://schemas.microsoft.com/office/drawing/2014/main" id="{73121323-5AEF-B87B-DB4D-0D29FDCE7E1B}"/>
              </a:ext>
            </a:extLst>
          </p:cNvPr>
          <p:cNvSpPr txBox="1"/>
          <p:nvPr/>
        </p:nvSpPr>
        <p:spPr>
          <a:xfrm>
            <a:off x="2983486" y="5898565"/>
            <a:ext cx="2000003" cy="523220"/>
          </a:xfrm>
          <a:prstGeom prst="rect">
            <a:avLst/>
          </a:prstGeom>
          <a:solidFill>
            <a:schemeClr val="accent2">
              <a:lumMod val="60000"/>
              <a:lumOff val="40000"/>
            </a:schemeClr>
          </a:solidFill>
        </p:spPr>
        <p:txBody>
          <a:bodyPr wrap="square" rtlCol="0">
            <a:spAutoFit/>
          </a:bodyPr>
          <a:lstStyle/>
          <a:p>
            <a:pPr algn="ctr"/>
            <a:r>
              <a:rPr lang="en-IN" sz="1400" b="1" dirty="0">
                <a:latin typeface="Times New Roman" panose="02020603050405020304" pitchFamily="18" charset="0"/>
                <a:cs typeface="Times New Roman" panose="02020603050405020304" pitchFamily="18" charset="0"/>
              </a:rPr>
              <a:t>Clear zone formation on White bacteria </a:t>
            </a:r>
          </a:p>
        </p:txBody>
      </p:sp>
      <p:sp>
        <p:nvSpPr>
          <p:cNvPr id="35" name="TextBox 34">
            <a:extLst>
              <a:ext uri="{FF2B5EF4-FFF2-40B4-BE49-F238E27FC236}">
                <a16:creationId xmlns:a16="http://schemas.microsoft.com/office/drawing/2014/main" id="{DF6F72C0-10E3-6905-1E34-8A3D70975680}"/>
              </a:ext>
            </a:extLst>
          </p:cNvPr>
          <p:cNvSpPr txBox="1"/>
          <p:nvPr/>
        </p:nvSpPr>
        <p:spPr>
          <a:xfrm>
            <a:off x="6418047" y="1385929"/>
            <a:ext cx="5054359" cy="2585323"/>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α-amylase test is used to detect the ability of microorganisms to </a:t>
            </a:r>
            <a:r>
              <a:rPr lang="en-US" b="1" dirty="0">
                <a:latin typeface="Times New Roman" panose="02020603050405020304" pitchFamily="18" charset="0"/>
                <a:cs typeface="Times New Roman" panose="02020603050405020304" pitchFamily="18" charset="0"/>
              </a:rPr>
              <a:t>hydrolyze starch</a:t>
            </a:r>
            <a:r>
              <a:rPr lang="en-US" dirty="0">
                <a:latin typeface="Times New Roman" panose="02020603050405020304" pitchFamily="18" charset="0"/>
                <a:cs typeface="Times New Roman" panose="02020603050405020304" pitchFamily="18" charset="0"/>
              </a:rPr>
              <a:t> using the enzyme α-amylase. </a:t>
            </a:r>
          </a:p>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Bacterial isolates are grown on starch agar plates and then flooded with </a:t>
            </a:r>
            <a:r>
              <a:rPr lang="en-US" b="1" dirty="0">
                <a:latin typeface="Times New Roman" panose="02020603050405020304" pitchFamily="18" charset="0"/>
                <a:cs typeface="Times New Roman" panose="02020603050405020304" pitchFamily="18" charset="0"/>
              </a:rPr>
              <a:t>iodine solution</a:t>
            </a:r>
            <a:r>
              <a:rPr lang="en-US" dirty="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clear zone </a:t>
            </a:r>
            <a:r>
              <a:rPr lang="en-US" dirty="0">
                <a:latin typeface="Times New Roman" panose="02020603050405020304" pitchFamily="18" charset="0"/>
                <a:cs typeface="Times New Roman" panose="02020603050405020304" pitchFamily="18" charset="0"/>
              </a:rPr>
              <a:t>around the colony indicates starch degradation (positive result), while a dark color indicates a negative result.</a:t>
            </a:r>
          </a:p>
          <a:p>
            <a:pPr marL="285750" indent="-285750" algn="just">
              <a:buFont typeface="Arial" panose="020B0604020202020204" pitchFamily="34" charset="0"/>
              <a:buChar char="•"/>
            </a:pPr>
            <a:endParaRPr lang="en-IN" dirty="0">
              <a:latin typeface="Times New Roman" panose="02020603050405020304" pitchFamily="18" charset="0"/>
              <a:cs typeface="Times New Roman" panose="02020603050405020304" pitchFamily="18" charset="0"/>
            </a:endParaRPr>
          </a:p>
        </p:txBody>
      </p:sp>
      <p:pic>
        <p:nvPicPr>
          <p:cNvPr id="36" name="Picture 35">
            <a:extLst>
              <a:ext uri="{FF2B5EF4-FFF2-40B4-BE49-F238E27FC236}">
                <a16:creationId xmlns:a16="http://schemas.microsoft.com/office/drawing/2014/main" id="{8251905A-D6DD-4B73-543E-096B8BEBD78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942" t="7539" r="10272" b="9214"/>
          <a:stretch>
            <a:fillRect/>
          </a:stretch>
        </p:blipFill>
        <p:spPr bwMode="auto">
          <a:xfrm rot="5400000">
            <a:off x="6544405" y="3853135"/>
            <a:ext cx="1784677" cy="1818147"/>
          </a:xfrm>
          <a:prstGeom prst="rect">
            <a:avLst/>
          </a:prstGeom>
          <a:ln>
            <a:noFill/>
          </a:ln>
          <a:extLst>
            <a:ext uri="{53640926-AAD7-44D8-BBD7-CCE9431645EC}">
              <a14:shadowObscured xmlns:a14="http://schemas.microsoft.com/office/drawing/2010/main"/>
            </a:ext>
          </a:extLst>
        </p:spPr>
      </p:pic>
      <p:pic>
        <p:nvPicPr>
          <p:cNvPr id="37" name="Picture 36">
            <a:extLst>
              <a:ext uri="{FF2B5EF4-FFF2-40B4-BE49-F238E27FC236}">
                <a16:creationId xmlns:a16="http://schemas.microsoft.com/office/drawing/2014/main" id="{4B000EE5-E1C6-379F-207E-50FF16FD233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344" t="15338" b="13138"/>
          <a:stretch>
            <a:fillRect/>
          </a:stretch>
        </p:blipFill>
        <p:spPr bwMode="auto">
          <a:xfrm>
            <a:off x="8513936" y="3873330"/>
            <a:ext cx="1875126" cy="1781217"/>
          </a:xfrm>
          <a:prstGeom prst="rect">
            <a:avLst/>
          </a:prstGeom>
          <a:noFill/>
          <a:ln>
            <a:noFill/>
          </a:ln>
          <a:extLst>
            <a:ext uri="{53640926-AAD7-44D8-BBD7-CCE9431645EC}">
              <a14:shadowObscured xmlns:a14="http://schemas.microsoft.com/office/drawing/2010/main"/>
            </a:ext>
          </a:extLst>
        </p:spPr>
      </p:pic>
      <p:sp>
        <p:nvSpPr>
          <p:cNvPr id="38" name="Oval 37">
            <a:extLst>
              <a:ext uri="{FF2B5EF4-FFF2-40B4-BE49-F238E27FC236}">
                <a16:creationId xmlns:a16="http://schemas.microsoft.com/office/drawing/2014/main" id="{7B9BB3D3-37AD-DB90-75C6-EB812808D699}"/>
              </a:ext>
            </a:extLst>
          </p:cNvPr>
          <p:cNvSpPr/>
          <p:nvPr/>
        </p:nvSpPr>
        <p:spPr>
          <a:xfrm>
            <a:off x="8624795" y="4448442"/>
            <a:ext cx="271007" cy="350343"/>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39" name="Straight Arrow Connector 38">
            <a:extLst>
              <a:ext uri="{FF2B5EF4-FFF2-40B4-BE49-F238E27FC236}">
                <a16:creationId xmlns:a16="http://schemas.microsoft.com/office/drawing/2014/main" id="{FECD4B9C-2F22-8628-B5F3-8609B1A49073}"/>
              </a:ext>
            </a:extLst>
          </p:cNvPr>
          <p:cNvCxnSpPr>
            <a:cxnSpLocks/>
          </p:cNvCxnSpPr>
          <p:nvPr/>
        </p:nvCxnSpPr>
        <p:spPr>
          <a:xfrm>
            <a:off x="8895802" y="4607224"/>
            <a:ext cx="167573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7CA9D938-CF6A-2E36-4B62-3F1D65AD3D35}"/>
              </a:ext>
            </a:extLst>
          </p:cNvPr>
          <p:cNvSpPr txBox="1"/>
          <p:nvPr/>
        </p:nvSpPr>
        <p:spPr>
          <a:xfrm>
            <a:off x="10499921" y="4448442"/>
            <a:ext cx="914400" cy="276999"/>
          </a:xfrm>
          <a:prstGeom prst="rect">
            <a:avLst/>
          </a:prstGeom>
          <a:noFill/>
        </p:spPr>
        <p:txBody>
          <a:bodyPr wrap="square" rtlCol="0">
            <a:spAutoFit/>
          </a:bodyPr>
          <a:lstStyle/>
          <a:p>
            <a:r>
              <a:rPr lang="en-IN" sz="1200" b="1" dirty="0"/>
              <a:t>Clear zone</a:t>
            </a:r>
          </a:p>
        </p:txBody>
      </p:sp>
      <p:sp>
        <p:nvSpPr>
          <p:cNvPr id="41" name="TextBox 40">
            <a:extLst>
              <a:ext uri="{FF2B5EF4-FFF2-40B4-BE49-F238E27FC236}">
                <a16:creationId xmlns:a16="http://schemas.microsoft.com/office/drawing/2014/main" id="{3E28F2A7-A137-B4F8-1993-48FEB672214E}"/>
              </a:ext>
            </a:extLst>
          </p:cNvPr>
          <p:cNvSpPr txBox="1"/>
          <p:nvPr/>
        </p:nvSpPr>
        <p:spPr>
          <a:xfrm>
            <a:off x="6527670" y="5807090"/>
            <a:ext cx="1875126" cy="646331"/>
          </a:xfrm>
          <a:prstGeom prst="rect">
            <a:avLst/>
          </a:prstGeom>
          <a:solidFill>
            <a:schemeClr val="accent2">
              <a:lumMod val="60000"/>
              <a:lumOff val="40000"/>
            </a:schemeClr>
          </a:solidFill>
        </p:spPr>
        <p:txBody>
          <a:bodyPr wrap="square" rtlCol="0">
            <a:spAutoFit/>
          </a:bodyPr>
          <a:lstStyle/>
          <a:p>
            <a:pPr algn="ctr"/>
            <a:r>
              <a:rPr lang="en-IN" sz="1200" b="1" dirty="0">
                <a:latin typeface="Times New Roman" panose="02020603050405020304" pitchFamily="18" charset="0"/>
                <a:cs typeface="Times New Roman" panose="02020603050405020304" pitchFamily="18" charset="0"/>
              </a:rPr>
              <a:t>Growth of LB and MSM grown bacterial on </a:t>
            </a:r>
            <a:r>
              <a:rPr lang="en-US" sz="1200" b="1" dirty="0"/>
              <a:t>α-Amylase </a:t>
            </a:r>
            <a:r>
              <a:rPr lang="en-IN" sz="1200" b="1" dirty="0">
                <a:latin typeface="Times New Roman" panose="02020603050405020304" pitchFamily="18" charset="0"/>
                <a:cs typeface="Times New Roman" panose="02020603050405020304" pitchFamily="18" charset="0"/>
              </a:rPr>
              <a:t>agar plate</a:t>
            </a:r>
          </a:p>
        </p:txBody>
      </p:sp>
      <p:sp>
        <p:nvSpPr>
          <p:cNvPr id="42" name="TextBox 41">
            <a:extLst>
              <a:ext uri="{FF2B5EF4-FFF2-40B4-BE49-F238E27FC236}">
                <a16:creationId xmlns:a16="http://schemas.microsoft.com/office/drawing/2014/main" id="{ED95AD77-AF44-2BEC-B310-04BDB21CC04D}"/>
              </a:ext>
            </a:extLst>
          </p:cNvPr>
          <p:cNvSpPr txBox="1"/>
          <p:nvPr/>
        </p:nvSpPr>
        <p:spPr>
          <a:xfrm>
            <a:off x="8581400" y="5898566"/>
            <a:ext cx="1918521" cy="477084"/>
          </a:xfrm>
          <a:prstGeom prst="rect">
            <a:avLst/>
          </a:prstGeom>
          <a:solidFill>
            <a:schemeClr val="accent2">
              <a:lumMod val="60000"/>
              <a:lumOff val="40000"/>
            </a:schemeClr>
          </a:solidFill>
        </p:spPr>
        <p:txBody>
          <a:bodyPr wrap="square" rtlCol="0">
            <a:spAutoFit/>
          </a:bodyPr>
          <a:lstStyle/>
          <a:p>
            <a:pPr algn="ctr"/>
            <a:r>
              <a:rPr lang="en-IN" sz="1200" b="1" dirty="0">
                <a:latin typeface="Times New Roman" panose="02020603050405020304" pitchFamily="18" charset="0"/>
                <a:cs typeface="Times New Roman" panose="02020603050405020304" pitchFamily="18" charset="0"/>
              </a:rPr>
              <a:t>Clear zone formation on White bacteria </a:t>
            </a:r>
          </a:p>
        </p:txBody>
      </p:sp>
    </p:spTree>
    <p:extLst>
      <p:ext uri="{BB962C8B-B14F-4D97-AF65-F5344CB8AC3E}">
        <p14:creationId xmlns:p14="http://schemas.microsoft.com/office/powerpoint/2010/main" val="1831762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D2EDF-800F-01E7-2C86-BAD87F7EC9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7A4EAD-AD80-676E-C399-E40D9B915F95}"/>
              </a:ext>
            </a:extLst>
          </p:cNvPr>
          <p:cNvSpPr txBox="1"/>
          <p:nvPr/>
        </p:nvSpPr>
        <p:spPr>
          <a:xfrm>
            <a:off x="336088" y="171133"/>
            <a:ext cx="11519824" cy="400110"/>
          </a:xfrm>
          <a:prstGeom prst="rect">
            <a:avLst/>
          </a:prstGeom>
          <a:solidFill>
            <a:srgbClr val="D05934"/>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RESULTS</a:t>
            </a:r>
          </a:p>
        </p:txBody>
      </p:sp>
      <p:sp>
        <p:nvSpPr>
          <p:cNvPr id="5" name="Rectangle 4">
            <a:extLst>
              <a:ext uri="{FF2B5EF4-FFF2-40B4-BE49-F238E27FC236}">
                <a16:creationId xmlns:a16="http://schemas.microsoft.com/office/drawing/2014/main" id="{48AD16F0-325A-651A-B75B-432EADAE8AFB}"/>
              </a:ext>
            </a:extLst>
          </p:cNvPr>
          <p:cNvSpPr/>
          <p:nvPr/>
        </p:nvSpPr>
        <p:spPr>
          <a:xfrm>
            <a:off x="336087" y="702688"/>
            <a:ext cx="11519823" cy="5973684"/>
          </a:xfrm>
          <a:prstGeom prst="rect">
            <a:avLst/>
          </a:prstGeom>
          <a:solidFill>
            <a:schemeClr val="bg1"/>
          </a:solidFill>
          <a:ln w="38100">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IN" dirty="0"/>
              <a:t> </a:t>
            </a:r>
          </a:p>
        </p:txBody>
      </p:sp>
      <p:sp>
        <p:nvSpPr>
          <p:cNvPr id="6" name="Rectangle 5">
            <a:extLst>
              <a:ext uri="{FF2B5EF4-FFF2-40B4-BE49-F238E27FC236}">
                <a16:creationId xmlns:a16="http://schemas.microsoft.com/office/drawing/2014/main" id="{CA12B70A-D10C-044E-D030-167F9D810BE7}"/>
              </a:ext>
            </a:extLst>
          </p:cNvPr>
          <p:cNvSpPr/>
          <p:nvPr/>
        </p:nvSpPr>
        <p:spPr>
          <a:xfrm>
            <a:off x="3590819" y="916646"/>
            <a:ext cx="5010358" cy="406256"/>
          </a:xfrm>
          <a:prstGeom prst="rect">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2000" b="1" dirty="0">
                <a:solidFill>
                  <a:schemeClr val="tx1"/>
                </a:solidFill>
              </a:rPr>
              <a:t>4.  Protease Test </a:t>
            </a:r>
          </a:p>
        </p:txBody>
      </p:sp>
      <p:sp>
        <p:nvSpPr>
          <p:cNvPr id="25" name="TextBox 24">
            <a:extLst>
              <a:ext uri="{FF2B5EF4-FFF2-40B4-BE49-F238E27FC236}">
                <a16:creationId xmlns:a16="http://schemas.microsoft.com/office/drawing/2014/main" id="{E4CFF042-D9C4-C618-18B4-13A4C459754C}"/>
              </a:ext>
            </a:extLst>
          </p:cNvPr>
          <p:cNvSpPr txBox="1"/>
          <p:nvPr/>
        </p:nvSpPr>
        <p:spPr>
          <a:xfrm>
            <a:off x="5638800" y="2955471"/>
            <a:ext cx="914400" cy="914400"/>
          </a:xfrm>
          <a:prstGeom prst="rect">
            <a:avLst/>
          </a:prstGeom>
          <a:noFill/>
        </p:spPr>
        <p:txBody>
          <a:bodyPr wrap="square" rtlCol="0">
            <a:spAutoFit/>
          </a:bodyPr>
          <a:lstStyle/>
          <a:p>
            <a:endParaRPr lang="en-IN" dirty="0"/>
          </a:p>
        </p:txBody>
      </p:sp>
      <p:sp>
        <p:nvSpPr>
          <p:cNvPr id="23" name="TextBox 22">
            <a:extLst>
              <a:ext uri="{FF2B5EF4-FFF2-40B4-BE49-F238E27FC236}">
                <a16:creationId xmlns:a16="http://schemas.microsoft.com/office/drawing/2014/main" id="{50BDC909-002F-EA49-F9B7-3A9DDBD832E8}"/>
              </a:ext>
            </a:extLst>
          </p:cNvPr>
          <p:cNvSpPr txBox="1"/>
          <p:nvPr/>
        </p:nvSpPr>
        <p:spPr>
          <a:xfrm>
            <a:off x="911902" y="5806796"/>
            <a:ext cx="3383799" cy="461665"/>
          </a:xfrm>
          <a:prstGeom prst="rect">
            <a:avLst/>
          </a:prstGeom>
          <a:solidFill>
            <a:schemeClr val="accent2">
              <a:lumMod val="60000"/>
              <a:lumOff val="40000"/>
            </a:schemeClr>
          </a:solidFill>
        </p:spPr>
        <p:txBody>
          <a:bodyPr wrap="square" rtlCol="0">
            <a:spAutoFit/>
          </a:bodyPr>
          <a:lstStyle/>
          <a:p>
            <a:pPr algn="ctr"/>
            <a:r>
              <a:rPr lang="en-IN" sz="1200" b="1" dirty="0">
                <a:latin typeface="Times New Roman" panose="02020603050405020304" pitchFamily="18" charset="0"/>
                <a:cs typeface="Times New Roman" panose="02020603050405020304" pitchFamily="18" charset="0"/>
              </a:rPr>
              <a:t>Growth of LB and MSM grown bacterial on skim milk agar plate</a:t>
            </a:r>
          </a:p>
        </p:txBody>
      </p:sp>
      <p:sp>
        <p:nvSpPr>
          <p:cNvPr id="27" name="TextBox 26">
            <a:extLst>
              <a:ext uri="{FF2B5EF4-FFF2-40B4-BE49-F238E27FC236}">
                <a16:creationId xmlns:a16="http://schemas.microsoft.com/office/drawing/2014/main" id="{0FF852F6-4CE4-FF24-0155-35A6B1B05600}"/>
              </a:ext>
            </a:extLst>
          </p:cNvPr>
          <p:cNvSpPr txBox="1"/>
          <p:nvPr/>
        </p:nvSpPr>
        <p:spPr>
          <a:xfrm>
            <a:off x="4765108" y="5883739"/>
            <a:ext cx="5070519" cy="307777"/>
          </a:xfrm>
          <a:prstGeom prst="rect">
            <a:avLst/>
          </a:prstGeom>
          <a:solidFill>
            <a:schemeClr val="accent2">
              <a:lumMod val="60000"/>
              <a:lumOff val="40000"/>
            </a:schemeClr>
          </a:solidFill>
        </p:spPr>
        <p:txBody>
          <a:bodyPr wrap="square" rtlCol="0">
            <a:spAutoFit/>
          </a:bodyPr>
          <a:lstStyle/>
          <a:p>
            <a:pPr algn="ctr"/>
            <a:r>
              <a:rPr lang="en-IN" sz="1400" b="1" dirty="0">
                <a:latin typeface="Times New Roman" panose="02020603050405020304" pitchFamily="18" charset="0"/>
                <a:cs typeface="Times New Roman" panose="02020603050405020304" pitchFamily="18" charset="0"/>
              </a:rPr>
              <a:t>Clear zone formation on White and Yellow colony </a:t>
            </a:r>
          </a:p>
        </p:txBody>
      </p:sp>
      <p:sp>
        <p:nvSpPr>
          <p:cNvPr id="40" name="TextBox 39">
            <a:extLst>
              <a:ext uri="{FF2B5EF4-FFF2-40B4-BE49-F238E27FC236}">
                <a16:creationId xmlns:a16="http://schemas.microsoft.com/office/drawing/2014/main" id="{6B8F8F39-DEFD-4120-FD32-99BDE393BD80}"/>
              </a:ext>
            </a:extLst>
          </p:cNvPr>
          <p:cNvSpPr txBox="1"/>
          <p:nvPr/>
        </p:nvSpPr>
        <p:spPr>
          <a:xfrm>
            <a:off x="10064786" y="4081612"/>
            <a:ext cx="914400" cy="276999"/>
          </a:xfrm>
          <a:prstGeom prst="rect">
            <a:avLst/>
          </a:prstGeom>
          <a:noFill/>
        </p:spPr>
        <p:txBody>
          <a:bodyPr wrap="square" rtlCol="0">
            <a:spAutoFit/>
          </a:bodyPr>
          <a:lstStyle/>
          <a:p>
            <a:r>
              <a:rPr lang="en-IN" sz="1200" b="1" dirty="0"/>
              <a:t>Clear zone</a:t>
            </a:r>
          </a:p>
        </p:txBody>
      </p:sp>
      <p:sp>
        <p:nvSpPr>
          <p:cNvPr id="8" name="TextBox 7">
            <a:extLst>
              <a:ext uri="{FF2B5EF4-FFF2-40B4-BE49-F238E27FC236}">
                <a16:creationId xmlns:a16="http://schemas.microsoft.com/office/drawing/2014/main" id="{2282ACF6-ECBE-C516-2ED5-EF6E7CBB1044}"/>
              </a:ext>
            </a:extLst>
          </p:cNvPr>
          <p:cNvSpPr txBox="1"/>
          <p:nvPr/>
        </p:nvSpPr>
        <p:spPr>
          <a:xfrm>
            <a:off x="576940" y="1478568"/>
            <a:ext cx="11038115"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Protease test was performed using </a:t>
            </a:r>
            <a:r>
              <a:rPr lang="en-US" b="1" dirty="0">
                <a:latin typeface="Times New Roman" panose="02020603050405020304" pitchFamily="18" charset="0"/>
                <a:cs typeface="Times New Roman" panose="02020603050405020304" pitchFamily="18" charset="0"/>
              </a:rPr>
              <a:t>skim milk agar medium </a:t>
            </a:r>
            <a:r>
              <a:rPr lang="en-US" dirty="0">
                <a:latin typeface="Times New Roman" panose="02020603050405020304" pitchFamily="18" charset="0"/>
                <a:cs typeface="Times New Roman" panose="02020603050405020304" pitchFamily="18" charset="0"/>
              </a:rPr>
              <a:t>to determine the ability of bacterial strains to produce protease enzyme. The bacterial cultures were inoculated on skim milk agar plates and incubated for 24 to 48 hours.</a:t>
            </a:r>
          </a:p>
          <a:p>
            <a:r>
              <a:rPr lang="en-US" b="1" u="sng" dirty="0">
                <a:latin typeface="Times New Roman" panose="02020603050405020304" pitchFamily="18" charset="0"/>
                <a:cs typeface="Times New Roman" panose="02020603050405020304" pitchFamily="18" charset="0"/>
              </a:rPr>
              <a:t>Observation</a:t>
            </a:r>
          </a:p>
          <a:p>
            <a:r>
              <a:rPr lang="en-US" dirty="0">
                <a:latin typeface="Times New Roman" panose="02020603050405020304" pitchFamily="18" charset="0"/>
                <a:cs typeface="Times New Roman" panose="02020603050405020304" pitchFamily="18" charset="0"/>
              </a:rPr>
              <a:t>Formation of a clear zone around the bacterial colony indicated positive protease activity due to the hydrolysis of casein present in skim milk powder. Absence of a clear zone indicated negative protease activity.</a:t>
            </a:r>
          </a:p>
        </p:txBody>
      </p:sp>
      <p:pic>
        <p:nvPicPr>
          <p:cNvPr id="11" name="Picture 10">
            <a:extLst>
              <a:ext uri="{FF2B5EF4-FFF2-40B4-BE49-F238E27FC236}">
                <a16:creationId xmlns:a16="http://schemas.microsoft.com/office/drawing/2014/main" id="{A3014F13-9DA7-5260-6A37-5ED8A2D76A71}"/>
              </a:ext>
            </a:extLst>
          </p:cNvPr>
          <p:cNvPicPr>
            <a:picLocks noChangeAspect="1"/>
          </p:cNvPicPr>
          <p:nvPr/>
        </p:nvPicPr>
        <p:blipFill>
          <a:blip r:embed="rId3">
            <a:extLst>
              <a:ext uri="{28A0092B-C50C-407E-A947-70E740481C1C}">
                <a14:useLocalDpi xmlns:a14="http://schemas.microsoft.com/office/drawing/2010/main" val="0"/>
              </a:ext>
            </a:extLst>
          </a:blip>
          <a:srcRect l="11964" t="6360" r="22322" b="7937"/>
          <a:stretch>
            <a:fillRect/>
          </a:stretch>
        </p:blipFill>
        <p:spPr>
          <a:xfrm rot="5400000">
            <a:off x="1456900" y="2819738"/>
            <a:ext cx="2443580" cy="3234021"/>
          </a:xfrm>
          <a:prstGeom prst="rect">
            <a:avLst/>
          </a:prstGeom>
        </p:spPr>
      </p:pic>
      <p:pic>
        <p:nvPicPr>
          <p:cNvPr id="15" name="Picture 14">
            <a:extLst>
              <a:ext uri="{FF2B5EF4-FFF2-40B4-BE49-F238E27FC236}">
                <a16:creationId xmlns:a16="http://schemas.microsoft.com/office/drawing/2014/main" id="{CC463760-C5C7-387C-EFCA-AD2F3C8F6685}"/>
              </a:ext>
            </a:extLst>
          </p:cNvPr>
          <p:cNvPicPr>
            <a:picLocks noChangeAspect="1"/>
          </p:cNvPicPr>
          <p:nvPr/>
        </p:nvPicPr>
        <p:blipFill>
          <a:blip r:embed="rId4">
            <a:extLst>
              <a:ext uri="{28A0092B-C50C-407E-A947-70E740481C1C}">
                <a14:useLocalDpi xmlns:a14="http://schemas.microsoft.com/office/drawing/2010/main" val="0"/>
              </a:ext>
            </a:extLst>
          </a:blip>
          <a:srcRect l="21518" t="10247" r="30982" b="7717"/>
          <a:stretch>
            <a:fillRect/>
          </a:stretch>
        </p:blipFill>
        <p:spPr>
          <a:xfrm>
            <a:off x="7300368" y="3242172"/>
            <a:ext cx="2601618" cy="2416360"/>
          </a:xfrm>
          <a:prstGeom prst="rect">
            <a:avLst/>
          </a:prstGeom>
        </p:spPr>
      </p:pic>
      <p:pic>
        <p:nvPicPr>
          <p:cNvPr id="20" name="Picture 19">
            <a:extLst>
              <a:ext uri="{FF2B5EF4-FFF2-40B4-BE49-F238E27FC236}">
                <a16:creationId xmlns:a16="http://schemas.microsoft.com/office/drawing/2014/main" id="{2149DA1D-DD80-8FA2-6A6B-CF3CCD5AB108}"/>
              </a:ext>
            </a:extLst>
          </p:cNvPr>
          <p:cNvPicPr>
            <a:picLocks noChangeAspect="1"/>
          </p:cNvPicPr>
          <p:nvPr/>
        </p:nvPicPr>
        <p:blipFill>
          <a:blip r:embed="rId5">
            <a:extLst>
              <a:ext uri="{28A0092B-C50C-407E-A947-70E740481C1C}">
                <a14:useLocalDpi xmlns:a14="http://schemas.microsoft.com/office/drawing/2010/main" val="0"/>
              </a:ext>
            </a:extLst>
          </a:blip>
          <a:srcRect l="24910" t="2648" r="25358" b="7387"/>
          <a:stretch>
            <a:fillRect/>
          </a:stretch>
        </p:blipFill>
        <p:spPr>
          <a:xfrm>
            <a:off x="4485049" y="3214959"/>
            <a:ext cx="2514465" cy="2443573"/>
          </a:xfrm>
          <a:prstGeom prst="rect">
            <a:avLst/>
          </a:prstGeom>
        </p:spPr>
      </p:pic>
      <p:sp>
        <p:nvSpPr>
          <p:cNvPr id="21" name="Oval 20">
            <a:extLst>
              <a:ext uri="{FF2B5EF4-FFF2-40B4-BE49-F238E27FC236}">
                <a16:creationId xmlns:a16="http://schemas.microsoft.com/office/drawing/2014/main" id="{2632A2AC-8214-A87C-1D51-24C757D23360}"/>
              </a:ext>
            </a:extLst>
          </p:cNvPr>
          <p:cNvSpPr/>
          <p:nvPr/>
        </p:nvSpPr>
        <p:spPr>
          <a:xfrm>
            <a:off x="8118041" y="4008268"/>
            <a:ext cx="271007" cy="350343"/>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6" name="Straight Arrow Connector 25">
            <a:extLst>
              <a:ext uri="{FF2B5EF4-FFF2-40B4-BE49-F238E27FC236}">
                <a16:creationId xmlns:a16="http://schemas.microsoft.com/office/drawing/2014/main" id="{2986EBE8-DCE9-9CFF-4438-2310FED3C57A}"/>
              </a:ext>
            </a:extLst>
          </p:cNvPr>
          <p:cNvCxnSpPr>
            <a:cxnSpLocks/>
          </p:cNvCxnSpPr>
          <p:nvPr/>
        </p:nvCxnSpPr>
        <p:spPr>
          <a:xfrm>
            <a:off x="8389048" y="4209536"/>
            <a:ext cx="167573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89578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4C636-AE3F-3E42-61FF-D7172D4A68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A097D2-310C-9FD1-FB2E-3BAC1909C636}"/>
              </a:ext>
            </a:extLst>
          </p:cNvPr>
          <p:cNvSpPr txBox="1"/>
          <p:nvPr/>
        </p:nvSpPr>
        <p:spPr>
          <a:xfrm>
            <a:off x="336088" y="171133"/>
            <a:ext cx="11519824" cy="400110"/>
          </a:xfrm>
          <a:prstGeom prst="rect">
            <a:avLst/>
          </a:prstGeom>
          <a:solidFill>
            <a:srgbClr val="D05934"/>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RESULTS</a:t>
            </a:r>
          </a:p>
        </p:txBody>
      </p:sp>
      <p:sp>
        <p:nvSpPr>
          <p:cNvPr id="5" name="Rectangle 4">
            <a:extLst>
              <a:ext uri="{FF2B5EF4-FFF2-40B4-BE49-F238E27FC236}">
                <a16:creationId xmlns:a16="http://schemas.microsoft.com/office/drawing/2014/main" id="{754B8D61-4A52-94A4-BBD3-32CBED013BD9}"/>
              </a:ext>
            </a:extLst>
          </p:cNvPr>
          <p:cNvSpPr/>
          <p:nvPr/>
        </p:nvSpPr>
        <p:spPr>
          <a:xfrm>
            <a:off x="336088" y="713183"/>
            <a:ext cx="11519823" cy="5973684"/>
          </a:xfrm>
          <a:prstGeom prst="rect">
            <a:avLst/>
          </a:prstGeom>
          <a:solidFill>
            <a:schemeClr val="bg1"/>
          </a:solidFill>
          <a:ln w="38100">
            <a:solidFill>
              <a:srgbClr val="C0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IN" dirty="0"/>
              <a:t> </a:t>
            </a:r>
          </a:p>
        </p:txBody>
      </p:sp>
      <p:sp>
        <p:nvSpPr>
          <p:cNvPr id="6" name="Rectangle 5">
            <a:extLst>
              <a:ext uri="{FF2B5EF4-FFF2-40B4-BE49-F238E27FC236}">
                <a16:creationId xmlns:a16="http://schemas.microsoft.com/office/drawing/2014/main" id="{0D904B88-2DDB-3116-EB83-BA49BD6DE5B7}"/>
              </a:ext>
            </a:extLst>
          </p:cNvPr>
          <p:cNvSpPr/>
          <p:nvPr/>
        </p:nvSpPr>
        <p:spPr>
          <a:xfrm>
            <a:off x="3438421" y="754832"/>
            <a:ext cx="5010358" cy="406256"/>
          </a:xfrm>
          <a:prstGeom prst="rect">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2000" b="1" dirty="0">
                <a:solidFill>
                  <a:schemeClr val="tx1"/>
                </a:solidFill>
              </a:rPr>
              <a:t>5.  Lipase/ Esterase Test </a:t>
            </a:r>
          </a:p>
        </p:txBody>
      </p:sp>
      <p:sp>
        <p:nvSpPr>
          <p:cNvPr id="25" name="TextBox 24">
            <a:extLst>
              <a:ext uri="{FF2B5EF4-FFF2-40B4-BE49-F238E27FC236}">
                <a16:creationId xmlns:a16="http://schemas.microsoft.com/office/drawing/2014/main" id="{37AE1176-16F4-D321-52FF-10EED204AC15}"/>
              </a:ext>
            </a:extLst>
          </p:cNvPr>
          <p:cNvSpPr txBox="1"/>
          <p:nvPr/>
        </p:nvSpPr>
        <p:spPr>
          <a:xfrm>
            <a:off x="5638800" y="2955471"/>
            <a:ext cx="914400" cy="914400"/>
          </a:xfrm>
          <a:prstGeom prst="rect">
            <a:avLst/>
          </a:prstGeom>
          <a:noFill/>
        </p:spPr>
        <p:txBody>
          <a:bodyPr wrap="square" rtlCol="0">
            <a:spAutoFit/>
          </a:bodyPr>
          <a:lstStyle/>
          <a:p>
            <a:endParaRPr lang="en-IN" dirty="0"/>
          </a:p>
        </p:txBody>
      </p:sp>
      <p:sp>
        <p:nvSpPr>
          <p:cNvPr id="23" name="TextBox 22">
            <a:extLst>
              <a:ext uri="{FF2B5EF4-FFF2-40B4-BE49-F238E27FC236}">
                <a16:creationId xmlns:a16="http://schemas.microsoft.com/office/drawing/2014/main" id="{B4E2E553-91A9-DFEC-0448-DCBD5020AE6B}"/>
              </a:ext>
            </a:extLst>
          </p:cNvPr>
          <p:cNvSpPr txBox="1"/>
          <p:nvPr/>
        </p:nvSpPr>
        <p:spPr>
          <a:xfrm>
            <a:off x="5043217" y="3832660"/>
            <a:ext cx="2678917" cy="461665"/>
          </a:xfrm>
          <a:prstGeom prst="rect">
            <a:avLst/>
          </a:prstGeom>
          <a:solidFill>
            <a:schemeClr val="accent2">
              <a:lumMod val="60000"/>
              <a:lumOff val="40000"/>
            </a:schemeClr>
          </a:solidFill>
        </p:spPr>
        <p:txBody>
          <a:bodyPr wrap="square" rtlCol="0">
            <a:spAutoFit/>
          </a:bodyPr>
          <a:lstStyle/>
          <a:p>
            <a:pPr algn="ctr"/>
            <a:r>
              <a:rPr lang="en-IN" sz="1200" b="1" dirty="0">
                <a:latin typeface="Times New Roman" panose="02020603050405020304" pitchFamily="18" charset="0"/>
                <a:cs typeface="Times New Roman" panose="02020603050405020304" pitchFamily="18" charset="0"/>
              </a:rPr>
              <a:t>Growth of LB and MSM grown bacterial on  tributyrin agar plate</a:t>
            </a:r>
          </a:p>
        </p:txBody>
      </p:sp>
      <p:sp>
        <p:nvSpPr>
          <p:cNvPr id="27" name="TextBox 26">
            <a:extLst>
              <a:ext uri="{FF2B5EF4-FFF2-40B4-BE49-F238E27FC236}">
                <a16:creationId xmlns:a16="http://schemas.microsoft.com/office/drawing/2014/main" id="{0317F028-235D-7328-EE73-39EF037AE1B3}"/>
              </a:ext>
            </a:extLst>
          </p:cNvPr>
          <p:cNvSpPr txBox="1"/>
          <p:nvPr/>
        </p:nvSpPr>
        <p:spPr>
          <a:xfrm>
            <a:off x="8115558" y="3832660"/>
            <a:ext cx="2078060" cy="523220"/>
          </a:xfrm>
          <a:prstGeom prst="rect">
            <a:avLst/>
          </a:prstGeom>
          <a:solidFill>
            <a:schemeClr val="accent2">
              <a:lumMod val="60000"/>
              <a:lumOff val="40000"/>
            </a:schemeClr>
          </a:solidFill>
        </p:spPr>
        <p:txBody>
          <a:bodyPr wrap="square" rtlCol="0">
            <a:spAutoFit/>
          </a:bodyPr>
          <a:lstStyle/>
          <a:p>
            <a:pPr algn="ctr"/>
            <a:r>
              <a:rPr lang="en-IN" sz="1400" b="1" dirty="0">
                <a:latin typeface="Times New Roman" panose="02020603050405020304" pitchFamily="18" charset="0"/>
                <a:cs typeface="Times New Roman" panose="02020603050405020304" pitchFamily="18" charset="0"/>
              </a:rPr>
              <a:t>Clear zone formation on White colony </a:t>
            </a:r>
          </a:p>
        </p:txBody>
      </p:sp>
      <p:sp>
        <p:nvSpPr>
          <p:cNvPr id="40" name="TextBox 39">
            <a:extLst>
              <a:ext uri="{FF2B5EF4-FFF2-40B4-BE49-F238E27FC236}">
                <a16:creationId xmlns:a16="http://schemas.microsoft.com/office/drawing/2014/main" id="{932917A0-AC65-0239-B5D7-40C4E0BCE966}"/>
              </a:ext>
            </a:extLst>
          </p:cNvPr>
          <p:cNvSpPr txBox="1"/>
          <p:nvPr/>
        </p:nvSpPr>
        <p:spPr>
          <a:xfrm>
            <a:off x="10736782" y="2659791"/>
            <a:ext cx="914400" cy="276999"/>
          </a:xfrm>
          <a:prstGeom prst="rect">
            <a:avLst/>
          </a:prstGeom>
          <a:noFill/>
        </p:spPr>
        <p:txBody>
          <a:bodyPr wrap="square" rtlCol="0">
            <a:spAutoFit/>
          </a:bodyPr>
          <a:lstStyle/>
          <a:p>
            <a:r>
              <a:rPr lang="en-IN" sz="1200" b="1" dirty="0"/>
              <a:t>Clear zone</a:t>
            </a:r>
          </a:p>
        </p:txBody>
      </p:sp>
      <p:sp>
        <p:nvSpPr>
          <p:cNvPr id="8" name="TextBox 7">
            <a:extLst>
              <a:ext uri="{FF2B5EF4-FFF2-40B4-BE49-F238E27FC236}">
                <a16:creationId xmlns:a16="http://schemas.microsoft.com/office/drawing/2014/main" id="{D9C97B24-5489-7CA3-469D-7E30FFD130FD}"/>
              </a:ext>
            </a:extLst>
          </p:cNvPr>
          <p:cNvSpPr txBox="1"/>
          <p:nvPr/>
        </p:nvSpPr>
        <p:spPr>
          <a:xfrm>
            <a:off x="576940" y="1337339"/>
            <a:ext cx="4169231" cy="452431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Lipase or Esterase test was carried out using </a:t>
            </a:r>
            <a:r>
              <a:rPr lang="en-US" b="1" dirty="0">
                <a:latin typeface="Times New Roman" panose="02020603050405020304" pitchFamily="18" charset="0"/>
                <a:cs typeface="Times New Roman" panose="02020603050405020304" pitchFamily="18" charset="0"/>
              </a:rPr>
              <a:t>tributyrin agar medium </a:t>
            </a:r>
            <a:r>
              <a:rPr lang="en-US" dirty="0">
                <a:latin typeface="Times New Roman" panose="02020603050405020304" pitchFamily="18" charset="0"/>
                <a:cs typeface="Times New Roman" panose="02020603050405020304" pitchFamily="18" charset="0"/>
              </a:rPr>
              <a:t>to evaluate the ability of bacterial strains to produce lipase or esterase enzymes. The bacterial cultures were inoculated onto tributyrin agar plates and incubated for 24–48 hours under suitable conditions.</a:t>
            </a:r>
          </a:p>
          <a:p>
            <a:pPr marL="285750" indent="-285750">
              <a:buFont typeface="Arial" panose="020B0604020202020204" pitchFamily="34" charset="0"/>
              <a:buChar char="•"/>
            </a:pPr>
            <a:r>
              <a:rPr lang="en-US" b="1" u="sng" dirty="0">
                <a:latin typeface="Times New Roman" panose="02020603050405020304" pitchFamily="18" charset="0"/>
                <a:cs typeface="Times New Roman" panose="02020603050405020304" pitchFamily="18" charset="0"/>
              </a:rPr>
              <a:t>Observation</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Formation of a clear zone around the bacterial colony indicated positive lipase/esterase activity due to the hydrolysis of tributyrin, while absence of a clear zone indicated negative activity.</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CDF50EF-C054-22DF-34A6-615AA4E1699D}"/>
              </a:ext>
            </a:extLst>
          </p:cNvPr>
          <p:cNvPicPr>
            <a:picLocks noChangeAspect="1"/>
          </p:cNvPicPr>
          <p:nvPr/>
        </p:nvPicPr>
        <p:blipFill>
          <a:blip r:embed="rId3">
            <a:extLst>
              <a:ext uri="{28A0092B-C50C-407E-A947-70E740481C1C}">
                <a14:useLocalDpi xmlns:a14="http://schemas.microsoft.com/office/drawing/2010/main" val="0"/>
              </a:ext>
            </a:extLst>
          </a:blip>
          <a:srcRect l="3331" t="8329" r="5979" b="23651"/>
          <a:stretch>
            <a:fillRect/>
          </a:stretch>
        </p:blipFill>
        <p:spPr>
          <a:xfrm>
            <a:off x="5362011" y="1435765"/>
            <a:ext cx="1941985" cy="2287897"/>
          </a:xfrm>
          <a:prstGeom prst="rect">
            <a:avLst/>
          </a:prstGeom>
        </p:spPr>
      </p:pic>
      <p:sp>
        <p:nvSpPr>
          <p:cNvPr id="7" name="AutoShape 2">
            <a:extLst>
              <a:ext uri="{FF2B5EF4-FFF2-40B4-BE49-F238E27FC236}">
                <a16:creationId xmlns:a16="http://schemas.microsoft.com/office/drawing/2014/main" id="{05BB93B7-9C0A-950A-459F-36D85CD6408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AutoShape 4">
            <a:extLst>
              <a:ext uri="{FF2B5EF4-FFF2-40B4-BE49-F238E27FC236}">
                <a16:creationId xmlns:a16="http://schemas.microsoft.com/office/drawing/2014/main" id="{8EAF6B70-826A-F343-34C7-A9A799DA2C8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2" name="Picture 11">
            <a:extLst>
              <a:ext uri="{FF2B5EF4-FFF2-40B4-BE49-F238E27FC236}">
                <a16:creationId xmlns:a16="http://schemas.microsoft.com/office/drawing/2014/main" id="{6F6D9040-E3BF-93C5-CD84-F70677B8052B}"/>
              </a:ext>
            </a:extLst>
          </p:cNvPr>
          <p:cNvPicPr>
            <a:picLocks noChangeAspect="1"/>
          </p:cNvPicPr>
          <p:nvPr/>
        </p:nvPicPr>
        <p:blipFill>
          <a:blip r:embed="rId4">
            <a:extLst>
              <a:ext uri="{28A0092B-C50C-407E-A947-70E740481C1C}">
                <a14:useLocalDpi xmlns:a14="http://schemas.microsoft.com/office/drawing/2010/main" val="0"/>
              </a:ext>
            </a:extLst>
          </a:blip>
          <a:srcRect l="15931" t="50911" r="20149" b="5472"/>
          <a:stretch>
            <a:fillRect/>
          </a:stretch>
        </p:blipFill>
        <p:spPr>
          <a:xfrm rot="5400000">
            <a:off x="5505577" y="4335910"/>
            <a:ext cx="1850574" cy="2107334"/>
          </a:xfrm>
          <a:prstGeom prst="rect">
            <a:avLst/>
          </a:prstGeom>
        </p:spPr>
      </p:pic>
      <p:pic>
        <p:nvPicPr>
          <p:cNvPr id="14" name="Picture 13">
            <a:extLst>
              <a:ext uri="{FF2B5EF4-FFF2-40B4-BE49-F238E27FC236}">
                <a16:creationId xmlns:a16="http://schemas.microsoft.com/office/drawing/2014/main" id="{614D197C-131B-C5F8-A694-5E359505207B}"/>
              </a:ext>
            </a:extLst>
          </p:cNvPr>
          <p:cNvPicPr>
            <a:picLocks noChangeAspect="1"/>
          </p:cNvPicPr>
          <p:nvPr/>
        </p:nvPicPr>
        <p:blipFill>
          <a:blip r:embed="rId5">
            <a:extLst>
              <a:ext uri="{28A0092B-C50C-407E-A947-70E740481C1C}">
                <a14:useLocalDpi xmlns:a14="http://schemas.microsoft.com/office/drawing/2010/main" val="0"/>
              </a:ext>
            </a:extLst>
          </a:blip>
          <a:srcRect l="23840" t="4761" r="30268" b="12895"/>
          <a:stretch>
            <a:fillRect/>
          </a:stretch>
        </p:blipFill>
        <p:spPr>
          <a:xfrm rot="5400000">
            <a:off x="7964831" y="1371213"/>
            <a:ext cx="2283339" cy="2441835"/>
          </a:xfrm>
          <a:prstGeom prst="rect">
            <a:avLst/>
          </a:prstGeom>
        </p:spPr>
      </p:pic>
      <p:cxnSp>
        <p:nvCxnSpPr>
          <p:cNvPr id="17" name="Straight Arrow Connector 16">
            <a:extLst>
              <a:ext uri="{FF2B5EF4-FFF2-40B4-BE49-F238E27FC236}">
                <a16:creationId xmlns:a16="http://schemas.microsoft.com/office/drawing/2014/main" id="{7BE709FF-9C76-C958-2D89-04F1768B1C88}"/>
              </a:ext>
            </a:extLst>
          </p:cNvPr>
          <p:cNvCxnSpPr>
            <a:cxnSpLocks/>
          </p:cNvCxnSpPr>
          <p:nvPr/>
        </p:nvCxnSpPr>
        <p:spPr>
          <a:xfrm>
            <a:off x="9650454" y="2786595"/>
            <a:ext cx="10863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Oval 18">
            <a:extLst>
              <a:ext uri="{FF2B5EF4-FFF2-40B4-BE49-F238E27FC236}">
                <a16:creationId xmlns:a16="http://schemas.microsoft.com/office/drawing/2014/main" id="{939A7EEB-C757-A60B-6E43-6CFD9EA40785}"/>
              </a:ext>
            </a:extLst>
          </p:cNvPr>
          <p:cNvSpPr/>
          <p:nvPr/>
        </p:nvSpPr>
        <p:spPr>
          <a:xfrm>
            <a:off x="9379447" y="2605128"/>
            <a:ext cx="271007" cy="350343"/>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Arrow: Right 23">
            <a:extLst>
              <a:ext uri="{FF2B5EF4-FFF2-40B4-BE49-F238E27FC236}">
                <a16:creationId xmlns:a16="http://schemas.microsoft.com/office/drawing/2014/main" id="{FCD63A27-B4FC-3BC8-2F5B-5A58CE877D53}"/>
              </a:ext>
            </a:extLst>
          </p:cNvPr>
          <p:cNvSpPr/>
          <p:nvPr/>
        </p:nvSpPr>
        <p:spPr>
          <a:xfrm>
            <a:off x="7525694" y="5271943"/>
            <a:ext cx="734183" cy="195943"/>
          </a:xfrm>
          <a:prstGeom prst="rightArrow">
            <a:avLst/>
          </a:prstGeom>
          <a:solidFill>
            <a:srgbClr val="D0593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30" name="Straight Arrow Connector 29">
            <a:extLst>
              <a:ext uri="{FF2B5EF4-FFF2-40B4-BE49-F238E27FC236}">
                <a16:creationId xmlns:a16="http://schemas.microsoft.com/office/drawing/2014/main" id="{7BD78723-C410-CFC7-E3C7-A7CC487F55BE}"/>
              </a:ext>
            </a:extLst>
          </p:cNvPr>
          <p:cNvCxnSpPr>
            <a:cxnSpLocks/>
          </p:cNvCxnSpPr>
          <p:nvPr/>
        </p:nvCxnSpPr>
        <p:spPr>
          <a:xfrm>
            <a:off x="5466872" y="4643610"/>
            <a:ext cx="10863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Rectangle: Diagonal Corners Rounded 32">
            <a:extLst>
              <a:ext uri="{FF2B5EF4-FFF2-40B4-BE49-F238E27FC236}">
                <a16:creationId xmlns:a16="http://schemas.microsoft.com/office/drawing/2014/main" id="{1AF2A550-64F6-1A3A-848C-3D55BF83EAE8}"/>
              </a:ext>
            </a:extLst>
          </p:cNvPr>
          <p:cNvSpPr/>
          <p:nvPr/>
        </p:nvSpPr>
        <p:spPr>
          <a:xfrm>
            <a:off x="8301040" y="4783483"/>
            <a:ext cx="3085417" cy="1248111"/>
          </a:xfrm>
          <a:prstGeom prst="round2DiagRect">
            <a:avLst/>
          </a:prstGeom>
          <a:noFill/>
          <a:ln w="76200">
            <a:solidFill>
              <a:srgbClr val="D059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TextBox 34">
            <a:extLst>
              <a:ext uri="{FF2B5EF4-FFF2-40B4-BE49-F238E27FC236}">
                <a16:creationId xmlns:a16="http://schemas.microsoft.com/office/drawing/2014/main" id="{B3DBF32F-2B8F-B125-4FEE-B1574BBE30AD}"/>
              </a:ext>
            </a:extLst>
          </p:cNvPr>
          <p:cNvSpPr txBox="1"/>
          <p:nvPr/>
        </p:nvSpPr>
        <p:spPr>
          <a:xfrm>
            <a:off x="8566362" y="4840031"/>
            <a:ext cx="2441835" cy="1169551"/>
          </a:xfrm>
          <a:prstGeom prst="rect">
            <a:avLst/>
          </a:prstGeom>
          <a:noFill/>
        </p:spPr>
        <p:txBody>
          <a:bodyPr wrap="square" rtlCol="0">
            <a:spAutoFit/>
          </a:bodyPr>
          <a:lstStyle/>
          <a:p>
            <a:pPr algn="ctr"/>
            <a:r>
              <a:rPr lang="en-IN" sz="1400" dirty="0">
                <a:latin typeface="Times New Roman" panose="02020603050405020304" pitchFamily="18" charset="0"/>
                <a:cs typeface="Times New Roman" panose="02020603050405020304" pitchFamily="18" charset="0"/>
              </a:rPr>
              <a:t>The characteristics green colour arises from a mixture of blue pigment </a:t>
            </a:r>
            <a:r>
              <a:rPr lang="en-IN" sz="1400" b="1" dirty="0">
                <a:latin typeface="Times New Roman" panose="02020603050405020304" pitchFamily="18" charset="0"/>
                <a:cs typeface="Times New Roman" panose="02020603050405020304" pitchFamily="18" charset="0"/>
              </a:rPr>
              <a:t>(pyocyanin) </a:t>
            </a:r>
            <a:r>
              <a:rPr lang="en-IN" sz="1400" dirty="0">
                <a:latin typeface="Times New Roman" panose="02020603050405020304" pitchFamily="18" charset="0"/>
                <a:cs typeface="Times New Roman" panose="02020603050405020304" pitchFamily="18" charset="0"/>
              </a:rPr>
              <a:t>and yellow green pigment  </a:t>
            </a:r>
            <a:r>
              <a:rPr lang="en-IN" sz="1400" b="1" dirty="0">
                <a:latin typeface="Times New Roman" panose="02020603050405020304" pitchFamily="18" charset="0"/>
                <a:cs typeface="Times New Roman" panose="02020603050405020304" pitchFamily="18" charset="0"/>
              </a:rPr>
              <a:t>(pyoverdine).</a:t>
            </a:r>
          </a:p>
        </p:txBody>
      </p:sp>
    </p:spTree>
    <p:extLst>
      <p:ext uri="{BB962C8B-B14F-4D97-AF65-F5344CB8AC3E}">
        <p14:creationId xmlns:p14="http://schemas.microsoft.com/office/powerpoint/2010/main" val="4038501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0C675-1945-287A-559C-3562B4FD91C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62DCC6-23C8-5B6F-5695-0898AAD55BA6}"/>
              </a:ext>
            </a:extLst>
          </p:cNvPr>
          <p:cNvSpPr txBox="1"/>
          <p:nvPr/>
        </p:nvSpPr>
        <p:spPr>
          <a:xfrm>
            <a:off x="336088" y="171133"/>
            <a:ext cx="11519824" cy="400110"/>
          </a:xfrm>
          <a:prstGeom prst="rect">
            <a:avLst/>
          </a:prstGeom>
          <a:solidFill>
            <a:srgbClr val="D05934"/>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Plastic Degradation Study</a:t>
            </a:r>
          </a:p>
        </p:txBody>
      </p:sp>
      <p:sp>
        <p:nvSpPr>
          <p:cNvPr id="5" name="Rectangle 4">
            <a:extLst>
              <a:ext uri="{FF2B5EF4-FFF2-40B4-BE49-F238E27FC236}">
                <a16:creationId xmlns:a16="http://schemas.microsoft.com/office/drawing/2014/main" id="{A43CE549-F667-9D61-0E0B-A5402C70E1F9}"/>
              </a:ext>
            </a:extLst>
          </p:cNvPr>
          <p:cNvSpPr/>
          <p:nvPr/>
        </p:nvSpPr>
        <p:spPr>
          <a:xfrm>
            <a:off x="309500" y="783770"/>
            <a:ext cx="5631110" cy="6012037"/>
          </a:xfrm>
          <a:prstGeom prst="rect">
            <a:avLst/>
          </a:prstGeom>
          <a:solidFill>
            <a:schemeClr val="bg1"/>
          </a:solidFill>
          <a:ln w="38100">
            <a:solidFill>
              <a:schemeClr val="accent2">
                <a:lumMod val="75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a:p>
        </p:txBody>
      </p:sp>
      <p:sp>
        <p:nvSpPr>
          <p:cNvPr id="6" name="Rectangle 5">
            <a:extLst>
              <a:ext uri="{FF2B5EF4-FFF2-40B4-BE49-F238E27FC236}">
                <a16:creationId xmlns:a16="http://schemas.microsoft.com/office/drawing/2014/main" id="{A81F8D94-71B5-39F6-8745-3BAA64297FBB}"/>
              </a:ext>
            </a:extLst>
          </p:cNvPr>
          <p:cNvSpPr/>
          <p:nvPr/>
        </p:nvSpPr>
        <p:spPr>
          <a:xfrm>
            <a:off x="620421" y="878029"/>
            <a:ext cx="5010358" cy="526228"/>
          </a:xfrm>
          <a:prstGeom prst="rect">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2000" b="1" dirty="0">
                <a:solidFill>
                  <a:schemeClr val="tx1"/>
                </a:solidFill>
              </a:rPr>
              <a:t>Weight Loss Method</a:t>
            </a:r>
          </a:p>
        </p:txBody>
      </p:sp>
      <p:sp>
        <p:nvSpPr>
          <p:cNvPr id="9" name="TextBox 8">
            <a:extLst>
              <a:ext uri="{FF2B5EF4-FFF2-40B4-BE49-F238E27FC236}">
                <a16:creationId xmlns:a16="http://schemas.microsoft.com/office/drawing/2014/main" id="{0DFC0F16-3E72-10D8-9162-E05CF9AAF953}"/>
              </a:ext>
            </a:extLst>
          </p:cNvPr>
          <p:cNvSpPr txBox="1"/>
          <p:nvPr/>
        </p:nvSpPr>
        <p:spPr>
          <a:xfrm>
            <a:off x="3497820" y="5690273"/>
            <a:ext cx="2098740" cy="276999"/>
          </a:xfrm>
          <a:prstGeom prst="rect">
            <a:avLst/>
          </a:prstGeom>
          <a:solidFill>
            <a:schemeClr val="accent2">
              <a:lumMod val="60000"/>
              <a:lumOff val="40000"/>
            </a:schemeClr>
          </a:solidFill>
        </p:spPr>
        <p:txBody>
          <a:bodyPr wrap="square" rtlCol="0">
            <a:spAutoFit/>
          </a:bodyPr>
          <a:lstStyle/>
          <a:p>
            <a:pPr algn="ctr"/>
            <a:r>
              <a:rPr lang="en-IN" sz="1200" b="1" dirty="0">
                <a:latin typeface="Times New Roman" panose="02020603050405020304" pitchFamily="18" charset="0"/>
                <a:cs typeface="Times New Roman" panose="02020603050405020304" pitchFamily="18" charset="0"/>
              </a:rPr>
              <a:t>Final Weight</a:t>
            </a:r>
          </a:p>
        </p:txBody>
      </p:sp>
      <p:sp>
        <p:nvSpPr>
          <p:cNvPr id="11" name="TextBox 10">
            <a:extLst>
              <a:ext uri="{FF2B5EF4-FFF2-40B4-BE49-F238E27FC236}">
                <a16:creationId xmlns:a16="http://schemas.microsoft.com/office/drawing/2014/main" id="{CC666788-0FF9-062E-9E68-3CB9D08B47E0}"/>
              </a:ext>
            </a:extLst>
          </p:cNvPr>
          <p:cNvSpPr txBox="1"/>
          <p:nvPr/>
        </p:nvSpPr>
        <p:spPr>
          <a:xfrm>
            <a:off x="672930" y="5713728"/>
            <a:ext cx="2098740" cy="276999"/>
          </a:xfrm>
          <a:prstGeom prst="rect">
            <a:avLst/>
          </a:prstGeom>
          <a:solidFill>
            <a:schemeClr val="accent2">
              <a:lumMod val="60000"/>
              <a:lumOff val="40000"/>
            </a:schemeClr>
          </a:solidFill>
        </p:spPr>
        <p:txBody>
          <a:bodyPr wrap="square" rtlCol="0">
            <a:spAutoFit/>
          </a:bodyPr>
          <a:lstStyle/>
          <a:p>
            <a:pPr algn="ctr"/>
            <a:r>
              <a:rPr lang="en-IN" sz="1200" b="1" dirty="0">
                <a:latin typeface="Times New Roman" panose="02020603050405020304" pitchFamily="18" charset="0"/>
                <a:cs typeface="Times New Roman" panose="02020603050405020304" pitchFamily="18" charset="0"/>
              </a:rPr>
              <a:t>Initial Weight</a:t>
            </a:r>
          </a:p>
        </p:txBody>
      </p:sp>
      <p:sp>
        <p:nvSpPr>
          <p:cNvPr id="3" name="TextBox 2">
            <a:extLst>
              <a:ext uri="{FF2B5EF4-FFF2-40B4-BE49-F238E27FC236}">
                <a16:creationId xmlns:a16="http://schemas.microsoft.com/office/drawing/2014/main" id="{B04EC19B-6A8F-3880-EDCC-C0FD3147EE5A}"/>
              </a:ext>
            </a:extLst>
          </p:cNvPr>
          <p:cNvSpPr txBox="1"/>
          <p:nvPr/>
        </p:nvSpPr>
        <p:spPr>
          <a:xfrm>
            <a:off x="636133" y="1589033"/>
            <a:ext cx="4977844" cy="2031325"/>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Plastic degradation was evaluated using weight loss method, where pre weighed plastic samples were incubated with bacterial isolates in MSM. After incubation, plastic were dried and reweighed and degradation was calculated by using the formula:</a:t>
            </a:r>
          </a:p>
          <a:p>
            <a:r>
              <a:rPr lang="en-IN" dirty="0"/>
              <a:t>                                     </a:t>
            </a:r>
          </a:p>
          <a:p>
            <a:r>
              <a:rPr lang="en-IN" dirty="0"/>
              <a:t>      </a:t>
            </a:r>
            <a:r>
              <a:rPr lang="en-IN" u="sng" dirty="0"/>
              <a:t>   </a:t>
            </a:r>
            <a:endParaRPr lang="en-IN" dirty="0"/>
          </a:p>
        </p:txBody>
      </p:sp>
      <p:pic>
        <p:nvPicPr>
          <p:cNvPr id="4" name="Picture 3">
            <a:extLst>
              <a:ext uri="{FF2B5EF4-FFF2-40B4-BE49-F238E27FC236}">
                <a16:creationId xmlns:a16="http://schemas.microsoft.com/office/drawing/2014/main" id="{51C877DD-9D8B-33D5-B760-931A0F6819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21" y="2974342"/>
            <a:ext cx="4977844" cy="595285"/>
          </a:xfrm>
          <a:prstGeom prst="rect">
            <a:avLst/>
          </a:prstGeom>
        </p:spPr>
      </p:pic>
      <p:pic>
        <p:nvPicPr>
          <p:cNvPr id="10" name="Picture 9">
            <a:extLst>
              <a:ext uri="{FF2B5EF4-FFF2-40B4-BE49-F238E27FC236}">
                <a16:creationId xmlns:a16="http://schemas.microsoft.com/office/drawing/2014/main" id="{2B7E9FAE-9A6D-4A9D-F547-6837CC3D1B3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133" y="3564774"/>
            <a:ext cx="2172335" cy="2097401"/>
          </a:xfrm>
          <a:prstGeom prst="rect">
            <a:avLst/>
          </a:prstGeom>
          <a:noFill/>
          <a:ln>
            <a:noFill/>
          </a:ln>
        </p:spPr>
      </p:pic>
      <p:pic>
        <p:nvPicPr>
          <p:cNvPr id="12" name="Picture 11">
            <a:extLst>
              <a:ext uri="{FF2B5EF4-FFF2-40B4-BE49-F238E27FC236}">
                <a16:creationId xmlns:a16="http://schemas.microsoft.com/office/drawing/2014/main" id="{191A9645-567F-F89B-1FB9-87E588B3AE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02983" y="3609665"/>
            <a:ext cx="2288415" cy="2036739"/>
          </a:xfrm>
          <a:prstGeom prst="rect">
            <a:avLst/>
          </a:prstGeom>
        </p:spPr>
      </p:pic>
      <p:sp>
        <p:nvSpPr>
          <p:cNvPr id="17" name="TextBox 16">
            <a:extLst>
              <a:ext uri="{FF2B5EF4-FFF2-40B4-BE49-F238E27FC236}">
                <a16:creationId xmlns:a16="http://schemas.microsoft.com/office/drawing/2014/main" id="{4FA6E7BD-A244-7C3A-4FA5-2A4CBDABA075}"/>
              </a:ext>
            </a:extLst>
          </p:cNvPr>
          <p:cNvSpPr txBox="1"/>
          <p:nvPr/>
        </p:nvSpPr>
        <p:spPr>
          <a:xfrm>
            <a:off x="474350" y="6086381"/>
            <a:ext cx="5301409" cy="584775"/>
          </a:xfrm>
          <a:prstGeom prst="rect">
            <a:avLst/>
          </a:prstGeom>
          <a:noFill/>
          <a:ln w="38100">
            <a:solidFill>
              <a:schemeClr val="accent2">
                <a:lumMod val="75000"/>
              </a:schemeClr>
            </a:solidFill>
          </a:ln>
        </p:spPr>
        <p:txBody>
          <a:bodyPr wrap="square" rtlCol="0">
            <a:spAutoFit/>
          </a:bodyPr>
          <a:lstStyle/>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percentage weight loss was calculated as </a:t>
            </a:r>
            <a:r>
              <a:rPr lang="en-US" sz="1600" b="1" dirty="0">
                <a:highlight>
                  <a:srgbClr val="FFFF00"/>
                </a:highlight>
                <a:latin typeface="Times New Roman" panose="02020603050405020304" pitchFamily="18" charset="0"/>
                <a:cs typeface="Times New Roman" panose="02020603050405020304" pitchFamily="18" charset="0"/>
              </a:rPr>
              <a:t>13.6%</a:t>
            </a:r>
            <a:r>
              <a:rPr lang="en-US" sz="1600" dirty="0">
                <a:highlight>
                  <a:srgbClr val="FFFF00"/>
                </a:highlight>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indicating a reduction of 6.0 mg from the initial weight.</a:t>
            </a:r>
          </a:p>
        </p:txBody>
      </p:sp>
      <p:sp>
        <p:nvSpPr>
          <p:cNvPr id="19" name="Rectangle 5">
            <a:extLst>
              <a:ext uri="{FF2B5EF4-FFF2-40B4-BE49-F238E27FC236}">
                <a16:creationId xmlns:a16="http://schemas.microsoft.com/office/drawing/2014/main" id="{85A72CCA-F5C8-BAAF-2B07-2528519AC92D}"/>
              </a:ext>
            </a:extLst>
          </p:cNvPr>
          <p:cNvSpPr>
            <a:spLocks noChangeArrowheads="1"/>
          </p:cNvSpPr>
          <p:nvPr/>
        </p:nvSpPr>
        <p:spPr bwMode="auto">
          <a:xfrm>
            <a:off x="6676031" y="19172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23" name="Rectangle 8">
            <a:extLst>
              <a:ext uri="{FF2B5EF4-FFF2-40B4-BE49-F238E27FC236}">
                <a16:creationId xmlns:a16="http://schemas.microsoft.com/office/drawing/2014/main" id="{614A06C6-3D52-933A-F13B-BD68FB973577}"/>
              </a:ext>
            </a:extLst>
          </p:cNvPr>
          <p:cNvSpPr>
            <a:spLocks noChangeArrowheads="1"/>
          </p:cNvSpPr>
          <p:nvPr/>
        </p:nvSpPr>
        <p:spPr bwMode="auto">
          <a:xfrm>
            <a:off x="6676031" y="80449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Cordia New" panose="020B0304020202020204" pitchFamily="34" charset="-34"/>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9920E0FC-B836-7D36-961A-EBC1629222F9}"/>
              </a:ext>
            </a:extLst>
          </p:cNvPr>
          <p:cNvSpPr/>
          <p:nvPr/>
        </p:nvSpPr>
        <p:spPr>
          <a:xfrm>
            <a:off x="6204649" y="783769"/>
            <a:ext cx="5631110" cy="6012037"/>
          </a:xfrm>
          <a:prstGeom prst="rect">
            <a:avLst/>
          </a:prstGeom>
          <a:solidFill>
            <a:schemeClr val="bg1"/>
          </a:solidFill>
          <a:ln w="38100">
            <a:solidFill>
              <a:schemeClr val="accent2">
                <a:lumMod val="75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dirty="0"/>
          </a:p>
        </p:txBody>
      </p:sp>
      <p:sp>
        <p:nvSpPr>
          <p:cNvPr id="8" name="Rectangle 7">
            <a:extLst>
              <a:ext uri="{FF2B5EF4-FFF2-40B4-BE49-F238E27FC236}">
                <a16:creationId xmlns:a16="http://schemas.microsoft.com/office/drawing/2014/main" id="{AC49D81E-43D2-42B5-C0F2-355B5461E406}"/>
              </a:ext>
            </a:extLst>
          </p:cNvPr>
          <p:cNvSpPr/>
          <p:nvPr/>
        </p:nvSpPr>
        <p:spPr>
          <a:xfrm>
            <a:off x="6515025" y="874993"/>
            <a:ext cx="5010358" cy="582074"/>
          </a:xfrm>
          <a:prstGeom prst="rect">
            <a:avLst/>
          </a:prstGeom>
          <a:solidFill>
            <a:schemeClr val="accent2">
              <a:lumMod val="60000"/>
              <a:lumOff val="40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IN" sz="2000" b="1" dirty="0">
                <a:solidFill>
                  <a:schemeClr val="tx1"/>
                </a:solidFill>
              </a:rPr>
              <a:t>Microscopic  Analysis</a:t>
            </a:r>
          </a:p>
        </p:txBody>
      </p:sp>
      <p:pic>
        <p:nvPicPr>
          <p:cNvPr id="13" name="Picture 11">
            <a:extLst>
              <a:ext uri="{FF2B5EF4-FFF2-40B4-BE49-F238E27FC236}">
                <a16:creationId xmlns:a16="http://schemas.microsoft.com/office/drawing/2014/main" id="{39632735-D069-11CD-D839-2646756B38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8127" r="3857" b="13559"/>
          <a:stretch>
            <a:fillRect/>
          </a:stretch>
        </p:blipFill>
        <p:spPr bwMode="auto">
          <a:xfrm>
            <a:off x="6528159" y="1669593"/>
            <a:ext cx="2343424" cy="163316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C3B0240F-002A-59AA-E97E-EC0A5B6B0C74}"/>
              </a:ext>
            </a:extLst>
          </p:cNvPr>
          <p:cNvSpPr txBox="1"/>
          <p:nvPr/>
        </p:nvSpPr>
        <p:spPr>
          <a:xfrm>
            <a:off x="6623230" y="3410343"/>
            <a:ext cx="2098740" cy="461665"/>
          </a:xfrm>
          <a:prstGeom prst="rect">
            <a:avLst/>
          </a:prstGeom>
          <a:solidFill>
            <a:schemeClr val="accent2">
              <a:lumMod val="60000"/>
              <a:lumOff val="40000"/>
            </a:schemeClr>
          </a:solidFill>
        </p:spPr>
        <p:txBody>
          <a:bodyPr wrap="square" rtlCol="0">
            <a:spAutoFit/>
          </a:bodyPr>
          <a:lstStyle/>
          <a:p>
            <a:pPr algn="ctr"/>
            <a:r>
              <a:rPr lang="en-US" altLang="en-US" sz="1200" b="1" dirty="0">
                <a:latin typeface="Calibri" panose="020F0502020204030204" pitchFamily="34" charset="0"/>
                <a:ea typeface="Calibri" panose="020F0502020204030204" pitchFamily="34" charset="0"/>
                <a:cs typeface="Cordia New" panose="020B0304020202020204" pitchFamily="34" charset="-34"/>
              </a:rPr>
              <a:t>Bacterial growth( LY) on plastic pieces</a:t>
            </a:r>
            <a:endParaRPr lang="en-IN" sz="1200" b="1" dirty="0">
              <a:latin typeface="Times New Roman" panose="02020603050405020304" pitchFamily="18" charset="0"/>
              <a:cs typeface="Times New Roman" panose="02020603050405020304" pitchFamily="18" charset="0"/>
            </a:endParaRPr>
          </a:p>
        </p:txBody>
      </p:sp>
      <p:pic>
        <p:nvPicPr>
          <p:cNvPr id="16" name="Picture 12">
            <a:extLst>
              <a:ext uri="{FF2B5EF4-FFF2-40B4-BE49-F238E27FC236}">
                <a16:creationId xmlns:a16="http://schemas.microsoft.com/office/drawing/2014/main" id="{9469F0C4-2B0F-6DFD-450D-087476024F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165" b="18459"/>
          <a:stretch>
            <a:fillRect/>
          </a:stretch>
        </p:blipFill>
        <p:spPr bwMode="auto">
          <a:xfrm>
            <a:off x="9181959" y="1653975"/>
            <a:ext cx="2343424" cy="163316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65C21FFF-0BEA-2C4C-CEDD-88C6A4CB244C}"/>
              </a:ext>
            </a:extLst>
          </p:cNvPr>
          <p:cNvSpPr txBox="1"/>
          <p:nvPr/>
        </p:nvSpPr>
        <p:spPr>
          <a:xfrm>
            <a:off x="9228564" y="3415026"/>
            <a:ext cx="2296819" cy="461665"/>
          </a:xfrm>
          <a:prstGeom prst="rect">
            <a:avLst/>
          </a:prstGeom>
          <a:solidFill>
            <a:schemeClr val="accent2">
              <a:lumMod val="60000"/>
              <a:lumOff val="40000"/>
            </a:schemeClr>
          </a:solidFill>
        </p:spPr>
        <p:txBody>
          <a:bodyPr wrap="square" rtlCol="0">
            <a:spAutoFit/>
          </a:bodyPr>
          <a:lstStyle/>
          <a:p>
            <a:pPr algn="ctr"/>
            <a:endParaRPr lang="en-US" altLang="en-US" sz="1200" dirty="0"/>
          </a:p>
          <a:p>
            <a:pPr algn="ctr"/>
            <a:r>
              <a:rPr lang="en-IN" sz="1200" b="1" dirty="0">
                <a:latin typeface="Times New Roman" panose="02020603050405020304" pitchFamily="18" charset="0"/>
                <a:cs typeface="Times New Roman" panose="02020603050405020304" pitchFamily="18" charset="0"/>
              </a:rPr>
              <a:t>Plastic with no bacteria at 10x</a:t>
            </a:r>
          </a:p>
        </p:txBody>
      </p:sp>
      <p:pic>
        <p:nvPicPr>
          <p:cNvPr id="21" name="Picture 13">
            <a:extLst>
              <a:ext uri="{FF2B5EF4-FFF2-40B4-BE49-F238E27FC236}">
                <a16:creationId xmlns:a16="http://schemas.microsoft.com/office/drawing/2014/main" id="{215077D3-59EA-FB1B-4976-9EEECC23B9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24803"/>
          <a:stretch>
            <a:fillRect/>
          </a:stretch>
        </p:blipFill>
        <p:spPr bwMode="auto">
          <a:xfrm>
            <a:off x="6623230" y="4152127"/>
            <a:ext cx="2343425" cy="1915835"/>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C0181D82-A0A5-1BB1-743C-A90236E8B59C}"/>
              </a:ext>
            </a:extLst>
          </p:cNvPr>
          <p:cNvSpPr txBox="1"/>
          <p:nvPr/>
        </p:nvSpPr>
        <p:spPr>
          <a:xfrm>
            <a:off x="6799121" y="6193696"/>
            <a:ext cx="2098740" cy="461665"/>
          </a:xfrm>
          <a:prstGeom prst="rect">
            <a:avLst/>
          </a:prstGeom>
          <a:solidFill>
            <a:schemeClr val="accent2">
              <a:lumMod val="60000"/>
              <a:lumOff val="40000"/>
            </a:schemeClr>
          </a:solidFill>
        </p:spPr>
        <p:txBody>
          <a:bodyPr wrap="square" rtlCol="0">
            <a:spAutoFit/>
          </a:bodyPr>
          <a:lstStyle/>
          <a:p>
            <a:pPr algn="ctr"/>
            <a:r>
              <a:rPr lang="en-IN" sz="1200" b="1" dirty="0">
                <a:latin typeface="Times New Roman" panose="02020603050405020304" pitchFamily="18" charset="0"/>
                <a:cs typeface="Times New Roman" panose="02020603050405020304" pitchFamily="18" charset="0"/>
              </a:rPr>
              <a:t>Plastic with LY bacteria at 10x</a:t>
            </a:r>
          </a:p>
        </p:txBody>
      </p:sp>
    </p:spTree>
    <p:extLst>
      <p:ext uri="{BB962C8B-B14F-4D97-AF65-F5344CB8AC3E}">
        <p14:creationId xmlns:p14="http://schemas.microsoft.com/office/powerpoint/2010/main" val="3268795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746</Words>
  <Application>Microsoft Office PowerPoint</Application>
  <PresentationFormat>Widescreen</PresentationFormat>
  <Paragraphs>81</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sandeepkumar20684@outlook.com</dc:creator>
  <cp:lastModifiedBy>sandeepkumar20684@outlook.com</cp:lastModifiedBy>
  <cp:revision>1</cp:revision>
  <dcterms:created xsi:type="dcterms:W3CDTF">2026-09-26T10:07:56Z</dcterms:created>
  <dcterms:modified xsi:type="dcterms:W3CDTF">2026-09-26T10:09:26Z</dcterms:modified>
</cp:coreProperties>
</file>