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61B3-9725-4338-B756-0EF68DB7BF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166A9B-803B-43B4-811D-1E24AF2F81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4B5C79-CF07-44E1-B978-A9663842512D}"/>
              </a:ext>
            </a:extLst>
          </p:cNvPr>
          <p:cNvSpPr>
            <a:spLocks noGrp="1"/>
          </p:cNvSpPr>
          <p:nvPr>
            <p:ph type="dt" sz="half" idx="10"/>
          </p:nvPr>
        </p:nvSpPr>
        <p:spPr/>
        <p:txBody>
          <a:bodyPr/>
          <a:lstStyle/>
          <a:p>
            <a:fld id="{17CDC4B9-C443-4AEF-899E-349BE9F205E3}" type="datetimeFigureOut">
              <a:rPr lang="en-US" smtClean="0"/>
              <a:t>4/17/2020</a:t>
            </a:fld>
            <a:endParaRPr lang="en-US"/>
          </a:p>
        </p:txBody>
      </p:sp>
      <p:sp>
        <p:nvSpPr>
          <p:cNvPr id="5" name="Footer Placeholder 4">
            <a:extLst>
              <a:ext uri="{FF2B5EF4-FFF2-40B4-BE49-F238E27FC236}">
                <a16:creationId xmlns:a16="http://schemas.microsoft.com/office/drawing/2014/main" id="{ABE0F201-9830-4B82-BC48-5FDACB0D67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7E0A1D-A660-416B-9CB4-3CB95944FE3B}"/>
              </a:ext>
            </a:extLst>
          </p:cNvPr>
          <p:cNvSpPr>
            <a:spLocks noGrp="1"/>
          </p:cNvSpPr>
          <p:nvPr>
            <p:ph type="sldNum" sz="quarter" idx="12"/>
          </p:nvPr>
        </p:nvSpPr>
        <p:spPr/>
        <p:txBody>
          <a:bodyPr/>
          <a:lstStyle/>
          <a:p>
            <a:fld id="{1CEED8BC-1023-49C5-BABB-C98E797A99C5}" type="slidenum">
              <a:rPr lang="en-US" smtClean="0"/>
              <a:t>‹#›</a:t>
            </a:fld>
            <a:endParaRPr lang="en-US"/>
          </a:p>
        </p:txBody>
      </p:sp>
    </p:spTree>
    <p:extLst>
      <p:ext uri="{BB962C8B-B14F-4D97-AF65-F5344CB8AC3E}">
        <p14:creationId xmlns:p14="http://schemas.microsoft.com/office/powerpoint/2010/main" val="736099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B3D2A-1FA2-4207-931B-2C08181135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53AF15-C868-42C6-99A1-0D189776E1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FD2E54-A47C-43BC-98D2-66DA62AB996C}"/>
              </a:ext>
            </a:extLst>
          </p:cNvPr>
          <p:cNvSpPr>
            <a:spLocks noGrp="1"/>
          </p:cNvSpPr>
          <p:nvPr>
            <p:ph type="dt" sz="half" idx="10"/>
          </p:nvPr>
        </p:nvSpPr>
        <p:spPr/>
        <p:txBody>
          <a:bodyPr/>
          <a:lstStyle/>
          <a:p>
            <a:fld id="{17CDC4B9-C443-4AEF-899E-349BE9F205E3}" type="datetimeFigureOut">
              <a:rPr lang="en-US" smtClean="0"/>
              <a:t>4/17/2020</a:t>
            </a:fld>
            <a:endParaRPr lang="en-US"/>
          </a:p>
        </p:txBody>
      </p:sp>
      <p:sp>
        <p:nvSpPr>
          <p:cNvPr id="5" name="Footer Placeholder 4">
            <a:extLst>
              <a:ext uri="{FF2B5EF4-FFF2-40B4-BE49-F238E27FC236}">
                <a16:creationId xmlns:a16="http://schemas.microsoft.com/office/drawing/2014/main" id="{8EBD45B5-E525-49ED-81B6-F6EF762B5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AEA71F-5B87-48C8-A86A-84BCD983EFEA}"/>
              </a:ext>
            </a:extLst>
          </p:cNvPr>
          <p:cNvSpPr>
            <a:spLocks noGrp="1"/>
          </p:cNvSpPr>
          <p:nvPr>
            <p:ph type="sldNum" sz="quarter" idx="12"/>
          </p:nvPr>
        </p:nvSpPr>
        <p:spPr/>
        <p:txBody>
          <a:bodyPr/>
          <a:lstStyle/>
          <a:p>
            <a:fld id="{1CEED8BC-1023-49C5-BABB-C98E797A99C5}" type="slidenum">
              <a:rPr lang="en-US" smtClean="0"/>
              <a:t>‹#›</a:t>
            </a:fld>
            <a:endParaRPr lang="en-US"/>
          </a:p>
        </p:txBody>
      </p:sp>
    </p:spTree>
    <p:extLst>
      <p:ext uri="{BB962C8B-B14F-4D97-AF65-F5344CB8AC3E}">
        <p14:creationId xmlns:p14="http://schemas.microsoft.com/office/powerpoint/2010/main" val="3526402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6E801-3A48-4B3E-80AD-B7CE2A10AC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DA2D0F-2364-49FD-A4C3-742C24E241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D71038-978A-4AE0-B37C-DD73F01307E6}"/>
              </a:ext>
            </a:extLst>
          </p:cNvPr>
          <p:cNvSpPr>
            <a:spLocks noGrp="1"/>
          </p:cNvSpPr>
          <p:nvPr>
            <p:ph type="dt" sz="half" idx="10"/>
          </p:nvPr>
        </p:nvSpPr>
        <p:spPr/>
        <p:txBody>
          <a:bodyPr/>
          <a:lstStyle/>
          <a:p>
            <a:fld id="{17CDC4B9-C443-4AEF-899E-349BE9F205E3}" type="datetimeFigureOut">
              <a:rPr lang="en-US" smtClean="0"/>
              <a:t>4/17/2020</a:t>
            </a:fld>
            <a:endParaRPr lang="en-US"/>
          </a:p>
        </p:txBody>
      </p:sp>
      <p:sp>
        <p:nvSpPr>
          <p:cNvPr id="5" name="Footer Placeholder 4">
            <a:extLst>
              <a:ext uri="{FF2B5EF4-FFF2-40B4-BE49-F238E27FC236}">
                <a16:creationId xmlns:a16="http://schemas.microsoft.com/office/drawing/2014/main" id="{2CAB128F-B5A9-41FF-B244-A6E040513A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AAE328-134A-4A9A-8018-EF24311D1BCC}"/>
              </a:ext>
            </a:extLst>
          </p:cNvPr>
          <p:cNvSpPr>
            <a:spLocks noGrp="1"/>
          </p:cNvSpPr>
          <p:nvPr>
            <p:ph type="sldNum" sz="quarter" idx="12"/>
          </p:nvPr>
        </p:nvSpPr>
        <p:spPr/>
        <p:txBody>
          <a:bodyPr/>
          <a:lstStyle/>
          <a:p>
            <a:fld id="{1CEED8BC-1023-49C5-BABB-C98E797A99C5}" type="slidenum">
              <a:rPr lang="en-US" smtClean="0"/>
              <a:t>‹#›</a:t>
            </a:fld>
            <a:endParaRPr lang="en-US"/>
          </a:p>
        </p:txBody>
      </p:sp>
    </p:spTree>
    <p:extLst>
      <p:ext uri="{BB962C8B-B14F-4D97-AF65-F5344CB8AC3E}">
        <p14:creationId xmlns:p14="http://schemas.microsoft.com/office/powerpoint/2010/main" val="3832128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EC0EE-E1F0-4702-A630-3B14DED6AC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B10335-6E31-4660-82C0-C1048C9726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622DDC-4DCE-4D54-9992-65CA325D280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7D78B0B-64C3-462B-AA33-8B6978D5FC3F}"/>
              </a:ext>
            </a:extLst>
          </p:cNvPr>
          <p:cNvSpPr>
            <a:spLocks noGrp="1"/>
          </p:cNvSpPr>
          <p:nvPr>
            <p:ph type="dt" sz="half" idx="10"/>
          </p:nvPr>
        </p:nvSpPr>
        <p:spPr/>
        <p:txBody>
          <a:bodyPr/>
          <a:lstStyle/>
          <a:p>
            <a:fld id="{17CDC4B9-C443-4AEF-899E-349BE9F205E3}" type="datetimeFigureOut">
              <a:rPr lang="en-US" smtClean="0"/>
              <a:t>4/17/2020</a:t>
            </a:fld>
            <a:endParaRPr lang="en-US"/>
          </a:p>
        </p:txBody>
      </p:sp>
      <p:sp>
        <p:nvSpPr>
          <p:cNvPr id="6" name="Footer Placeholder 5">
            <a:extLst>
              <a:ext uri="{FF2B5EF4-FFF2-40B4-BE49-F238E27FC236}">
                <a16:creationId xmlns:a16="http://schemas.microsoft.com/office/drawing/2014/main" id="{BF18EFA9-11D3-44DA-90EF-7A1C075CEF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6CD079-ED43-4530-93C8-F10884849A82}"/>
              </a:ext>
            </a:extLst>
          </p:cNvPr>
          <p:cNvSpPr>
            <a:spLocks noGrp="1"/>
          </p:cNvSpPr>
          <p:nvPr>
            <p:ph type="sldNum" sz="quarter" idx="12"/>
          </p:nvPr>
        </p:nvSpPr>
        <p:spPr/>
        <p:txBody>
          <a:bodyPr/>
          <a:lstStyle/>
          <a:p>
            <a:fld id="{1CEED8BC-1023-49C5-BABB-C98E797A99C5}" type="slidenum">
              <a:rPr lang="en-US" smtClean="0"/>
              <a:t>‹#›</a:t>
            </a:fld>
            <a:endParaRPr lang="en-US"/>
          </a:p>
        </p:txBody>
      </p:sp>
    </p:spTree>
    <p:extLst>
      <p:ext uri="{BB962C8B-B14F-4D97-AF65-F5344CB8AC3E}">
        <p14:creationId xmlns:p14="http://schemas.microsoft.com/office/powerpoint/2010/main" val="4085149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A83B4-0ECE-4972-BC20-9B729633E24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D129CA-3084-4C86-92B3-6E0D51124E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D236AD-B237-456B-A637-227737FDAE5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24FB437-A02B-4A60-B37D-367C286DAC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E31D7E-D1F8-400A-9760-6C9D328B2A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68CE880-9EBD-420F-8077-F0D73E3627EE}"/>
              </a:ext>
            </a:extLst>
          </p:cNvPr>
          <p:cNvSpPr>
            <a:spLocks noGrp="1"/>
          </p:cNvSpPr>
          <p:nvPr>
            <p:ph type="dt" sz="half" idx="10"/>
          </p:nvPr>
        </p:nvSpPr>
        <p:spPr/>
        <p:txBody>
          <a:bodyPr/>
          <a:lstStyle/>
          <a:p>
            <a:fld id="{17CDC4B9-C443-4AEF-899E-349BE9F205E3}" type="datetimeFigureOut">
              <a:rPr lang="en-US" smtClean="0"/>
              <a:t>4/17/2020</a:t>
            </a:fld>
            <a:endParaRPr lang="en-US"/>
          </a:p>
        </p:txBody>
      </p:sp>
      <p:sp>
        <p:nvSpPr>
          <p:cNvPr id="8" name="Footer Placeholder 7">
            <a:extLst>
              <a:ext uri="{FF2B5EF4-FFF2-40B4-BE49-F238E27FC236}">
                <a16:creationId xmlns:a16="http://schemas.microsoft.com/office/drawing/2014/main" id="{02267CCD-A212-48B9-A634-89E5311CDF6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E810319-5071-4603-BF3D-65C7F24B32FC}"/>
              </a:ext>
            </a:extLst>
          </p:cNvPr>
          <p:cNvSpPr>
            <a:spLocks noGrp="1"/>
          </p:cNvSpPr>
          <p:nvPr>
            <p:ph type="sldNum" sz="quarter" idx="12"/>
          </p:nvPr>
        </p:nvSpPr>
        <p:spPr/>
        <p:txBody>
          <a:bodyPr/>
          <a:lstStyle/>
          <a:p>
            <a:fld id="{1CEED8BC-1023-49C5-BABB-C98E797A99C5}" type="slidenum">
              <a:rPr lang="en-US" smtClean="0"/>
              <a:t>‹#›</a:t>
            </a:fld>
            <a:endParaRPr lang="en-US"/>
          </a:p>
        </p:txBody>
      </p:sp>
    </p:spTree>
    <p:extLst>
      <p:ext uri="{BB962C8B-B14F-4D97-AF65-F5344CB8AC3E}">
        <p14:creationId xmlns:p14="http://schemas.microsoft.com/office/powerpoint/2010/main" val="795034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1688C-4C4E-43A4-9D39-D4B84E20DC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CB7DD45-DE4B-4622-8319-CE03566E0DF1}"/>
              </a:ext>
            </a:extLst>
          </p:cNvPr>
          <p:cNvSpPr>
            <a:spLocks noGrp="1"/>
          </p:cNvSpPr>
          <p:nvPr>
            <p:ph type="dt" sz="half" idx="10"/>
          </p:nvPr>
        </p:nvSpPr>
        <p:spPr/>
        <p:txBody>
          <a:bodyPr/>
          <a:lstStyle/>
          <a:p>
            <a:fld id="{17CDC4B9-C443-4AEF-899E-349BE9F205E3}" type="datetimeFigureOut">
              <a:rPr lang="en-US" smtClean="0"/>
              <a:t>4/17/2020</a:t>
            </a:fld>
            <a:endParaRPr lang="en-US"/>
          </a:p>
        </p:txBody>
      </p:sp>
      <p:sp>
        <p:nvSpPr>
          <p:cNvPr id="4" name="Footer Placeholder 3">
            <a:extLst>
              <a:ext uri="{FF2B5EF4-FFF2-40B4-BE49-F238E27FC236}">
                <a16:creationId xmlns:a16="http://schemas.microsoft.com/office/drawing/2014/main" id="{B09D5DCB-C97D-4DA4-AB2D-DCE12D6DB69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96F906-51B6-4EB6-87B7-00F822E9DA13}"/>
              </a:ext>
            </a:extLst>
          </p:cNvPr>
          <p:cNvSpPr>
            <a:spLocks noGrp="1"/>
          </p:cNvSpPr>
          <p:nvPr>
            <p:ph type="sldNum" sz="quarter" idx="12"/>
          </p:nvPr>
        </p:nvSpPr>
        <p:spPr/>
        <p:txBody>
          <a:bodyPr/>
          <a:lstStyle/>
          <a:p>
            <a:fld id="{1CEED8BC-1023-49C5-BABB-C98E797A99C5}" type="slidenum">
              <a:rPr lang="en-US" smtClean="0"/>
              <a:t>‹#›</a:t>
            </a:fld>
            <a:endParaRPr lang="en-US"/>
          </a:p>
        </p:txBody>
      </p:sp>
    </p:spTree>
    <p:extLst>
      <p:ext uri="{BB962C8B-B14F-4D97-AF65-F5344CB8AC3E}">
        <p14:creationId xmlns:p14="http://schemas.microsoft.com/office/powerpoint/2010/main" val="1309587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1390B4-443E-4FBF-9F51-8A9368191B07}"/>
              </a:ext>
            </a:extLst>
          </p:cNvPr>
          <p:cNvSpPr>
            <a:spLocks noGrp="1"/>
          </p:cNvSpPr>
          <p:nvPr>
            <p:ph type="dt" sz="half" idx="10"/>
          </p:nvPr>
        </p:nvSpPr>
        <p:spPr/>
        <p:txBody>
          <a:bodyPr/>
          <a:lstStyle/>
          <a:p>
            <a:fld id="{17CDC4B9-C443-4AEF-899E-349BE9F205E3}" type="datetimeFigureOut">
              <a:rPr lang="en-US" smtClean="0"/>
              <a:t>4/17/2020</a:t>
            </a:fld>
            <a:endParaRPr lang="en-US"/>
          </a:p>
        </p:txBody>
      </p:sp>
      <p:sp>
        <p:nvSpPr>
          <p:cNvPr id="3" name="Footer Placeholder 2">
            <a:extLst>
              <a:ext uri="{FF2B5EF4-FFF2-40B4-BE49-F238E27FC236}">
                <a16:creationId xmlns:a16="http://schemas.microsoft.com/office/drawing/2014/main" id="{BABD8CEA-3050-4E14-9CD2-14550CF6FB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1F2B9B1-B42A-4BC7-84D1-8C6C8057D65B}"/>
              </a:ext>
            </a:extLst>
          </p:cNvPr>
          <p:cNvSpPr>
            <a:spLocks noGrp="1"/>
          </p:cNvSpPr>
          <p:nvPr>
            <p:ph type="sldNum" sz="quarter" idx="12"/>
          </p:nvPr>
        </p:nvSpPr>
        <p:spPr/>
        <p:txBody>
          <a:bodyPr/>
          <a:lstStyle/>
          <a:p>
            <a:fld id="{1CEED8BC-1023-49C5-BABB-C98E797A99C5}" type="slidenum">
              <a:rPr lang="en-US" smtClean="0"/>
              <a:t>‹#›</a:t>
            </a:fld>
            <a:endParaRPr lang="en-US"/>
          </a:p>
        </p:txBody>
      </p:sp>
    </p:spTree>
    <p:extLst>
      <p:ext uri="{BB962C8B-B14F-4D97-AF65-F5344CB8AC3E}">
        <p14:creationId xmlns:p14="http://schemas.microsoft.com/office/powerpoint/2010/main" val="2831570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8F1B0-2DDD-4DBD-BA1E-F9C118172D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079B19-D82E-4C19-8617-7652292D73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7F4611-0E2F-43B8-B927-6C42C4D8D2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D08F79-154F-4636-B871-5F71CC1C17C0}"/>
              </a:ext>
            </a:extLst>
          </p:cNvPr>
          <p:cNvSpPr>
            <a:spLocks noGrp="1"/>
          </p:cNvSpPr>
          <p:nvPr>
            <p:ph type="dt" sz="half" idx="10"/>
          </p:nvPr>
        </p:nvSpPr>
        <p:spPr/>
        <p:txBody>
          <a:bodyPr/>
          <a:lstStyle/>
          <a:p>
            <a:fld id="{17CDC4B9-C443-4AEF-899E-349BE9F205E3}" type="datetimeFigureOut">
              <a:rPr lang="en-US" smtClean="0"/>
              <a:t>4/17/2020</a:t>
            </a:fld>
            <a:endParaRPr lang="en-US"/>
          </a:p>
        </p:txBody>
      </p:sp>
      <p:sp>
        <p:nvSpPr>
          <p:cNvPr id="6" name="Footer Placeholder 5">
            <a:extLst>
              <a:ext uri="{FF2B5EF4-FFF2-40B4-BE49-F238E27FC236}">
                <a16:creationId xmlns:a16="http://schemas.microsoft.com/office/drawing/2014/main" id="{B7E468BC-55AA-4E8A-A375-C25F00E157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CFCE06-B34C-457A-85E7-6046B8A7C8F7}"/>
              </a:ext>
            </a:extLst>
          </p:cNvPr>
          <p:cNvSpPr>
            <a:spLocks noGrp="1"/>
          </p:cNvSpPr>
          <p:nvPr>
            <p:ph type="sldNum" sz="quarter" idx="12"/>
          </p:nvPr>
        </p:nvSpPr>
        <p:spPr/>
        <p:txBody>
          <a:bodyPr/>
          <a:lstStyle/>
          <a:p>
            <a:fld id="{1CEED8BC-1023-49C5-BABB-C98E797A99C5}" type="slidenum">
              <a:rPr lang="en-US" smtClean="0"/>
              <a:t>‹#›</a:t>
            </a:fld>
            <a:endParaRPr lang="en-US"/>
          </a:p>
        </p:txBody>
      </p:sp>
    </p:spTree>
    <p:extLst>
      <p:ext uri="{BB962C8B-B14F-4D97-AF65-F5344CB8AC3E}">
        <p14:creationId xmlns:p14="http://schemas.microsoft.com/office/powerpoint/2010/main" val="3639649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8932D-8D2E-47B3-843D-CA48534820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E4DAAE4-C6A4-4115-AD13-612F208127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57C68C2-E401-42C2-86F6-247A777D26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E7E5D1-AAB4-4BC9-ACC6-711AD939BE7C}"/>
              </a:ext>
            </a:extLst>
          </p:cNvPr>
          <p:cNvSpPr>
            <a:spLocks noGrp="1"/>
          </p:cNvSpPr>
          <p:nvPr>
            <p:ph type="dt" sz="half" idx="10"/>
          </p:nvPr>
        </p:nvSpPr>
        <p:spPr/>
        <p:txBody>
          <a:bodyPr/>
          <a:lstStyle/>
          <a:p>
            <a:fld id="{17CDC4B9-C443-4AEF-899E-349BE9F205E3}" type="datetimeFigureOut">
              <a:rPr lang="en-US" smtClean="0"/>
              <a:t>4/17/2020</a:t>
            </a:fld>
            <a:endParaRPr lang="en-US"/>
          </a:p>
        </p:txBody>
      </p:sp>
      <p:sp>
        <p:nvSpPr>
          <p:cNvPr id="6" name="Footer Placeholder 5">
            <a:extLst>
              <a:ext uri="{FF2B5EF4-FFF2-40B4-BE49-F238E27FC236}">
                <a16:creationId xmlns:a16="http://schemas.microsoft.com/office/drawing/2014/main" id="{475A44B7-7665-46CC-A6C6-80F6222160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775452-3956-49D3-8EA3-08CBA03A9035}"/>
              </a:ext>
            </a:extLst>
          </p:cNvPr>
          <p:cNvSpPr>
            <a:spLocks noGrp="1"/>
          </p:cNvSpPr>
          <p:nvPr>
            <p:ph type="sldNum" sz="quarter" idx="12"/>
          </p:nvPr>
        </p:nvSpPr>
        <p:spPr/>
        <p:txBody>
          <a:bodyPr/>
          <a:lstStyle/>
          <a:p>
            <a:fld id="{1CEED8BC-1023-49C5-BABB-C98E797A99C5}" type="slidenum">
              <a:rPr lang="en-US" smtClean="0"/>
              <a:t>‹#›</a:t>
            </a:fld>
            <a:endParaRPr lang="en-US"/>
          </a:p>
        </p:txBody>
      </p:sp>
    </p:spTree>
    <p:extLst>
      <p:ext uri="{BB962C8B-B14F-4D97-AF65-F5344CB8AC3E}">
        <p14:creationId xmlns:p14="http://schemas.microsoft.com/office/powerpoint/2010/main" val="1808033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3E0B1-8D92-48CE-806A-DD8E3F84C5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9544BEB-6FED-4933-8F39-DA92029533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F0CA03-4EC8-48B9-B63E-14AAE0E566AE}"/>
              </a:ext>
            </a:extLst>
          </p:cNvPr>
          <p:cNvSpPr>
            <a:spLocks noGrp="1"/>
          </p:cNvSpPr>
          <p:nvPr>
            <p:ph type="dt" sz="half" idx="10"/>
          </p:nvPr>
        </p:nvSpPr>
        <p:spPr/>
        <p:txBody>
          <a:bodyPr/>
          <a:lstStyle/>
          <a:p>
            <a:fld id="{17CDC4B9-C443-4AEF-899E-349BE9F205E3}" type="datetimeFigureOut">
              <a:rPr lang="en-US" smtClean="0"/>
              <a:t>4/17/2020</a:t>
            </a:fld>
            <a:endParaRPr lang="en-US"/>
          </a:p>
        </p:txBody>
      </p:sp>
      <p:sp>
        <p:nvSpPr>
          <p:cNvPr id="5" name="Footer Placeholder 4">
            <a:extLst>
              <a:ext uri="{FF2B5EF4-FFF2-40B4-BE49-F238E27FC236}">
                <a16:creationId xmlns:a16="http://schemas.microsoft.com/office/drawing/2014/main" id="{7BDE76FF-6B5F-40B8-9A87-A3BF6774F7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13E881-B153-489E-A7F1-A82697F661F1}"/>
              </a:ext>
            </a:extLst>
          </p:cNvPr>
          <p:cNvSpPr>
            <a:spLocks noGrp="1"/>
          </p:cNvSpPr>
          <p:nvPr>
            <p:ph type="sldNum" sz="quarter" idx="12"/>
          </p:nvPr>
        </p:nvSpPr>
        <p:spPr/>
        <p:txBody>
          <a:bodyPr/>
          <a:lstStyle/>
          <a:p>
            <a:fld id="{1CEED8BC-1023-49C5-BABB-C98E797A99C5}" type="slidenum">
              <a:rPr lang="en-US" smtClean="0"/>
              <a:t>‹#›</a:t>
            </a:fld>
            <a:endParaRPr lang="en-US"/>
          </a:p>
        </p:txBody>
      </p:sp>
    </p:spTree>
    <p:extLst>
      <p:ext uri="{BB962C8B-B14F-4D97-AF65-F5344CB8AC3E}">
        <p14:creationId xmlns:p14="http://schemas.microsoft.com/office/powerpoint/2010/main" val="3437630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4FC46D-36D3-4C93-8458-E14CE86D21B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F30596D-4C49-4E66-9606-8F0B2D0C0C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8B74E0-6F98-43DC-B96F-B1A63ABFE71A}"/>
              </a:ext>
            </a:extLst>
          </p:cNvPr>
          <p:cNvSpPr>
            <a:spLocks noGrp="1"/>
          </p:cNvSpPr>
          <p:nvPr>
            <p:ph type="dt" sz="half" idx="10"/>
          </p:nvPr>
        </p:nvSpPr>
        <p:spPr/>
        <p:txBody>
          <a:bodyPr/>
          <a:lstStyle/>
          <a:p>
            <a:fld id="{17CDC4B9-C443-4AEF-899E-349BE9F205E3}" type="datetimeFigureOut">
              <a:rPr lang="en-US" smtClean="0"/>
              <a:t>4/17/2020</a:t>
            </a:fld>
            <a:endParaRPr lang="en-US"/>
          </a:p>
        </p:txBody>
      </p:sp>
      <p:sp>
        <p:nvSpPr>
          <p:cNvPr id="5" name="Footer Placeholder 4">
            <a:extLst>
              <a:ext uri="{FF2B5EF4-FFF2-40B4-BE49-F238E27FC236}">
                <a16:creationId xmlns:a16="http://schemas.microsoft.com/office/drawing/2014/main" id="{04BF8B88-186D-4F8E-9967-C70A3A165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ACBEB1-D4D6-4C21-86AD-FC5444CB21EB}"/>
              </a:ext>
            </a:extLst>
          </p:cNvPr>
          <p:cNvSpPr>
            <a:spLocks noGrp="1"/>
          </p:cNvSpPr>
          <p:nvPr>
            <p:ph type="sldNum" sz="quarter" idx="12"/>
          </p:nvPr>
        </p:nvSpPr>
        <p:spPr/>
        <p:txBody>
          <a:bodyPr/>
          <a:lstStyle/>
          <a:p>
            <a:fld id="{1CEED8BC-1023-49C5-BABB-C98E797A99C5}" type="slidenum">
              <a:rPr lang="en-US" smtClean="0"/>
              <a:t>‹#›</a:t>
            </a:fld>
            <a:endParaRPr lang="en-US"/>
          </a:p>
        </p:txBody>
      </p:sp>
    </p:spTree>
    <p:extLst>
      <p:ext uri="{BB962C8B-B14F-4D97-AF65-F5344CB8AC3E}">
        <p14:creationId xmlns:p14="http://schemas.microsoft.com/office/powerpoint/2010/main" val="3072130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9408D8-C135-40D7-89C0-117CD12993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642884-1E97-4340-A433-818BFBE1E8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D396E9-D266-4733-94B8-B63A8D9984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CDC4B9-C443-4AEF-899E-349BE9F205E3}" type="datetimeFigureOut">
              <a:rPr lang="en-US" smtClean="0"/>
              <a:t>4/17/2020</a:t>
            </a:fld>
            <a:endParaRPr lang="en-US"/>
          </a:p>
        </p:txBody>
      </p:sp>
      <p:sp>
        <p:nvSpPr>
          <p:cNvPr id="5" name="Footer Placeholder 4">
            <a:extLst>
              <a:ext uri="{FF2B5EF4-FFF2-40B4-BE49-F238E27FC236}">
                <a16:creationId xmlns:a16="http://schemas.microsoft.com/office/drawing/2014/main" id="{E681242D-AA22-48EE-8131-6E1CA1C1EF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8B9B3C0-1300-4065-AE0C-F80F7DBD79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EED8BC-1023-49C5-BABB-C98E797A99C5}" type="slidenum">
              <a:rPr lang="en-US" smtClean="0"/>
              <a:t>‹#›</a:t>
            </a:fld>
            <a:endParaRPr lang="en-US"/>
          </a:p>
        </p:txBody>
      </p:sp>
    </p:spTree>
    <p:extLst>
      <p:ext uri="{BB962C8B-B14F-4D97-AF65-F5344CB8AC3E}">
        <p14:creationId xmlns:p14="http://schemas.microsoft.com/office/powerpoint/2010/main" val="12702849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2F2121-2644-49C5-BFE8-CAFCCF3CB763}"/>
              </a:ext>
            </a:extLst>
          </p:cNvPr>
          <p:cNvSpPr txBox="1"/>
          <p:nvPr/>
        </p:nvSpPr>
        <p:spPr>
          <a:xfrm>
            <a:off x="3302493" y="576053"/>
            <a:ext cx="6132515" cy="646331"/>
          </a:xfrm>
          <a:prstGeom prst="rect">
            <a:avLst/>
          </a:prstGeom>
          <a:noFill/>
          <a:ln w="28575">
            <a:solidFill>
              <a:schemeClr val="tx1"/>
            </a:solidFill>
          </a:ln>
        </p:spPr>
        <p:txBody>
          <a:bodyPr wrap="square" rtlCol="0">
            <a:spAutoFit/>
          </a:bodyPr>
          <a:lstStyle/>
          <a:p>
            <a:pPr algn="ctr"/>
            <a:r>
              <a:rPr lang="en-US" sz="1200" dirty="0">
                <a:latin typeface="Arial" panose="020B0604020202020204" pitchFamily="34" charset="0"/>
                <a:cs typeface="Arial" panose="020B0604020202020204" pitchFamily="34" charset="0"/>
              </a:rPr>
              <a:t> Demographic and  clinical risk factors associated with good or poor presenting neurological symptoms in ischemic stroke patients with prior cholesterol reducer use, specifically a statin and rtPA therapy.</a:t>
            </a:r>
          </a:p>
        </p:txBody>
      </p:sp>
      <p:sp>
        <p:nvSpPr>
          <p:cNvPr id="5" name="TextBox 4">
            <a:extLst>
              <a:ext uri="{FF2B5EF4-FFF2-40B4-BE49-F238E27FC236}">
                <a16:creationId xmlns:a16="http://schemas.microsoft.com/office/drawing/2014/main" id="{6F924239-9EE7-4583-9A50-5C8468C2B768}"/>
              </a:ext>
            </a:extLst>
          </p:cNvPr>
          <p:cNvSpPr txBox="1"/>
          <p:nvPr/>
        </p:nvSpPr>
        <p:spPr>
          <a:xfrm>
            <a:off x="3187081" y="2182924"/>
            <a:ext cx="3380543" cy="461665"/>
          </a:xfrm>
          <a:prstGeom prst="rect">
            <a:avLst/>
          </a:prstGeom>
          <a:noFill/>
          <a:ln w="28575">
            <a:solidFill>
              <a:schemeClr val="tx1"/>
            </a:solidFill>
          </a:ln>
        </p:spPr>
        <p:txBody>
          <a:bodyPr wrap="square" rtlCol="0">
            <a:spAutoFit/>
          </a:bodyPr>
          <a:lstStyle/>
          <a:p>
            <a:pPr algn="ctr"/>
            <a:r>
              <a:rPr lang="en-US" sz="1200" dirty="0">
                <a:latin typeface="Arial" panose="020B0604020202020204" pitchFamily="34" charset="0"/>
                <a:cs typeface="Arial" panose="020B0604020202020204" pitchFamily="34" charset="0"/>
              </a:rPr>
              <a:t>AIS patients treated with a combined rtPA and cholesterol reducer medication</a:t>
            </a:r>
          </a:p>
        </p:txBody>
      </p:sp>
      <p:sp>
        <p:nvSpPr>
          <p:cNvPr id="6" name="TextBox 5">
            <a:extLst>
              <a:ext uri="{FF2B5EF4-FFF2-40B4-BE49-F238E27FC236}">
                <a16:creationId xmlns:a16="http://schemas.microsoft.com/office/drawing/2014/main" id="{0E1D191F-0043-49D4-985B-8F62C9342996}"/>
              </a:ext>
            </a:extLst>
          </p:cNvPr>
          <p:cNvSpPr txBox="1"/>
          <p:nvPr/>
        </p:nvSpPr>
        <p:spPr>
          <a:xfrm>
            <a:off x="8407152" y="2092560"/>
            <a:ext cx="1848725" cy="461665"/>
          </a:xfrm>
          <a:prstGeom prst="rect">
            <a:avLst/>
          </a:prstGeom>
          <a:noFill/>
          <a:ln w="28575">
            <a:solidFill>
              <a:schemeClr val="tx1"/>
            </a:solidFill>
          </a:ln>
        </p:spPr>
        <p:txBody>
          <a:bodyPr wrap="square" rtlCol="0">
            <a:spAutoFit/>
          </a:bodyPr>
          <a:lstStyle/>
          <a:p>
            <a:pPr algn="ctr"/>
            <a:r>
              <a:rPr lang="en-US" sz="1200" dirty="0">
                <a:latin typeface="Arial" panose="020B0604020202020204" pitchFamily="34" charset="0"/>
                <a:cs typeface="Arial" panose="020B0604020202020204" pitchFamily="34" charset="0"/>
              </a:rPr>
              <a:t>AIS patients treated with rtPA alone</a:t>
            </a:r>
          </a:p>
        </p:txBody>
      </p:sp>
      <p:sp>
        <p:nvSpPr>
          <p:cNvPr id="7" name="Rectangle 6">
            <a:extLst>
              <a:ext uri="{FF2B5EF4-FFF2-40B4-BE49-F238E27FC236}">
                <a16:creationId xmlns:a16="http://schemas.microsoft.com/office/drawing/2014/main" id="{1464153C-D905-44D0-A35C-8F173CD84FA7}"/>
              </a:ext>
            </a:extLst>
          </p:cNvPr>
          <p:cNvSpPr/>
          <p:nvPr/>
        </p:nvSpPr>
        <p:spPr>
          <a:xfrm>
            <a:off x="3168113" y="3570965"/>
            <a:ext cx="3521473" cy="646331"/>
          </a:xfrm>
          <a:prstGeom prst="rect">
            <a:avLst/>
          </a:prstGeom>
          <a:ln w="28575">
            <a:solidFill>
              <a:schemeClr val="tx1"/>
            </a:solidFill>
          </a:ln>
        </p:spPr>
        <p:txBody>
          <a:bodyPr wrap="square">
            <a:spAutoFit/>
          </a:bodyPr>
          <a:lstStyle/>
          <a:p>
            <a:pPr algn="ctr"/>
            <a:r>
              <a:rPr lang="en-US" sz="1200" dirty="0">
                <a:latin typeface="Arial" panose="020B0604020202020204" pitchFamily="34" charset="0"/>
                <a:cs typeface="Arial" panose="020B0604020202020204" pitchFamily="34" charset="0"/>
              </a:rPr>
              <a:t>Patients with increasing age, and atrial fibrillation demonstrated a likely association with worsening neurologic functions</a:t>
            </a:r>
          </a:p>
        </p:txBody>
      </p:sp>
      <p:sp>
        <p:nvSpPr>
          <p:cNvPr id="8" name="Rectangle 7">
            <a:extLst>
              <a:ext uri="{FF2B5EF4-FFF2-40B4-BE49-F238E27FC236}">
                <a16:creationId xmlns:a16="http://schemas.microsoft.com/office/drawing/2014/main" id="{F668915D-EDC7-49E0-99F0-01B88840F30B}"/>
              </a:ext>
            </a:extLst>
          </p:cNvPr>
          <p:cNvSpPr/>
          <p:nvPr/>
        </p:nvSpPr>
        <p:spPr>
          <a:xfrm>
            <a:off x="8069801" y="3493879"/>
            <a:ext cx="3329127" cy="646331"/>
          </a:xfrm>
          <a:prstGeom prst="rect">
            <a:avLst/>
          </a:prstGeom>
          <a:ln w="28575">
            <a:solidFill>
              <a:schemeClr val="tx1"/>
            </a:solidFill>
          </a:ln>
        </p:spPr>
        <p:txBody>
          <a:bodyPr wrap="square">
            <a:spAutoFit/>
          </a:bodyPr>
          <a:lstStyle/>
          <a:p>
            <a:pPr algn="ctr"/>
            <a:r>
              <a:rPr lang="en-US" sz="1200" dirty="0">
                <a:latin typeface="Arial" panose="020B0604020202020204" pitchFamily="34" charset="0"/>
                <a:cs typeface="Arial" panose="020B0604020202020204" pitchFamily="34" charset="0"/>
              </a:rPr>
              <a:t> Patients with direct admission and being Caucasian showed an association with improving or progressing neurologic functions. </a:t>
            </a:r>
          </a:p>
        </p:txBody>
      </p:sp>
      <p:sp>
        <p:nvSpPr>
          <p:cNvPr id="9" name="Rectangle 8">
            <a:extLst>
              <a:ext uri="{FF2B5EF4-FFF2-40B4-BE49-F238E27FC236}">
                <a16:creationId xmlns:a16="http://schemas.microsoft.com/office/drawing/2014/main" id="{0175E318-5F19-497E-AC64-76DE912DA05F}"/>
              </a:ext>
            </a:extLst>
          </p:cNvPr>
          <p:cNvSpPr/>
          <p:nvPr/>
        </p:nvSpPr>
        <p:spPr>
          <a:xfrm>
            <a:off x="733629" y="722269"/>
            <a:ext cx="1277914" cy="307777"/>
          </a:xfrm>
          <a:prstGeom prst="rect">
            <a:avLst/>
          </a:prstGeom>
          <a:ln w="28575">
            <a:solidFill>
              <a:schemeClr val="tx1"/>
            </a:solidFill>
          </a:ln>
        </p:spPr>
        <p:txBody>
          <a:bodyPr wrap="none">
            <a:spAutoFit/>
          </a:bodyPr>
          <a:lstStyle/>
          <a:p>
            <a:r>
              <a:rPr lang="en-US" sz="1400" b="1" dirty="0">
                <a:latin typeface="Arial" panose="020B0604020202020204" pitchFamily="34" charset="0"/>
                <a:cs typeface="Arial" panose="020B0604020202020204" pitchFamily="34" charset="0"/>
              </a:rPr>
              <a:t>Background</a:t>
            </a:r>
            <a:r>
              <a:rPr lang="en-US" sz="1400" dirty="0">
                <a:latin typeface="Arial" panose="020B0604020202020204" pitchFamily="34" charset="0"/>
                <a:cs typeface="Arial" panose="020B0604020202020204" pitchFamily="34" charset="0"/>
              </a:rPr>
              <a:t> </a:t>
            </a:r>
          </a:p>
        </p:txBody>
      </p:sp>
      <p:cxnSp>
        <p:nvCxnSpPr>
          <p:cNvPr id="10" name="Straight Arrow Connector 9">
            <a:extLst>
              <a:ext uri="{FF2B5EF4-FFF2-40B4-BE49-F238E27FC236}">
                <a16:creationId xmlns:a16="http://schemas.microsoft.com/office/drawing/2014/main" id="{61B1FAE9-E91B-4EC2-9890-4AFB16F13693}"/>
              </a:ext>
            </a:extLst>
          </p:cNvPr>
          <p:cNvCxnSpPr>
            <a:cxnSpLocks/>
            <a:endCxn id="4" idx="1"/>
          </p:cNvCxnSpPr>
          <p:nvPr/>
        </p:nvCxnSpPr>
        <p:spPr>
          <a:xfrm>
            <a:off x="2026289" y="899218"/>
            <a:ext cx="1276204"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EC172D1B-64B7-4464-B320-80D1DDB1D43C}"/>
              </a:ext>
            </a:extLst>
          </p:cNvPr>
          <p:cNvSpPr/>
          <p:nvPr/>
        </p:nvSpPr>
        <p:spPr>
          <a:xfrm>
            <a:off x="284520" y="2106104"/>
            <a:ext cx="1741769" cy="523220"/>
          </a:xfrm>
          <a:prstGeom prst="rect">
            <a:avLst/>
          </a:prstGeom>
          <a:ln w="28575">
            <a:solidFill>
              <a:schemeClr val="tx1"/>
            </a:solidFill>
          </a:ln>
        </p:spPr>
        <p:txBody>
          <a:bodyPr wrap="square">
            <a:spAutoFit/>
          </a:bodyPr>
          <a:lstStyle/>
          <a:p>
            <a:r>
              <a:rPr lang="en-US" sz="1400" b="1" dirty="0">
                <a:latin typeface="Arial" panose="020B0604020202020204" pitchFamily="34" charset="0"/>
                <a:cs typeface="Arial" panose="020B0604020202020204" pitchFamily="34" charset="0"/>
              </a:rPr>
              <a:t>Design and data analysis</a:t>
            </a:r>
            <a:r>
              <a:rPr lang="en-US" sz="1400" dirty="0">
                <a:latin typeface="Arial" panose="020B0604020202020204" pitchFamily="34" charset="0"/>
                <a:cs typeface="Arial" panose="020B0604020202020204" pitchFamily="34" charset="0"/>
              </a:rPr>
              <a:t> </a:t>
            </a:r>
          </a:p>
        </p:txBody>
      </p:sp>
      <p:cxnSp>
        <p:nvCxnSpPr>
          <p:cNvPr id="12" name="Straight Arrow Connector 11">
            <a:extLst>
              <a:ext uri="{FF2B5EF4-FFF2-40B4-BE49-F238E27FC236}">
                <a16:creationId xmlns:a16="http://schemas.microsoft.com/office/drawing/2014/main" id="{28E7C7B2-440B-42AB-BD45-62648D25B4C5}"/>
              </a:ext>
            </a:extLst>
          </p:cNvPr>
          <p:cNvCxnSpPr>
            <a:cxnSpLocks/>
            <a:endCxn id="5" idx="1"/>
          </p:cNvCxnSpPr>
          <p:nvPr/>
        </p:nvCxnSpPr>
        <p:spPr>
          <a:xfrm>
            <a:off x="2026289" y="2398354"/>
            <a:ext cx="1160792" cy="1540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B9470BFA-D822-4DE7-BEED-DBE802914D0E}"/>
              </a:ext>
            </a:extLst>
          </p:cNvPr>
          <p:cNvSpPr/>
          <p:nvPr/>
        </p:nvSpPr>
        <p:spPr>
          <a:xfrm>
            <a:off x="656620" y="3632378"/>
            <a:ext cx="1311771" cy="307777"/>
          </a:xfrm>
          <a:prstGeom prst="rect">
            <a:avLst/>
          </a:prstGeom>
          <a:ln w="28575">
            <a:solidFill>
              <a:schemeClr val="tx1"/>
            </a:solidFill>
          </a:ln>
        </p:spPr>
        <p:txBody>
          <a:bodyPr wrap="square">
            <a:spAutoFit/>
          </a:bodyPr>
          <a:lstStyle/>
          <a:p>
            <a:r>
              <a:rPr lang="en-US" sz="1400" b="1" dirty="0">
                <a:latin typeface="Arial" panose="020B0604020202020204" pitchFamily="34" charset="0"/>
                <a:cs typeface="Arial" panose="020B0604020202020204" pitchFamily="34" charset="0"/>
              </a:rPr>
              <a:t>Results</a:t>
            </a:r>
            <a:endParaRPr lang="en-US" sz="1400" dirty="0">
              <a:latin typeface="Arial" panose="020B0604020202020204" pitchFamily="34" charset="0"/>
              <a:cs typeface="Arial" panose="020B0604020202020204" pitchFamily="34" charset="0"/>
            </a:endParaRPr>
          </a:p>
        </p:txBody>
      </p:sp>
      <p:cxnSp>
        <p:nvCxnSpPr>
          <p:cNvPr id="14" name="Straight Arrow Connector 13">
            <a:extLst>
              <a:ext uri="{FF2B5EF4-FFF2-40B4-BE49-F238E27FC236}">
                <a16:creationId xmlns:a16="http://schemas.microsoft.com/office/drawing/2014/main" id="{8A394DA4-AB09-4FDF-ADEB-68CAD1939ECA}"/>
              </a:ext>
            </a:extLst>
          </p:cNvPr>
          <p:cNvCxnSpPr>
            <a:cxnSpLocks/>
          </p:cNvCxnSpPr>
          <p:nvPr/>
        </p:nvCxnSpPr>
        <p:spPr>
          <a:xfrm>
            <a:off x="1898585" y="5486329"/>
            <a:ext cx="80690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CDAB0C6B-DE4F-4682-88CD-AA44383605E1}"/>
              </a:ext>
            </a:extLst>
          </p:cNvPr>
          <p:cNvSpPr/>
          <p:nvPr/>
        </p:nvSpPr>
        <p:spPr>
          <a:xfrm>
            <a:off x="156816" y="5181586"/>
            <a:ext cx="1741769" cy="523220"/>
          </a:xfrm>
          <a:prstGeom prst="rect">
            <a:avLst/>
          </a:prstGeom>
          <a:ln w="28575">
            <a:solidFill>
              <a:schemeClr val="tx1"/>
            </a:solidFill>
          </a:ln>
        </p:spPr>
        <p:txBody>
          <a:bodyPr wrap="square">
            <a:spAutoFit/>
          </a:bodyPr>
          <a:lstStyle/>
          <a:p>
            <a:r>
              <a:rPr lang="en-US" sz="1400" b="1" dirty="0">
                <a:latin typeface="Arial" panose="020B0604020202020204" pitchFamily="34" charset="0"/>
                <a:cs typeface="Arial" panose="020B0604020202020204" pitchFamily="34" charset="0"/>
              </a:rPr>
              <a:t>Conclusion and mechanism</a:t>
            </a:r>
            <a:endParaRPr lang="en-US" sz="1400" dirty="0">
              <a:latin typeface="Arial" panose="020B0604020202020204" pitchFamily="34" charset="0"/>
              <a:cs typeface="Arial" panose="020B0604020202020204" pitchFamily="34" charset="0"/>
            </a:endParaRPr>
          </a:p>
        </p:txBody>
      </p:sp>
      <p:cxnSp>
        <p:nvCxnSpPr>
          <p:cNvPr id="16" name="Straight Arrow Connector 15">
            <a:extLst>
              <a:ext uri="{FF2B5EF4-FFF2-40B4-BE49-F238E27FC236}">
                <a16:creationId xmlns:a16="http://schemas.microsoft.com/office/drawing/2014/main" id="{A024F469-4927-4DEC-9F26-87261A898C79}"/>
              </a:ext>
            </a:extLst>
          </p:cNvPr>
          <p:cNvCxnSpPr/>
          <p:nvPr/>
        </p:nvCxnSpPr>
        <p:spPr>
          <a:xfrm>
            <a:off x="4545364" y="2638989"/>
            <a:ext cx="0" cy="96977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1E3DA32-82C0-4234-B803-2BB2C523EE90}"/>
              </a:ext>
            </a:extLst>
          </p:cNvPr>
          <p:cNvCxnSpPr>
            <a:cxnSpLocks/>
          </p:cNvCxnSpPr>
          <p:nvPr/>
        </p:nvCxnSpPr>
        <p:spPr>
          <a:xfrm>
            <a:off x="1968391" y="3836208"/>
            <a:ext cx="119972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97AE1DBB-0B56-4264-BC86-F79F7499602B}"/>
              </a:ext>
            </a:extLst>
          </p:cNvPr>
          <p:cNvCxnSpPr>
            <a:cxnSpLocks/>
          </p:cNvCxnSpPr>
          <p:nvPr/>
        </p:nvCxnSpPr>
        <p:spPr>
          <a:xfrm flipH="1">
            <a:off x="6689586" y="3570965"/>
            <a:ext cx="1" cy="93504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68E74BA-B75E-429F-9DBA-91389ACF85A8}"/>
              </a:ext>
            </a:extLst>
          </p:cNvPr>
          <p:cNvCxnSpPr/>
          <p:nvPr/>
        </p:nvCxnSpPr>
        <p:spPr>
          <a:xfrm>
            <a:off x="9580483" y="2554225"/>
            <a:ext cx="0" cy="96977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579E073-E66A-4947-B653-BBD8E2AB51D8}"/>
              </a:ext>
            </a:extLst>
          </p:cNvPr>
          <p:cNvCxnSpPr>
            <a:cxnSpLocks/>
          </p:cNvCxnSpPr>
          <p:nvPr/>
        </p:nvCxnSpPr>
        <p:spPr>
          <a:xfrm>
            <a:off x="7838983" y="1222384"/>
            <a:ext cx="568169" cy="89601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2ECCE22B-D759-4F34-923D-4D52F62F37AA}"/>
              </a:ext>
            </a:extLst>
          </p:cNvPr>
          <p:cNvCxnSpPr>
            <a:cxnSpLocks/>
          </p:cNvCxnSpPr>
          <p:nvPr/>
        </p:nvCxnSpPr>
        <p:spPr>
          <a:xfrm flipH="1">
            <a:off x="5734975" y="1236440"/>
            <a:ext cx="832649" cy="94648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08C790C1-E5DB-45EC-AAD8-FD98B0797EC8}"/>
              </a:ext>
            </a:extLst>
          </p:cNvPr>
          <p:cNvSpPr/>
          <p:nvPr/>
        </p:nvSpPr>
        <p:spPr>
          <a:xfrm>
            <a:off x="2705494" y="4482539"/>
            <a:ext cx="4506010" cy="2308324"/>
          </a:xfrm>
          <a:prstGeom prst="rect">
            <a:avLst/>
          </a:prstGeom>
          <a:ln w="38100">
            <a:solidFill>
              <a:schemeClr val="tx1"/>
            </a:solidFill>
          </a:ln>
        </p:spPr>
        <p:txBody>
          <a:bodyPr wrap="square">
            <a:spAutoFit/>
          </a:bodyPr>
          <a:lstStyle/>
          <a:p>
            <a:pPr algn="just"/>
            <a:r>
              <a:rPr lang="en-US" sz="1200" dirty="0">
                <a:latin typeface="Arial" panose="020B0604020202020204" pitchFamily="34" charset="0"/>
                <a:cs typeface="Arial" panose="020B0604020202020204" pitchFamily="34" charset="0"/>
              </a:rPr>
              <a:t>Combining  statin and rtPA treatment may facilitate  worsening neurologic functions in elderly AIS patients with atrial fibrillation. S</a:t>
            </a: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tatins inhibit the generation of thrombin and disrupts  fibrinolytic balance by upregulating endogenous rt-PA production and reducing plasminogen activator-inhibitor 1 expression. This results in an  enhanced efficacy of rt-PA, increased risk of ICH and disruption of  vascular activities . The outcome is  the abnormal induction of  several events   including ischemic, hemorrhagic activities as well as  impairment of  vascular events linked to atrial fibrillation to significantly  decrease the chances of good outcome  in AIS following a combined rtPA and statin therapy. </a:t>
            </a:r>
            <a:endParaRPr lang="en-US" sz="1200" dirty="0">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B3083417-F3F0-4FEA-82E7-180EF12F16D1}"/>
              </a:ext>
            </a:extLst>
          </p:cNvPr>
          <p:cNvSpPr/>
          <p:nvPr/>
        </p:nvSpPr>
        <p:spPr>
          <a:xfrm>
            <a:off x="1317938" y="157276"/>
            <a:ext cx="8013576" cy="307777"/>
          </a:xfrm>
          <a:prstGeom prst="rect">
            <a:avLst/>
          </a:prstGeom>
        </p:spPr>
        <p:txBody>
          <a:bodyPr wrap="square">
            <a:spAutoFit/>
          </a:bodyPr>
          <a:lstStyle/>
          <a:p>
            <a:r>
              <a:rPr lang="en-US" sz="1400" b="1" dirty="0">
                <a:solidFill>
                  <a:srgbClr val="201F1E"/>
                </a:solidFill>
                <a:latin typeface="Arial" panose="020B0604020202020204" pitchFamily="34" charset="0"/>
                <a:ea typeface="Calibri" panose="020F0502020204030204" pitchFamily="34" charset="0"/>
              </a:rPr>
              <a:t>A conceptual diagram of our findings  implications and underlying mechanism.</a:t>
            </a:r>
            <a:endParaRPr lang="en-US" sz="1400" b="1" dirty="0"/>
          </a:p>
        </p:txBody>
      </p:sp>
    </p:spTree>
    <p:extLst>
      <p:ext uri="{BB962C8B-B14F-4D97-AF65-F5344CB8AC3E}">
        <p14:creationId xmlns:p14="http://schemas.microsoft.com/office/powerpoint/2010/main" val="29796802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204</Words>
  <Application>Microsoft Office PowerPoint</Application>
  <PresentationFormat>Widescreen</PresentationFormat>
  <Paragraphs>11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NATHANIEL, THOMAS</dc:creator>
  <cp:lastModifiedBy>NATHANIEL, THOMAS</cp:lastModifiedBy>
  <cp:revision>1</cp:revision>
  <dcterms:created xsi:type="dcterms:W3CDTF">2020-04-17T14:33:48Z</dcterms:created>
  <dcterms:modified xsi:type="dcterms:W3CDTF">2020-04-17T14:34:10Z</dcterms:modified>
</cp:coreProperties>
</file>