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</p:sldIdLst>
  <p:sldSz cx="12192000" cy="6858000"/>
  <p:notesSz cx="6889750" cy="96710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804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EB450-4BCD-4D40-8777-F933FDADFDBA}" type="datetimeFigureOut">
              <a:rPr lang="en-GB" smtClean="0"/>
              <a:t>01/12/2021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0680F-BF3B-48FB-97A5-DBBFDEC0977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1515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EB450-4BCD-4D40-8777-F933FDADFDBA}" type="datetimeFigureOut">
              <a:rPr lang="en-GB" smtClean="0"/>
              <a:t>01/12/2021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0680F-BF3B-48FB-97A5-DBBFDEC0977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3056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EB450-4BCD-4D40-8777-F933FDADFDBA}" type="datetimeFigureOut">
              <a:rPr lang="en-GB" smtClean="0"/>
              <a:t>01/12/2021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0680F-BF3B-48FB-97A5-DBBFDEC0977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37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EB450-4BCD-4D40-8777-F933FDADFDBA}" type="datetimeFigureOut">
              <a:rPr lang="en-GB" smtClean="0"/>
              <a:t>01/12/2021</a:t>
            </a:fld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0680F-BF3B-48FB-97A5-DBBFDEC0977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4819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EB450-4BCD-4D40-8777-F933FDADFDBA}" type="datetimeFigureOut">
              <a:rPr lang="en-GB" smtClean="0"/>
              <a:t>01/12/2021</a:t>
            </a:fld>
            <a:endParaRPr lang="en-GB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0680F-BF3B-48FB-97A5-DBBFDEC0977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0468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EB450-4BCD-4D40-8777-F933FDADFDBA}" type="datetimeFigureOut">
              <a:rPr lang="en-GB" smtClean="0"/>
              <a:t>01/12/2021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0680F-BF3B-48FB-97A5-DBBFDEC0977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2497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EB450-4BCD-4D40-8777-F933FDADFDBA}" type="datetimeFigureOut">
              <a:rPr lang="en-GB" smtClean="0"/>
              <a:t>01/12/2021</a:t>
            </a:fld>
            <a:endParaRPr lang="en-GB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0680F-BF3B-48FB-97A5-DBBFDEC0977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5367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EB450-4BCD-4D40-8777-F933FDADFDBA}" type="datetimeFigureOut">
              <a:rPr lang="en-GB" smtClean="0"/>
              <a:t>01/12/2021</a:t>
            </a:fld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0680F-BF3B-48FB-97A5-DBBFDEC0977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131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EB450-4BCD-4D40-8777-F933FDADFDBA}" type="datetimeFigureOut">
              <a:rPr lang="en-GB" smtClean="0"/>
              <a:t>01/12/2021</a:t>
            </a:fld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0680F-BF3B-48FB-97A5-DBBFDEC0977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3708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EB450-4BCD-4D40-8777-F933FDADFDBA}" type="datetimeFigureOut">
              <a:rPr lang="en-GB" smtClean="0"/>
              <a:t>01/12/2021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0680F-BF3B-48FB-97A5-DBBFDEC0977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74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EB450-4BCD-4D40-8777-F933FDADFDBA}" type="datetimeFigureOut">
              <a:rPr lang="en-GB" smtClean="0"/>
              <a:t>01/12/2021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0680F-BF3B-48FB-97A5-DBBFDEC0977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2454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7EB450-4BCD-4D40-8777-F933FDADFDBA}" type="datetimeFigureOut">
              <a:rPr lang="en-GB" smtClean="0"/>
              <a:t>01/12/2021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60680F-BF3B-48FB-97A5-DBBFDEC0977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6327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431" y="42863"/>
            <a:ext cx="5930860" cy="5987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2 Conector recto"/>
          <p:cNvCxnSpPr/>
          <p:nvPr/>
        </p:nvCxnSpPr>
        <p:spPr>
          <a:xfrm>
            <a:off x="2773669" y="734272"/>
            <a:ext cx="180000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5 Conector recto"/>
          <p:cNvCxnSpPr/>
          <p:nvPr/>
        </p:nvCxnSpPr>
        <p:spPr>
          <a:xfrm>
            <a:off x="2774466" y="1036302"/>
            <a:ext cx="18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7 CuadroTexto"/>
          <p:cNvSpPr txBox="1"/>
          <p:nvPr/>
        </p:nvSpPr>
        <p:spPr>
          <a:xfrm>
            <a:off x="1984902" y="580383"/>
            <a:ext cx="7922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55 </a:t>
            </a:r>
            <a:r>
              <a:rPr lang="ca-E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ca-E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1981464" y="882413"/>
            <a:ext cx="7922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40 </a:t>
            </a:r>
            <a:r>
              <a:rPr lang="ca-E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ca-E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10 Conector recto"/>
          <p:cNvCxnSpPr/>
          <p:nvPr/>
        </p:nvCxnSpPr>
        <p:spPr>
          <a:xfrm>
            <a:off x="2774466" y="2277321"/>
            <a:ext cx="180000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11 Conector recto"/>
          <p:cNvCxnSpPr/>
          <p:nvPr/>
        </p:nvCxnSpPr>
        <p:spPr>
          <a:xfrm>
            <a:off x="2775263" y="2579351"/>
            <a:ext cx="18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1985699" y="2123432"/>
            <a:ext cx="7922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55 </a:t>
            </a:r>
            <a:r>
              <a:rPr lang="ca-E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ca-E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1982261" y="2425462"/>
            <a:ext cx="7922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40 </a:t>
            </a:r>
            <a:r>
              <a:rPr lang="ca-E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ca-E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14 Conector recto"/>
          <p:cNvCxnSpPr/>
          <p:nvPr/>
        </p:nvCxnSpPr>
        <p:spPr>
          <a:xfrm>
            <a:off x="2777904" y="3734646"/>
            <a:ext cx="180000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15 Conector recto"/>
          <p:cNvCxnSpPr/>
          <p:nvPr/>
        </p:nvCxnSpPr>
        <p:spPr>
          <a:xfrm>
            <a:off x="2778701" y="4036676"/>
            <a:ext cx="18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16 CuadroTexto"/>
          <p:cNvSpPr txBox="1"/>
          <p:nvPr/>
        </p:nvSpPr>
        <p:spPr>
          <a:xfrm>
            <a:off x="1989137" y="3580757"/>
            <a:ext cx="7922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55 </a:t>
            </a:r>
            <a:r>
              <a:rPr lang="ca-E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ca-E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1985699" y="3882787"/>
            <a:ext cx="7922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40 </a:t>
            </a:r>
            <a:r>
              <a:rPr lang="ca-E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ca-E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18 Conector recto"/>
          <p:cNvCxnSpPr/>
          <p:nvPr/>
        </p:nvCxnSpPr>
        <p:spPr>
          <a:xfrm>
            <a:off x="2781342" y="5239596"/>
            <a:ext cx="180000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19 Conector recto"/>
          <p:cNvCxnSpPr/>
          <p:nvPr/>
        </p:nvCxnSpPr>
        <p:spPr>
          <a:xfrm>
            <a:off x="2782139" y="5541626"/>
            <a:ext cx="18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20 CuadroTexto"/>
          <p:cNvSpPr txBox="1"/>
          <p:nvPr/>
        </p:nvSpPr>
        <p:spPr>
          <a:xfrm>
            <a:off x="1992575" y="5085707"/>
            <a:ext cx="7922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55 </a:t>
            </a:r>
            <a:r>
              <a:rPr lang="ca-E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ca-E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1989137" y="5387737"/>
            <a:ext cx="7922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40 </a:t>
            </a:r>
            <a:r>
              <a:rPr lang="ca-E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ca-E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8980291" y="61460"/>
            <a:ext cx="393681" cy="290062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ca-ES" dirty="0" smtClean="0">
                <a:solidFill>
                  <a:schemeClr val="tx1"/>
                </a:solidFill>
              </a:rPr>
              <a:t>CTR</a:t>
            </a:r>
            <a:endParaRPr lang="ca-ES" dirty="0">
              <a:solidFill>
                <a:schemeClr val="tx1"/>
              </a:solidFill>
            </a:endParaRPr>
          </a:p>
        </p:txBody>
      </p:sp>
      <p:sp>
        <p:nvSpPr>
          <p:cNvPr id="24" name="23 Rectángulo"/>
          <p:cNvSpPr/>
          <p:nvPr/>
        </p:nvSpPr>
        <p:spPr>
          <a:xfrm>
            <a:off x="8980291" y="3070148"/>
            <a:ext cx="393681" cy="2900622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ca-ES" dirty="0" smtClean="0">
                <a:solidFill>
                  <a:schemeClr val="tx1"/>
                </a:solidFill>
              </a:rPr>
              <a:t>STS</a:t>
            </a:r>
            <a:endParaRPr lang="ca-ES" dirty="0">
              <a:solidFill>
                <a:schemeClr val="tx1"/>
              </a:solidFill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0" y="0"/>
            <a:ext cx="2165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Figure S1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24 Rectángulo"/>
          <p:cNvSpPr/>
          <p:nvPr/>
        </p:nvSpPr>
        <p:spPr>
          <a:xfrm>
            <a:off x="1" y="6030006"/>
            <a:ext cx="1219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a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Fig. S1. </a:t>
            </a:r>
            <a:r>
              <a:rPr lang="ca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Exemplary</a:t>
            </a:r>
            <a:r>
              <a:rPr lang="ca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of Western </a:t>
            </a:r>
            <a:r>
              <a:rPr lang="ca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blots</a:t>
            </a:r>
            <a:r>
              <a:rPr lang="ca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Detection</a:t>
            </a:r>
            <a:r>
              <a:rPr lang="ca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ca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acetylated</a:t>
            </a:r>
            <a:r>
              <a:rPr lang="ca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l-G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α-</a:t>
            </a:r>
            <a:r>
              <a:rPr lang="ca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tubulin</a:t>
            </a:r>
            <a:r>
              <a:rPr lang="ca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(55 </a:t>
            </a:r>
            <a:r>
              <a:rPr lang="ca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r>
              <a:rPr lang="ca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ca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ca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β-</a:t>
            </a:r>
            <a:r>
              <a:rPr lang="ca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actin</a:t>
            </a:r>
            <a:r>
              <a:rPr lang="ca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(40 </a:t>
            </a:r>
            <a:r>
              <a:rPr lang="ca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r>
              <a:rPr lang="ca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ca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ca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green </a:t>
            </a:r>
            <a:r>
              <a:rPr lang="ca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fluorescence</a:t>
            </a:r>
            <a:r>
              <a:rPr lang="ca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ca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  <a:r>
              <a:rPr lang="ca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fluorescence</a:t>
            </a:r>
            <a:r>
              <a:rPr lang="ca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spectrum</a:t>
            </a:r>
            <a:r>
              <a:rPr lang="ca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respectively</a:t>
            </a:r>
            <a:r>
              <a:rPr lang="ca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Protein</a:t>
            </a:r>
            <a:r>
              <a:rPr lang="ca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lysates</a:t>
            </a:r>
            <a:r>
              <a:rPr lang="ca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ca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a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prefrontal </a:t>
            </a:r>
            <a:r>
              <a:rPr lang="ca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cortex</a:t>
            </a:r>
            <a:r>
              <a:rPr lang="ca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ca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four</a:t>
            </a:r>
            <a:r>
              <a:rPr lang="ca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biological</a:t>
            </a:r>
            <a:r>
              <a:rPr lang="ca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replicates</a:t>
            </a:r>
            <a:r>
              <a:rPr lang="ca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derived</a:t>
            </a:r>
            <a:r>
              <a:rPr lang="ca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ca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a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control (CTR; 17-32) </a:t>
            </a:r>
            <a:r>
              <a:rPr lang="ca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ca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a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stress</a:t>
            </a:r>
            <a:r>
              <a:rPr lang="ca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group</a:t>
            </a:r>
            <a:r>
              <a:rPr lang="ca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(STS; 33-44) </a:t>
            </a:r>
            <a:r>
              <a:rPr lang="ca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were</a:t>
            </a:r>
            <a:r>
              <a:rPr lang="ca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used</a:t>
            </a:r>
            <a:r>
              <a:rPr lang="ca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 Control animals (17-32): 17-20 (V +V </a:t>
            </a:r>
            <a:r>
              <a:rPr lang="ca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group</a:t>
            </a:r>
            <a:r>
              <a:rPr lang="ca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), 21-24 (V+W </a:t>
            </a:r>
            <a:r>
              <a:rPr lang="ca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group</a:t>
            </a:r>
            <a:r>
              <a:rPr lang="ca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), 25-28 (R+W </a:t>
            </a:r>
            <a:r>
              <a:rPr lang="ca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group</a:t>
            </a:r>
            <a:r>
              <a:rPr lang="ca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), 29-32 (R+V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group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Stressed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animals (33-44): 33-36 (V+V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group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), 37-40 (V+W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group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), 41-44 (R+W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group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), 45-48 (R+V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group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). M=molecular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mass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marker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. CTR, control; STS,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stress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418787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1309</TotalTime>
  <Words>150</Words>
  <Application>Microsoft Office PowerPoint</Application>
  <PresentationFormat>Personalizado</PresentationFormat>
  <Paragraphs>12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Hoyer-Fender, Sigrid</dc:creator>
  <cp:lastModifiedBy>Carme</cp:lastModifiedBy>
  <cp:revision>45</cp:revision>
  <cp:lastPrinted>2021-04-23T18:11:53Z</cp:lastPrinted>
  <dcterms:created xsi:type="dcterms:W3CDTF">2021-04-08T10:48:38Z</dcterms:created>
  <dcterms:modified xsi:type="dcterms:W3CDTF">2021-12-01T11:06:27Z</dcterms:modified>
</cp:coreProperties>
</file>