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2F7"/>
    <a:srgbClr val="003969"/>
    <a:srgbClr val="65AA00"/>
    <a:srgbClr val="AA0065"/>
    <a:srgbClr val="960059"/>
    <a:srgbClr val="860050"/>
    <a:srgbClr val="DA0082"/>
    <a:srgbClr val="920057"/>
    <a:srgbClr val="8A0052"/>
    <a:srgbClr val="0042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741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224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ginal Arti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8230" y="-4790379"/>
            <a:ext cx="1614236" cy="12203777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89445" y="5672093"/>
            <a:ext cx="47085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65756" y="-25248"/>
            <a:ext cx="1935480" cy="1116814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507067" y="138710"/>
            <a:ext cx="1613769" cy="780217"/>
            <a:chOff x="10446107" y="176810"/>
            <a:chExt cx="1613769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Article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46107" y="176810"/>
              <a:ext cx="15930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Original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85446" y="2269341"/>
            <a:ext cx="1695596" cy="751240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51 w 10051"/>
              <a:gd name="connsiteY0" fmla="*/ 3 h 10028"/>
              <a:gd name="connsiteX1" fmla="*/ 7109 w 10051"/>
              <a:gd name="connsiteY1" fmla="*/ 0 h 10028"/>
              <a:gd name="connsiteX2" fmla="*/ 7128 w 10051"/>
              <a:gd name="connsiteY2" fmla="*/ 9416 h 10028"/>
              <a:gd name="connsiteX3" fmla="*/ 10051 w 10051"/>
              <a:gd name="connsiteY3" fmla="*/ 10000 h 10028"/>
              <a:gd name="connsiteX4" fmla="*/ 0 w 10051"/>
              <a:gd name="connsiteY4" fmla="*/ 10028 h 10028"/>
              <a:gd name="connsiteX5" fmla="*/ 51 w 10051"/>
              <a:gd name="connsiteY5" fmla="*/ 3 h 10028"/>
              <a:gd name="connsiteX0" fmla="*/ 0 w 10065"/>
              <a:gd name="connsiteY0" fmla="*/ 3 h 10028"/>
              <a:gd name="connsiteX1" fmla="*/ 7123 w 10065"/>
              <a:gd name="connsiteY1" fmla="*/ 0 h 10028"/>
              <a:gd name="connsiteX2" fmla="*/ 7142 w 10065"/>
              <a:gd name="connsiteY2" fmla="*/ 9416 h 10028"/>
              <a:gd name="connsiteX3" fmla="*/ 10065 w 10065"/>
              <a:gd name="connsiteY3" fmla="*/ 10000 h 10028"/>
              <a:gd name="connsiteX4" fmla="*/ 14 w 10065"/>
              <a:gd name="connsiteY4" fmla="*/ 10028 h 10028"/>
              <a:gd name="connsiteX5" fmla="*/ 0 w 10065"/>
              <a:gd name="connsiteY5" fmla="*/ 3 h 10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28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14" y="10028"/>
                </a:lnTo>
                <a:cubicBezTo>
                  <a:pt x="7" y="7430"/>
                  <a:pt x="15" y="1749"/>
                  <a:pt x="0" y="3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365508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09747" y="-31269"/>
            <a:ext cx="1992085" cy="1120316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10624932" y="241626"/>
            <a:ext cx="1441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Review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109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ucational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99915" y="-25248"/>
            <a:ext cx="2002971" cy="1115452"/>
          </a:xfrm>
          <a:prstGeom prst="rect">
            <a:avLst/>
          </a:pr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273494" y="138710"/>
            <a:ext cx="1935480" cy="780217"/>
            <a:chOff x="10212534" y="176810"/>
            <a:chExt cx="1935480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Review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212534" y="176810"/>
              <a:ext cx="19354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Educational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95934" y="2279828"/>
            <a:ext cx="169559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18 w 10018"/>
              <a:gd name="connsiteY0" fmla="*/ 3 h 10000"/>
              <a:gd name="connsiteX1" fmla="*/ 7076 w 10018"/>
              <a:gd name="connsiteY1" fmla="*/ 0 h 10000"/>
              <a:gd name="connsiteX2" fmla="*/ 7095 w 10018"/>
              <a:gd name="connsiteY2" fmla="*/ 9416 h 10000"/>
              <a:gd name="connsiteX3" fmla="*/ 10018 w 10018"/>
              <a:gd name="connsiteY3" fmla="*/ 10000 h 10000"/>
              <a:gd name="connsiteX4" fmla="*/ 32 w 10018"/>
              <a:gd name="connsiteY4" fmla="*/ 9999 h 10000"/>
              <a:gd name="connsiteX5" fmla="*/ 18 w 10018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00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79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1752252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stematic Review / Meta-analy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4491" y="-4795876"/>
            <a:ext cx="1614236" cy="1221477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860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34600" y="-28393"/>
            <a:ext cx="2068286" cy="1119323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10626853" y="297104"/>
            <a:ext cx="144147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Review/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361243" y="16591"/>
            <a:ext cx="174780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Systematic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AD86AC-4C87-1793-B8DA-143F6DFB4B75}"/>
              </a:ext>
            </a:extLst>
          </p:cNvPr>
          <p:cNvSpPr txBox="1"/>
          <p:nvPr userDrawn="1"/>
        </p:nvSpPr>
        <p:spPr>
          <a:xfrm>
            <a:off x="10246589" y="585744"/>
            <a:ext cx="222572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Meta-analysis</a:t>
            </a:r>
          </a:p>
        </p:txBody>
      </p:sp>
    </p:spTree>
    <p:extLst>
      <p:ext uri="{BB962C8B-B14F-4D97-AF65-F5344CB8AC3E}">
        <p14:creationId xmlns:p14="http://schemas.microsoft.com/office/powerpoint/2010/main" val="2059782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4BA06-560F-4272-BD1D-D3D251BC0A82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DF36B-8F18-4F81-92A8-26E2BC629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03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2" r:id="rId3"/>
    <p:sldLayoutId id="214748365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>
            <a:spLocks/>
          </p:cNvSpPr>
          <p:nvPr/>
        </p:nvSpPr>
        <p:spPr>
          <a:xfrm>
            <a:off x="0" y="0"/>
            <a:ext cx="10233660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r>
              <a:rPr lang="en-US" sz="2600" b="1" dirty="0">
                <a:solidFill>
                  <a:schemeClr val="bg1"/>
                </a:solidFill>
              </a:rPr>
              <a:t>Long-Term Outcomes of Maintenance</a:t>
            </a:r>
            <a:r>
              <a:rPr lang="tr-TR" sz="2600" b="1" dirty="0">
                <a:solidFill>
                  <a:schemeClr val="bg1"/>
                </a:solidFill>
              </a:rPr>
              <a:t> </a:t>
            </a:r>
            <a:r>
              <a:rPr lang="en-US" sz="2600" b="1" dirty="0">
                <a:solidFill>
                  <a:schemeClr val="bg1"/>
                </a:solidFill>
              </a:rPr>
              <a:t> Peritoneal Dialysis Initiated During Infancy: A Temporally Aligned Comparative Study</a:t>
            </a:r>
            <a:endParaRPr lang="tr-TR" sz="2600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73448" y="1200661"/>
            <a:ext cx="12018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HYPOTHESIS: </a:t>
            </a:r>
            <a:r>
              <a:rPr lang="en-GB" dirty="0">
                <a:solidFill>
                  <a:schemeClr val="bg1"/>
                </a:solidFill>
              </a:rPr>
              <a:t>PD </a:t>
            </a:r>
            <a:r>
              <a:rPr lang="en-US" dirty="0">
                <a:solidFill>
                  <a:schemeClr val="bg1"/>
                </a:solidFill>
              </a:rPr>
              <a:t>initiating in infancy is associated with poorer survival and a greater </a:t>
            </a:r>
            <a:r>
              <a:rPr lang="en-US" noProof="0" dirty="0">
                <a:solidFill>
                  <a:schemeClr val="bg1"/>
                </a:solidFill>
              </a:rPr>
              <a:t>peritonitis b</a:t>
            </a:r>
            <a:r>
              <a:rPr lang="en-US" dirty="0" err="1">
                <a:solidFill>
                  <a:schemeClr val="bg1"/>
                </a:solidFill>
              </a:rPr>
              <a:t>urden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73448" y="1758951"/>
            <a:ext cx="11505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65AA"/>
                </a:solidFill>
              </a:rPr>
              <a:t>DESIGN &amp; OUTCOMES</a:t>
            </a:r>
            <a:r>
              <a:rPr lang="en-GB" dirty="0">
                <a:solidFill>
                  <a:srgbClr val="0065AA"/>
                </a:solidFill>
              </a:rPr>
              <a:t>: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9856" y="567891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latin typeface="+mj-lt"/>
              </a:rPr>
              <a:t>Gulmez et al. 2026</a:t>
            </a:r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73448" y="5792324"/>
            <a:ext cx="71418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</a:rPr>
              <a:t>CONCLUSION</a:t>
            </a:r>
            <a:r>
              <a:rPr lang="en-GB" dirty="0">
                <a:solidFill>
                  <a:schemeClr val="bg1"/>
                </a:solidFill>
              </a:rPr>
              <a:t>: Infants initiating maintenance PD had poorer five-year survival and higher peritonitis burden, but chronic PD enabled kidney transplantation in </a:t>
            </a:r>
            <a:r>
              <a:rPr lang="en-US" dirty="0">
                <a:solidFill>
                  <a:schemeClr val="bg1"/>
                </a:solidFill>
              </a:rPr>
              <a:t>more than half of the infants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33BFEC07-6987-67D3-8DFB-702918076B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186" b="8570"/>
          <a:stretch>
            <a:fillRect/>
          </a:stretch>
        </p:blipFill>
        <p:spPr>
          <a:xfrm>
            <a:off x="8936736" y="2248157"/>
            <a:ext cx="2731008" cy="2323843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B8D32DF-01C4-2104-BE1D-736DB1582222}"/>
              </a:ext>
            </a:extLst>
          </p:cNvPr>
          <p:cNvSpPr/>
          <p:nvPr/>
        </p:nvSpPr>
        <p:spPr>
          <a:xfrm>
            <a:off x="1123529" y="3460803"/>
            <a:ext cx="3148732" cy="622841"/>
          </a:xfrm>
          <a:prstGeom prst="rect">
            <a:avLst/>
          </a:prstGeom>
          <a:solidFill>
            <a:srgbClr val="00385E"/>
          </a:solidFill>
          <a:ln w="41275">
            <a:solidFill>
              <a:srgbClr val="00385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/>
              <a:t>45 </a:t>
            </a:r>
            <a:r>
              <a:rPr lang="en-GB" sz="2000" dirty="0" err="1"/>
              <a:t>ınfants</a:t>
            </a:r>
            <a:endParaRPr lang="en-GB" sz="2000" dirty="0"/>
          </a:p>
          <a:p>
            <a:pPr algn="ctr"/>
            <a:r>
              <a:rPr lang="en-GB" dirty="0"/>
              <a:t>PD initiated &lt; 12 months of age </a:t>
            </a:r>
          </a:p>
        </p:txBody>
      </p:sp>
      <p:sp>
        <p:nvSpPr>
          <p:cNvPr id="5" name="Rectangle 38">
            <a:extLst>
              <a:ext uri="{FF2B5EF4-FFF2-40B4-BE49-F238E27FC236}">
                <a16:creationId xmlns:a16="http://schemas.microsoft.com/office/drawing/2014/main" id="{52F1CF25-9E5D-4533-5F47-C1F53CA75277}"/>
              </a:ext>
            </a:extLst>
          </p:cNvPr>
          <p:cNvSpPr/>
          <p:nvPr/>
        </p:nvSpPr>
        <p:spPr>
          <a:xfrm>
            <a:off x="1140040" y="4283815"/>
            <a:ext cx="3130890" cy="622841"/>
          </a:xfrm>
          <a:prstGeom prst="rect">
            <a:avLst/>
          </a:prstGeom>
          <a:noFill/>
          <a:ln w="41275">
            <a:solidFill>
              <a:srgbClr val="00437A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rgbClr val="00437A"/>
                </a:solidFill>
              </a:rPr>
              <a:t>45 controls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srgbClr val="00437A"/>
                </a:solidFill>
              </a:rPr>
              <a:t>PD initiated &gt; 12 months of age </a:t>
            </a:r>
          </a:p>
        </p:txBody>
      </p:sp>
      <p:sp>
        <p:nvSpPr>
          <p:cNvPr id="9" name="TextBox 29">
            <a:extLst>
              <a:ext uri="{FF2B5EF4-FFF2-40B4-BE49-F238E27FC236}">
                <a16:creationId xmlns:a16="http://schemas.microsoft.com/office/drawing/2014/main" id="{0A2F6B68-5465-B926-9DAE-A839CC304323}"/>
              </a:ext>
            </a:extLst>
          </p:cNvPr>
          <p:cNvSpPr txBox="1"/>
          <p:nvPr/>
        </p:nvSpPr>
        <p:spPr>
          <a:xfrm>
            <a:off x="4542669" y="2591110"/>
            <a:ext cx="39436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296DC0"/>
                </a:solidFill>
              </a:rPr>
              <a:t>Higher peritonitis burden and catheter failure in infants </a:t>
            </a:r>
          </a:p>
        </p:txBody>
      </p:sp>
      <p:sp>
        <p:nvSpPr>
          <p:cNvPr id="10" name="TextBox 30">
            <a:extLst>
              <a:ext uri="{FF2B5EF4-FFF2-40B4-BE49-F238E27FC236}">
                <a16:creationId xmlns:a16="http://schemas.microsoft.com/office/drawing/2014/main" id="{49CA50DA-64DC-FE4E-046F-6A47DF23D8F8}"/>
              </a:ext>
            </a:extLst>
          </p:cNvPr>
          <p:cNvSpPr txBox="1"/>
          <p:nvPr/>
        </p:nvSpPr>
        <p:spPr>
          <a:xfrm>
            <a:off x="4560869" y="3446794"/>
            <a:ext cx="37913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65AA00"/>
                </a:solidFill>
              </a:rPr>
              <a:t>&gt;50% of infants </a:t>
            </a:r>
            <a:r>
              <a:rPr lang="en-GB" sz="2000" b="1" noProof="0" dirty="0">
                <a:solidFill>
                  <a:srgbClr val="65AA00"/>
                </a:solidFill>
              </a:rPr>
              <a:t>underwent</a:t>
            </a:r>
            <a:r>
              <a:rPr lang="en-GB" sz="2000" b="1" dirty="0">
                <a:solidFill>
                  <a:srgbClr val="65AA00"/>
                </a:solidFill>
              </a:rPr>
              <a:t> kidney transplantation </a:t>
            </a:r>
          </a:p>
        </p:txBody>
      </p:sp>
      <p:sp>
        <p:nvSpPr>
          <p:cNvPr id="11" name="TextBox 31">
            <a:extLst>
              <a:ext uri="{FF2B5EF4-FFF2-40B4-BE49-F238E27FC236}">
                <a16:creationId xmlns:a16="http://schemas.microsoft.com/office/drawing/2014/main" id="{8090432B-9C69-95E5-79A3-F638B9B7B83A}"/>
              </a:ext>
            </a:extLst>
          </p:cNvPr>
          <p:cNvSpPr txBox="1"/>
          <p:nvPr/>
        </p:nvSpPr>
        <p:spPr>
          <a:xfrm>
            <a:off x="4756778" y="4375630"/>
            <a:ext cx="3595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AA0065"/>
                </a:solidFill>
              </a:rPr>
              <a:t>Better survival in patients with CAKUT in infants</a:t>
            </a:r>
          </a:p>
        </p:txBody>
      </p:sp>
      <p:sp>
        <p:nvSpPr>
          <p:cNvPr id="14" name="Freeform: Shape 46">
            <a:extLst>
              <a:ext uri="{FF2B5EF4-FFF2-40B4-BE49-F238E27FC236}">
                <a16:creationId xmlns:a16="http://schemas.microsoft.com/office/drawing/2014/main" id="{040CF129-B271-1D43-1DAD-782244CB206C}"/>
              </a:ext>
            </a:extLst>
          </p:cNvPr>
          <p:cNvSpPr/>
          <p:nvPr/>
        </p:nvSpPr>
        <p:spPr>
          <a:xfrm>
            <a:off x="121504" y="3536643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AA0065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6" name="Rectangle 58">
            <a:extLst>
              <a:ext uri="{FF2B5EF4-FFF2-40B4-BE49-F238E27FC236}">
                <a16:creationId xmlns:a16="http://schemas.microsoft.com/office/drawing/2014/main" id="{BFB79E31-55FD-D3B7-C1A6-F98FA7BAAE5B}"/>
              </a:ext>
            </a:extLst>
          </p:cNvPr>
          <p:cNvSpPr/>
          <p:nvPr/>
        </p:nvSpPr>
        <p:spPr>
          <a:xfrm>
            <a:off x="1109472" y="2625318"/>
            <a:ext cx="3148732" cy="622840"/>
          </a:xfrm>
          <a:prstGeom prst="rect">
            <a:avLst/>
          </a:prstGeom>
          <a:noFill/>
          <a:ln w="41275">
            <a:solidFill>
              <a:srgbClr val="AA0065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2000" noProof="1">
                <a:solidFill>
                  <a:srgbClr val="AA0065"/>
                </a:solidFill>
              </a:rPr>
              <a:t>90 children initiating </a:t>
            </a:r>
          </a:p>
          <a:p>
            <a:pPr lvl="0" algn="ctr">
              <a:defRPr/>
            </a:pPr>
            <a:r>
              <a:rPr lang="en-GB" sz="2000" noProof="1">
                <a:solidFill>
                  <a:srgbClr val="AA0065"/>
                </a:solidFill>
              </a:rPr>
              <a:t>maintenance PD</a:t>
            </a:r>
            <a:endParaRPr kumimoji="0" lang="en-GB" sz="2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8" name="Straight Arrow Connector 56">
            <a:extLst>
              <a:ext uri="{FF2B5EF4-FFF2-40B4-BE49-F238E27FC236}">
                <a16:creationId xmlns:a16="http://schemas.microsoft.com/office/drawing/2014/main" id="{5666DEC0-36D4-E910-5F59-B485F4EA68EA}"/>
              </a:ext>
            </a:extLst>
          </p:cNvPr>
          <p:cNvCxnSpPr>
            <a:cxnSpLocks/>
          </p:cNvCxnSpPr>
          <p:nvPr/>
        </p:nvCxnSpPr>
        <p:spPr>
          <a:xfrm flipV="1">
            <a:off x="670428" y="3791712"/>
            <a:ext cx="353700" cy="240633"/>
          </a:xfrm>
          <a:prstGeom prst="straightConnector1">
            <a:avLst/>
          </a:prstGeom>
          <a:ln w="31750">
            <a:solidFill>
              <a:srgbClr val="AA0065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57">
            <a:extLst>
              <a:ext uri="{FF2B5EF4-FFF2-40B4-BE49-F238E27FC236}">
                <a16:creationId xmlns:a16="http://schemas.microsoft.com/office/drawing/2014/main" id="{AEA7D3C3-228C-80AF-AB99-6B9CEEF3A3F8}"/>
              </a:ext>
            </a:extLst>
          </p:cNvPr>
          <p:cNvCxnSpPr>
            <a:cxnSpLocks/>
          </p:cNvCxnSpPr>
          <p:nvPr/>
        </p:nvCxnSpPr>
        <p:spPr>
          <a:xfrm>
            <a:off x="689054" y="4157026"/>
            <a:ext cx="335074" cy="305246"/>
          </a:xfrm>
          <a:prstGeom prst="straightConnector1">
            <a:avLst/>
          </a:prstGeom>
          <a:ln w="31750">
            <a:solidFill>
              <a:srgbClr val="AA0065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94D1694B-DEB1-F349-D20D-9E8C78DA26FD}"/>
              </a:ext>
            </a:extLst>
          </p:cNvPr>
          <p:cNvSpPr txBox="1"/>
          <p:nvPr/>
        </p:nvSpPr>
        <p:spPr>
          <a:xfrm>
            <a:off x="8461248" y="4850883"/>
            <a:ext cx="37307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2000" b="1" dirty="0" err="1">
                <a:solidFill>
                  <a:srgbClr val="00437A"/>
                </a:solidFill>
              </a:rPr>
              <a:t>Lower</a:t>
            </a:r>
            <a:r>
              <a:rPr lang="tr-TR" sz="2000" b="1" dirty="0">
                <a:solidFill>
                  <a:srgbClr val="00437A"/>
                </a:solidFill>
              </a:rPr>
              <a:t> 5-year </a:t>
            </a:r>
            <a:r>
              <a:rPr lang="tr-TR" sz="2000" b="1" dirty="0" err="1">
                <a:solidFill>
                  <a:srgbClr val="00437A"/>
                </a:solidFill>
              </a:rPr>
              <a:t>survival</a:t>
            </a:r>
            <a:r>
              <a:rPr lang="tr-TR" sz="2000" b="1" dirty="0">
                <a:solidFill>
                  <a:srgbClr val="00437A"/>
                </a:solidFill>
              </a:rPr>
              <a:t> in </a:t>
            </a:r>
            <a:r>
              <a:rPr lang="tr-TR" sz="2000" b="1" dirty="0" err="1">
                <a:solidFill>
                  <a:srgbClr val="00437A"/>
                </a:solidFill>
              </a:rPr>
              <a:t>infants</a:t>
            </a:r>
            <a:endParaRPr lang="en-GB" sz="2000" b="1" dirty="0">
              <a:solidFill>
                <a:srgbClr val="00437A"/>
              </a:solidFill>
            </a:endParaRPr>
          </a:p>
        </p:txBody>
      </p:sp>
      <p:cxnSp>
        <p:nvCxnSpPr>
          <p:cNvPr id="29" name="Straight Arrow Connector 17">
            <a:extLst>
              <a:ext uri="{FF2B5EF4-FFF2-40B4-BE49-F238E27FC236}">
                <a16:creationId xmlns:a16="http://schemas.microsoft.com/office/drawing/2014/main" id="{28D23023-523E-DED9-958B-D03D913C27AB}"/>
              </a:ext>
            </a:extLst>
          </p:cNvPr>
          <p:cNvCxnSpPr>
            <a:cxnSpLocks/>
          </p:cNvCxnSpPr>
          <p:nvPr/>
        </p:nvCxnSpPr>
        <p:spPr>
          <a:xfrm>
            <a:off x="4344082" y="3884748"/>
            <a:ext cx="466224" cy="0"/>
          </a:xfrm>
          <a:prstGeom prst="straightConnector1">
            <a:avLst/>
          </a:prstGeom>
          <a:ln w="31750">
            <a:solidFill>
              <a:srgbClr val="296DC0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44">
            <a:extLst>
              <a:ext uri="{FF2B5EF4-FFF2-40B4-BE49-F238E27FC236}">
                <a16:creationId xmlns:a16="http://schemas.microsoft.com/office/drawing/2014/main" id="{42651ABB-4872-B73A-E109-7C67C624BB34}"/>
              </a:ext>
            </a:extLst>
          </p:cNvPr>
          <p:cNvCxnSpPr>
            <a:cxnSpLocks/>
          </p:cNvCxnSpPr>
          <p:nvPr/>
        </p:nvCxnSpPr>
        <p:spPr>
          <a:xfrm flipV="1">
            <a:off x="4344082" y="3298996"/>
            <a:ext cx="405851" cy="317531"/>
          </a:xfrm>
          <a:prstGeom prst="straightConnector1">
            <a:avLst/>
          </a:prstGeom>
          <a:ln w="31750">
            <a:solidFill>
              <a:srgbClr val="296DC0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46">
            <a:extLst>
              <a:ext uri="{FF2B5EF4-FFF2-40B4-BE49-F238E27FC236}">
                <a16:creationId xmlns:a16="http://schemas.microsoft.com/office/drawing/2014/main" id="{3CDA67BD-B7D4-A08C-DE60-E859F00EF59B}"/>
              </a:ext>
            </a:extLst>
          </p:cNvPr>
          <p:cNvCxnSpPr>
            <a:cxnSpLocks/>
          </p:cNvCxnSpPr>
          <p:nvPr/>
        </p:nvCxnSpPr>
        <p:spPr>
          <a:xfrm>
            <a:off x="4360593" y="4143982"/>
            <a:ext cx="389340" cy="318290"/>
          </a:xfrm>
          <a:prstGeom prst="straightConnector1">
            <a:avLst/>
          </a:prstGeom>
          <a:ln w="31750">
            <a:solidFill>
              <a:srgbClr val="296DC0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Up Arrow 11">
            <a:extLst>
              <a:ext uri="{FF2B5EF4-FFF2-40B4-BE49-F238E27FC236}">
                <a16:creationId xmlns:a16="http://schemas.microsoft.com/office/drawing/2014/main" id="{B7317F5E-CADD-3C9A-6E5A-093275210832}"/>
              </a:ext>
            </a:extLst>
          </p:cNvPr>
          <p:cNvSpPr/>
          <p:nvPr/>
        </p:nvSpPr>
        <p:spPr>
          <a:xfrm rot="10800000">
            <a:off x="8323702" y="4761735"/>
            <a:ext cx="301374" cy="476776"/>
          </a:xfrm>
          <a:prstGeom prst="upArrow">
            <a:avLst>
              <a:gd name="adj1" fmla="val 0"/>
              <a:gd name="adj2" fmla="val 108703"/>
            </a:avLst>
          </a:prstGeom>
          <a:solidFill>
            <a:srgbClr val="0043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7428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dNeph_VisualAbstract_Template_NoText.potx" id="{B1C48F58-D1E0-4C98-814B-D3979964E517}" vid="{3276ECFE-687C-499A-B544-1DE21692DD6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3211</TotalTime>
  <Words>120</Words>
  <Application>Microsoft Macintosh PowerPoint</Application>
  <PresentationFormat>Geniş ekran</PresentationFormat>
  <Paragraphs>15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Sunusu</vt:lpstr>
    </vt:vector>
  </TitlesOfParts>
  <Company>University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 IDEAS  initially using a combination of    monochromatic and triadic colours</dc:title>
  <dc:creator>Joseph Laycock</dc:creator>
  <cp:lastModifiedBy>Ruveyda Gulmez</cp:lastModifiedBy>
  <cp:revision>66</cp:revision>
  <dcterms:created xsi:type="dcterms:W3CDTF">2019-06-13T12:30:18Z</dcterms:created>
  <dcterms:modified xsi:type="dcterms:W3CDTF">2026-09-23T16:54:10Z</dcterms:modified>
</cp:coreProperties>
</file>