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-90" y="-6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B75350D-FC46-4387-A613-6F047E9A00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9735612B-D5BC-498A-910E-E279CD5B6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34936A4D-23FD-45EC-ACE5-5CFEFCB52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8A244E5C-A950-41A5-9C0E-12E5A66E8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71E4E23D-D6A4-4D65-AEFB-83FCF9518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0879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F000E6C-2167-4B53-8C2D-63E009BAD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DEE2D9F4-2AE3-4DDC-A20E-9C6A7B3E1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54685E89-38CD-446F-9A94-4F068BF59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AC5A89EC-FA73-471C-ABBE-AC352956A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CB02D33B-EB9F-4239-8EEF-51CE39FEA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9476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7C5BB72-D0CF-491F-B7EF-4B4025EC7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C4A543BC-2914-4A1C-B238-51DD74632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6C1C72F9-6B96-4093-80BA-9CFD2190B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F6F53B6D-C5BD-462C-9CE4-FC5AA5FD9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4D5520BC-EE87-40B1-A2B3-72D7C09D6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8800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8DEE5C0-2027-417F-B464-6D5FBAAF5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34418B79-E1DA-49BB-AF42-FEF8ACFEEB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115A726C-1C52-4213-97A4-DF9496E25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8F4BFA58-17F9-4A68-A6F9-B9D70F016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2589FE9A-741A-45F9-9069-7BA39F833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C4E6A948-73CD-4270-83D5-28537298D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6688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07F9758-F68B-4245-B0A6-BED0A2C6E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A9972F57-05A4-46B4-92B2-66400B6EE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50163A2A-A628-4457-98EE-A1EA39CA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5FCC12E3-9FBD-4A7F-BC08-243B419D75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7E0DCF1D-A660-4268-9FE7-60008A66FC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DD84A2AB-8CA8-41AE-8C0A-7F6432D3B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C84804CF-9C89-4ED5-8F71-5BA66541A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F340478E-E819-4D51-960A-81A13DE21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9005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CB54392-9C70-4E2E-B469-0C0346490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BFDF2307-48D5-49DA-9C8D-93EE5AA1F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1E3F6BB4-1CE6-42AA-BFE3-48700AC87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9276D6EC-1749-46CA-99C6-010FA44A5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7233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ED456B84-EE14-42E7-85F6-68799565D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98CBEF09-F7BA-48C7-B856-C5406FAB4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23D4DB88-752A-4B5F-8176-E3503CF75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7563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F75A7F0-84BC-489C-BC0E-537F4CFFD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C612481C-3023-4673-B6D6-22E333E2E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AF7DC640-EAB1-436E-9C49-5374699DEE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C7390622-EA9F-456B-94F2-CF4FC31E6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36418635-C276-43C0-A7E6-C8898A684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913071ED-E20E-4BE1-97AD-87D4611FA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8326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913FAF7-DC6F-43A5-AE59-5ECCF67AA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FDD41BC4-F199-4C15-A24F-2A622C7550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4FD7ECEE-70BA-47AE-8951-897F32E0FA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7D536F89-A7A2-468D-ACEE-3F4BF1104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ADAE0DF8-3DC5-4C33-BA35-85E88DF7A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7414853D-075A-4BF5-801C-805A4977A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6033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A7720A3-8CEC-4451-A27E-ACB43C62C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BB8D09C7-3DB4-4D86-A953-2C37DBE68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715E48AA-08DE-4303-94DA-2AF1C23BC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75BB5A08-CCFC-44E0-86BE-7ECDA3F8E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A2CF6138-E84D-4E5F-99B6-3F9C9EB85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0985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9ED987BE-2FC7-4FF8-8E68-D8E92959B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8E81713A-ECC9-497B-A9D6-25426735BE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4F42DAA3-A2D3-4C64-805D-66DDD24DB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61D8A3B8-A3B2-4827-940F-778AA65F2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807139C8-A446-4289-8CA2-E4CC01C2D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703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xmlns="" id="{49352CAF-ABE3-4690-8D16-556819143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51275002-FFC7-4522-8E5D-784AC7AE0D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F63587E2-D03E-4EDF-BABD-AAF0D3E358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1FD85CBB-6EE6-4232-9AC0-32F4C691F9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5F859CD1-3046-48C9-9F81-14E054D0F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3381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e 5">
            <a:extLst>
              <a:ext uri="{FF2B5EF4-FFF2-40B4-BE49-F238E27FC236}">
                <a16:creationId xmlns:a16="http://schemas.microsoft.com/office/drawing/2014/main" xmlns="" id="{E1029B5F-D6A0-45B3-A9CF-836D7D553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763010"/>
              </p:ext>
            </p:extLst>
          </p:nvPr>
        </p:nvGraphicFramePr>
        <p:xfrm>
          <a:off x="1909239" y="1762124"/>
          <a:ext cx="8373522" cy="221128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281584">
                  <a:extLst>
                    <a:ext uri="{9D8B030D-6E8A-4147-A177-3AD203B41FA5}">
                      <a16:colId xmlns:a16="http://schemas.microsoft.com/office/drawing/2014/main" xmlns="" val="968467462"/>
                    </a:ext>
                  </a:extLst>
                </a:gridCol>
                <a:gridCol w="2517458">
                  <a:extLst>
                    <a:ext uri="{9D8B030D-6E8A-4147-A177-3AD203B41FA5}">
                      <a16:colId xmlns:a16="http://schemas.microsoft.com/office/drawing/2014/main" xmlns="" val="3656113941"/>
                    </a:ext>
                  </a:extLst>
                </a:gridCol>
                <a:gridCol w="2574480">
                  <a:extLst>
                    <a:ext uri="{9D8B030D-6E8A-4147-A177-3AD203B41FA5}">
                      <a16:colId xmlns:a16="http://schemas.microsoft.com/office/drawing/2014/main" xmlns="" val="375426364"/>
                    </a:ext>
                  </a:extLst>
                </a:gridCol>
              </a:tblGrid>
              <a:tr h="368547">
                <a:tc>
                  <a:txBody>
                    <a:bodyPr/>
                    <a:lstStyle/>
                    <a:p>
                      <a:r>
                        <a:rPr lang="de-DE" dirty="0" err="1"/>
                        <a:t>Diagnostic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accuracy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/>
                        <a:t>Subcutaneous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primaries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/>
                        <a:t>Intramuscular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primaries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62257919"/>
                  </a:ext>
                </a:extLst>
              </a:tr>
              <a:tr h="368547">
                <a:tc>
                  <a:txBody>
                    <a:bodyPr/>
                    <a:lstStyle/>
                    <a:p>
                      <a:r>
                        <a:rPr lang="de-DE" dirty="0" err="1"/>
                        <a:t>Sensitivity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0.83 (95% CI: 0.59-0.96)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0.95 (95% CI: 0.82-0.99)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77371980"/>
                  </a:ext>
                </a:extLst>
              </a:tr>
              <a:tr h="368547">
                <a:tc>
                  <a:txBody>
                    <a:bodyPr/>
                    <a:lstStyle/>
                    <a:p>
                      <a:r>
                        <a:rPr lang="de-DE" dirty="0" err="1"/>
                        <a:t>Specificity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dirty="0" smtClean="0">
                          <a:effectLst/>
                        </a:rPr>
                        <a:t>0.97 </a:t>
                      </a:r>
                      <a:r>
                        <a:rPr lang="de-DE" dirty="0">
                          <a:effectLst/>
                        </a:rPr>
                        <a:t>(95% CI: </a:t>
                      </a:r>
                      <a:r>
                        <a:rPr lang="de-DE" dirty="0" smtClean="0">
                          <a:effectLst/>
                        </a:rPr>
                        <a:t>0.95-0.98)</a:t>
                      </a:r>
                      <a:endParaRPr lang="de-DE" dirty="0">
                        <a:effectLst/>
                      </a:endParaRPr>
                    </a:p>
                  </a:txBody>
                  <a:tcPr marL="50800" marR="50800" marT="12700" marB="63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dirty="0" smtClean="0">
                          <a:effectLst/>
                        </a:rPr>
                        <a:t>0.98 </a:t>
                      </a:r>
                      <a:r>
                        <a:rPr lang="de-DE" dirty="0">
                          <a:effectLst/>
                        </a:rPr>
                        <a:t>(95% CI: </a:t>
                      </a:r>
                      <a:r>
                        <a:rPr lang="de-DE" dirty="0" smtClean="0">
                          <a:effectLst/>
                        </a:rPr>
                        <a:t>0.95-0.99</a:t>
                      </a:r>
                      <a:r>
                        <a:rPr lang="de-DE" dirty="0">
                          <a:effectLst/>
                        </a:rPr>
                        <a:t>)</a:t>
                      </a:r>
                    </a:p>
                  </a:txBody>
                  <a:tcPr marL="50800" marR="50800" marT="12700" marB="6350" anchor="ctr"/>
                </a:tc>
                <a:extLst>
                  <a:ext uri="{0D108BD9-81ED-4DB2-BD59-A6C34878D82A}">
                    <a16:rowId xmlns:a16="http://schemas.microsoft.com/office/drawing/2014/main" xmlns="" val="3465093296"/>
                  </a:ext>
                </a:extLst>
              </a:tr>
              <a:tr h="368547">
                <a:tc>
                  <a:txBody>
                    <a:bodyPr/>
                    <a:lstStyle/>
                    <a:p>
                      <a:r>
                        <a:rPr lang="de-DE" dirty="0"/>
                        <a:t>Positive </a:t>
                      </a:r>
                      <a:r>
                        <a:rPr lang="de-DE" dirty="0" err="1"/>
                        <a:t>predictive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value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0.56 (95% CI: 0.41-0.69)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0.81 (95% CI: 0.69-0.9)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02137535"/>
                  </a:ext>
                </a:extLst>
              </a:tr>
              <a:tr h="3685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Negative </a:t>
                      </a:r>
                      <a:r>
                        <a:rPr lang="de-DE" dirty="0" err="1"/>
                        <a:t>predictive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value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0.99 </a:t>
                      </a:r>
                      <a:r>
                        <a:rPr lang="de-DE" dirty="0"/>
                        <a:t>(95% CI: </a:t>
                      </a:r>
                      <a:r>
                        <a:rPr lang="de-DE" dirty="0" smtClean="0"/>
                        <a:t>0.98-1</a:t>
                      </a:r>
                      <a:r>
                        <a:rPr lang="de-DE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0.99 </a:t>
                      </a:r>
                      <a:r>
                        <a:rPr lang="de-DE" dirty="0"/>
                        <a:t>(95% CI: </a:t>
                      </a:r>
                      <a:r>
                        <a:rPr lang="de-DE" dirty="0" smtClean="0"/>
                        <a:t>0.98-1</a:t>
                      </a:r>
                      <a:r>
                        <a:rPr lang="de-DE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95246467"/>
                  </a:ext>
                </a:extLst>
              </a:tr>
              <a:tr h="368547">
                <a:tc>
                  <a:txBody>
                    <a:bodyPr/>
                    <a:lstStyle/>
                    <a:p>
                      <a:r>
                        <a:rPr lang="de-DE" dirty="0" err="1"/>
                        <a:t>Accuracy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0.96 </a:t>
                      </a:r>
                      <a:r>
                        <a:rPr lang="de-DE" dirty="0"/>
                        <a:t>(95% CI: </a:t>
                      </a:r>
                      <a:r>
                        <a:rPr lang="de-DE" dirty="0" smtClean="0"/>
                        <a:t>0.94-0.98)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0.97 </a:t>
                      </a:r>
                      <a:r>
                        <a:rPr lang="de-DE" dirty="0"/>
                        <a:t>(95% CI: </a:t>
                      </a:r>
                      <a:r>
                        <a:rPr lang="de-DE" dirty="0" smtClean="0"/>
                        <a:t>0.95-0.99</a:t>
                      </a:r>
                      <a:r>
                        <a:rPr lang="de-DE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907104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380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Microsoft Office PowerPoint</Application>
  <PresentationFormat>Benutzerdefiniert</PresentationFormat>
  <Paragraphs>18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samsedaghat1@gmail.com</dc:creator>
  <cp:lastModifiedBy>IMPAX619, IMPAX619</cp:lastModifiedBy>
  <cp:revision>58</cp:revision>
  <dcterms:created xsi:type="dcterms:W3CDTF">2020-05-24T16:01:12Z</dcterms:created>
  <dcterms:modified xsi:type="dcterms:W3CDTF">2020-07-16T13:15:48Z</dcterms:modified>
</cp:coreProperties>
</file>