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8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arina Dornieden" initials="CD" lastIdx="2" clrIdx="0">
    <p:extLst>
      <p:ext uri="{19B8F6BF-5375-455C-9EA6-DF929625EA0E}">
        <p15:presenceInfo xmlns:p15="http://schemas.microsoft.com/office/powerpoint/2012/main" userId="cfa597d53115c4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3537" autoAdjust="0"/>
  </p:normalViewPr>
  <p:slideViewPr>
    <p:cSldViewPr snapToGrid="0">
      <p:cViewPr varScale="1">
        <p:scale>
          <a:sx n="73" d="100"/>
          <a:sy n="73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7689-2090-4361-9449-E7177517FC60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10A32-0872-4BBD-B41B-DB6125E4AB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59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10A32-0872-4BBD-B41B-DB6125E4AB5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13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499"/>
            </a:lvl2pPr>
            <a:lvl3pPr marL="685771" indent="0" algn="ctr">
              <a:buNone/>
              <a:defRPr sz="1351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200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2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20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7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3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3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86" indent="0">
              <a:buNone/>
              <a:defRPr sz="2100"/>
            </a:lvl2pPr>
            <a:lvl3pPr marL="685771" indent="0">
              <a:buNone/>
              <a:defRPr sz="1800"/>
            </a:lvl3pPr>
            <a:lvl4pPr marL="1028657" indent="0">
              <a:buNone/>
              <a:defRPr sz="1499"/>
            </a:lvl4pPr>
            <a:lvl5pPr marL="1371543" indent="0">
              <a:buNone/>
              <a:defRPr sz="1499"/>
            </a:lvl5pPr>
            <a:lvl6pPr marL="1714428" indent="0">
              <a:buNone/>
              <a:defRPr sz="1499"/>
            </a:lvl6pPr>
            <a:lvl7pPr marL="2057314" indent="0">
              <a:buNone/>
              <a:defRPr sz="1499"/>
            </a:lvl7pPr>
            <a:lvl8pPr marL="2400200" indent="0">
              <a:buNone/>
              <a:defRPr sz="1499"/>
            </a:lvl8pPr>
            <a:lvl9pPr marL="2743085" indent="0">
              <a:buNone/>
              <a:defRPr sz="149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6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6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1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1CB8BD86-C7C0-4B7B-8E29-93BBF863E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188803"/>
              </p:ext>
            </p:extLst>
          </p:nvPr>
        </p:nvGraphicFramePr>
        <p:xfrm>
          <a:off x="298277" y="832757"/>
          <a:ext cx="5167123" cy="8784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0301">
                  <a:extLst>
                    <a:ext uri="{9D8B030D-6E8A-4147-A177-3AD203B41FA5}">
                      <a16:colId xmlns:a16="http://schemas.microsoft.com/office/drawing/2014/main" val="251566414"/>
                    </a:ext>
                  </a:extLst>
                </a:gridCol>
                <a:gridCol w="1220494">
                  <a:extLst>
                    <a:ext uri="{9D8B030D-6E8A-4147-A177-3AD203B41FA5}">
                      <a16:colId xmlns:a16="http://schemas.microsoft.com/office/drawing/2014/main" val="2761399321"/>
                    </a:ext>
                  </a:extLst>
                </a:gridCol>
                <a:gridCol w="551582">
                  <a:extLst>
                    <a:ext uri="{9D8B030D-6E8A-4147-A177-3AD203B41FA5}">
                      <a16:colId xmlns:a16="http://schemas.microsoft.com/office/drawing/2014/main" val="3337070098"/>
                    </a:ext>
                  </a:extLst>
                </a:gridCol>
                <a:gridCol w="551582">
                  <a:extLst>
                    <a:ext uri="{9D8B030D-6E8A-4147-A177-3AD203B41FA5}">
                      <a16:colId xmlns:a16="http://schemas.microsoft.com/office/drawing/2014/main" val="1693976323"/>
                    </a:ext>
                  </a:extLst>
                </a:gridCol>
                <a:gridCol w="551582">
                  <a:extLst>
                    <a:ext uri="{9D8B030D-6E8A-4147-A177-3AD203B41FA5}">
                      <a16:colId xmlns:a16="http://schemas.microsoft.com/office/drawing/2014/main" val="3523209572"/>
                    </a:ext>
                  </a:extLst>
                </a:gridCol>
                <a:gridCol w="551582">
                  <a:extLst>
                    <a:ext uri="{9D8B030D-6E8A-4147-A177-3AD203B41FA5}">
                      <a16:colId xmlns:a16="http://schemas.microsoft.com/office/drawing/2014/main" val="2345697937"/>
                    </a:ext>
                  </a:extLst>
                </a:gridCol>
              </a:tblGrid>
              <a:tr h="1868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mean</a:t>
                      </a:r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SD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percent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223797479"/>
                  </a:ext>
                </a:extLst>
              </a:tr>
              <a:tr h="97182"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age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in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years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32.48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4.31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332555"/>
                  </a:ext>
                </a:extLst>
              </a:tr>
              <a:tr h="97182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groups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by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&lt;35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years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66.0%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5653009"/>
                  </a:ext>
                </a:extLst>
              </a:tr>
              <a:tr h="97182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≥ 35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years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34.0%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496401"/>
                  </a:ext>
                </a:extLst>
              </a:tr>
              <a:tr h="97182"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BMI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before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pegnancy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23.95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4.34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1761057"/>
                  </a:ext>
                </a:extLst>
              </a:tr>
              <a:tr h="97182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groups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by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BMI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BMI &lt;25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66.7%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0846943"/>
                  </a:ext>
                </a:extLst>
              </a:tr>
              <a:tr h="97182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BMI ≥25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33.3%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2639171"/>
                  </a:ext>
                </a:extLst>
              </a:tr>
              <a:tr h="142702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education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non-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academics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62.8%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373489444"/>
                  </a:ext>
                </a:extLst>
              </a:tr>
              <a:tr h="142702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academics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37.2%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721099674"/>
                  </a:ext>
                </a:extLst>
              </a:tr>
              <a:tr h="141519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previous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mental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illness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92.5%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370690104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7.5%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349405835"/>
                  </a:ext>
                </a:extLst>
              </a:tr>
              <a:tr h="95999">
                <a:tc gridSpan="6">
                  <a:txBody>
                    <a:bodyPr/>
                    <a:lstStyle/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739" marR="7739" marT="7739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extLst>
                  <a:ext uri="{0D108BD9-81ED-4DB2-BD59-A6C34878D82A}">
                    <a16:rowId xmlns:a16="http://schemas.microsoft.com/office/drawing/2014/main" val="196465915"/>
                  </a:ext>
                </a:extLst>
              </a:tr>
              <a:tr h="141519">
                <a:tc rowSpan="5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pregnancies</a:t>
                      </a: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38.3%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72547572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35.1%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739277492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12.8%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685649944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8.5%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1836228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and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5.4%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433578331"/>
                  </a:ext>
                </a:extLst>
              </a:tr>
              <a:tr h="141519">
                <a:tc rowSpan="4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births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52.1%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98060444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552608608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9.6%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112633273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and more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00213809"/>
                  </a:ext>
                </a:extLst>
              </a:tr>
              <a:tr h="141519">
                <a:tc rowSpan="5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vaginal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births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25.5%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781364625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44.7%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381942242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21.3%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844208363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6.4%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285487004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and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122487759"/>
                  </a:ext>
                </a:extLst>
              </a:tr>
              <a:tr h="141519">
                <a:tc rowSpan="4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caesarian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sections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66.0%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859930081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>
                          <a:effectLst/>
                        </a:rPr>
                        <a:t> </a:t>
                      </a:r>
                      <a:endParaRPr lang="de-DE" sz="8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27.7%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211374678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>
                          <a:effectLst/>
                        </a:rPr>
                        <a:t> </a:t>
                      </a:r>
                      <a:endParaRPr lang="de-DE" sz="8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773002762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543530095"/>
                  </a:ext>
                </a:extLst>
              </a:tr>
              <a:tr h="141519">
                <a:tc rowSpan="4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miscarriages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74.5%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752655489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>
                          <a:effectLst/>
                        </a:rPr>
                        <a:t> </a:t>
                      </a:r>
                      <a:endParaRPr lang="de-DE" sz="8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16.0%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197151140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6.4%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387642363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and more</a:t>
                      </a:r>
                      <a:endParaRPr lang="de-DE" sz="10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599118925"/>
                  </a:ext>
                </a:extLst>
              </a:tr>
              <a:tr h="141519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number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artifical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abortions</a:t>
                      </a: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96.8%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513177302"/>
                  </a:ext>
                </a:extLst>
              </a:tr>
              <a:tr h="14151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800" u="none" strike="noStrike" dirty="0">
                          <a:effectLst/>
                        </a:rPr>
                        <a:t> </a:t>
                      </a:r>
                      <a:endParaRPr lang="de-DE" sz="8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3.2%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172064372"/>
                  </a:ext>
                </a:extLst>
              </a:tr>
              <a:tr h="95999">
                <a:tc gridSpan="6">
                  <a:txBody>
                    <a:bodyPr/>
                    <a:lstStyle/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extLst>
                  <a:ext uri="{0D108BD9-81ED-4DB2-BD59-A6C34878D82A}">
                    <a16:rowId xmlns:a16="http://schemas.microsoft.com/office/drawing/2014/main" val="1624741778"/>
                  </a:ext>
                </a:extLst>
              </a:tr>
              <a:tr h="95999">
                <a:tc rowSpan="4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delivery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vaginal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66.0%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07967072"/>
                  </a:ext>
                </a:extLst>
              </a:tr>
              <a:tr h="95999">
                <a:tc v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vacuum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extraction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3.2%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4000882348"/>
                  </a:ext>
                </a:extLst>
              </a:tr>
              <a:tr h="186871">
                <a:tc v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scheduled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caeserian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section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21.3%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160382982"/>
                  </a:ext>
                </a:extLst>
              </a:tr>
              <a:tr h="186871">
                <a:tc v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unplanned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emergency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caeserian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section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9.6%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232814404"/>
                  </a:ext>
                </a:extLst>
              </a:tr>
              <a:tr h="277743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date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premature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before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37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weeks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pregnancy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5.4%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93315045"/>
                  </a:ext>
                </a:extLst>
              </a:tr>
              <a:tr h="95999">
                <a:tc v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birth at term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94.6%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176078483"/>
                  </a:ext>
                </a:extLst>
              </a:tr>
              <a:tr h="95999">
                <a:tc rowSpan="2"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multiples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singular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92.6%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1791210525"/>
                  </a:ext>
                </a:extLst>
              </a:tr>
              <a:tr h="95999">
                <a:tc v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twin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7.5%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715407356"/>
                  </a:ext>
                </a:extLst>
              </a:tr>
              <a:tr h="95999">
                <a:tc gridSpan="6">
                  <a:txBody>
                    <a:bodyPr/>
                    <a:lstStyle/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extLst>
                  <a:ext uri="{0D108BD9-81ED-4DB2-BD59-A6C34878D82A}">
                    <a16:rowId xmlns:a16="http://schemas.microsoft.com/office/drawing/2014/main" val="2790527819"/>
                  </a:ext>
                </a:extLst>
              </a:tr>
              <a:tr h="95999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high-risk pregnancy</a:t>
                      </a:r>
                      <a:r>
                        <a:rPr lang="en-US" sz="10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de-DE" sz="1000" b="0" i="0" u="none" strike="noStrike" baseline="30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47.9%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929422255"/>
                  </a:ext>
                </a:extLst>
              </a:tr>
              <a:tr h="271033">
                <a:tc vMerge="1">
                  <a:txBody>
                    <a:bodyPr/>
                    <a:lstStyle/>
                    <a:p>
                      <a:pPr algn="l" fontAlgn="t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52.1%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3587271054"/>
                  </a:ext>
                </a:extLst>
              </a:tr>
              <a:tr h="95999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complication during birth</a:t>
                      </a:r>
                      <a:r>
                        <a:rPr lang="en-US" sz="10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de-DE" sz="1000" b="0" i="0" u="none" strike="noStrike" baseline="30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69.1%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87999219"/>
                  </a:ext>
                </a:extLst>
              </a:tr>
              <a:tr h="176319">
                <a:tc vMerge="1">
                  <a:txBody>
                    <a:bodyPr/>
                    <a:lstStyle/>
                    <a:p>
                      <a:pPr algn="l" fontAlgn="t"/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739" marR="7739" marT="773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30.9%</a:t>
                      </a:r>
                    </a:p>
                  </a:txBody>
                  <a:tcPr marL="7739" marR="7739" marT="7739" marB="0" anchor="ctr"/>
                </a:tc>
                <a:extLst>
                  <a:ext uri="{0D108BD9-81ED-4DB2-BD59-A6C34878D82A}">
                    <a16:rowId xmlns:a16="http://schemas.microsoft.com/office/drawing/2014/main" val="2537279241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902E59D1-F230-481D-B671-C32B03E7C3D7}"/>
              </a:ext>
            </a:extLst>
          </p:cNvPr>
          <p:cNvSpPr txBox="1"/>
          <p:nvPr/>
        </p:nvSpPr>
        <p:spPr>
          <a:xfrm>
            <a:off x="298277" y="288599"/>
            <a:ext cx="529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2</a:t>
            </a:r>
          </a:p>
        </p:txBody>
      </p:sp>
    </p:spTree>
    <p:extLst>
      <p:ext uri="{BB962C8B-B14F-4D97-AF65-F5344CB8AC3E}">
        <p14:creationId xmlns:p14="http://schemas.microsoft.com/office/powerpoint/2010/main" val="3865866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309</Words>
  <Application>Microsoft Office PowerPoint</Application>
  <PresentationFormat>A4-Papier (210 x 297 mm)</PresentationFormat>
  <Paragraphs>195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Catharina Dornieden</dc:creator>
  <cp:lastModifiedBy>Catharina Dornieden</cp:lastModifiedBy>
  <cp:revision>402</cp:revision>
  <dcterms:created xsi:type="dcterms:W3CDTF">2021-01-15T22:32:37Z</dcterms:created>
  <dcterms:modified xsi:type="dcterms:W3CDTF">2021-11-22T09:50:47Z</dcterms:modified>
</cp:coreProperties>
</file>