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3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arina Dornieden" initials="CD" lastIdx="2" clrIdx="0">
    <p:extLst>
      <p:ext uri="{19B8F6BF-5375-455C-9EA6-DF929625EA0E}">
        <p15:presenceInfo xmlns:p15="http://schemas.microsoft.com/office/powerpoint/2012/main" userId="cfa597d53115c4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3537" autoAdjust="0"/>
  </p:normalViewPr>
  <p:slideViewPr>
    <p:cSldViewPr snapToGrid="0">
      <p:cViewPr varScale="1">
        <p:scale>
          <a:sx n="73" d="100"/>
          <a:sy n="73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7689-2090-4361-9449-E7177517FC60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10A32-0872-4BBD-B41B-DB6125E4AB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59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499"/>
            </a:lvl2pPr>
            <a:lvl3pPr marL="685771" indent="0" algn="ctr">
              <a:buNone/>
              <a:defRPr sz="1351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200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2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20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7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13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499" b="1"/>
            </a:lvl2pPr>
            <a:lvl3pPr marL="685771" indent="0">
              <a:buNone/>
              <a:defRPr sz="1351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200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9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30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86" indent="0">
              <a:buNone/>
              <a:defRPr sz="2100"/>
            </a:lvl2pPr>
            <a:lvl3pPr marL="685771" indent="0">
              <a:buNone/>
              <a:defRPr sz="1800"/>
            </a:lvl3pPr>
            <a:lvl4pPr marL="1028657" indent="0">
              <a:buNone/>
              <a:defRPr sz="1499"/>
            </a:lvl4pPr>
            <a:lvl5pPr marL="1371543" indent="0">
              <a:buNone/>
              <a:defRPr sz="1499"/>
            </a:lvl5pPr>
            <a:lvl6pPr marL="1714428" indent="0">
              <a:buNone/>
              <a:defRPr sz="1499"/>
            </a:lvl6pPr>
            <a:lvl7pPr marL="2057314" indent="0">
              <a:buNone/>
              <a:defRPr sz="1499"/>
            </a:lvl7pPr>
            <a:lvl8pPr marL="2400200" indent="0">
              <a:buNone/>
              <a:defRPr sz="1499"/>
            </a:lvl8pPr>
            <a:lvl9pPr marL="2743085" indent="0">
              <a:buNone/>
              <a:defRPr sz="149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1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200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6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3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7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D37FE-D28E-4A85-BC01-C7139EAE461B}" type="datetimeFigureOut">
              <a:rPr lang="de-DE" smtClean="0"/>
              <a:t>22.11.2021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C921-B6DB-4E9D-BF35-E4E762F31E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6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1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1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0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7B762BC-4749-4D58-9617-B4BFE70A44D5}"/>
              </a:ext>
            </a:extLst>
          </p:cNvPr>
          <p:cNvSpPr txBox="1"/>
          <p:nvPr/>
        </p:nvSpPr>
        <p:spPr>
          <a:xfrm>
            <a:off x="514351" y="456644"/>
            <a:ext cx="3218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3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56E9280B-CFE5-4517-937D-C4E465191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431086"/>
              </p:ext>
            </p:extLst>
          </p:nvPr>
        </p:nvGraphicFramePr>
        <p:xfrm>
          <a:off x="471487" y="976742"/>
          <a:ext cx="5915027" cy="7365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4872">
                  <a:extLst>
                    <a:ext uri="{9D8B030D-6E8A-4147-A177-3AD203B41FA5}">
                      <a16:colId xmlns:a16="http://schemas.microsoft.com/office/drawing/2014/main" val="3624808191"/>
                    </a:ext>
                  </a:extLst>
                </a:gridCol>
                <a:gridCol w="896031">
                  <a:extLst>
                    <a:ext uri="{9D8B030D-6E8A-4147-A177-3AD203B41FA5}">
                      <a16:colId xmlns:a16="http://schemas.microsoft.com/office/drawing/2014/main" val="3623719058"/>
                    </a:ext>
                  </a:extLst>
                </a:gridCol>
                <a:gridCol w="896031">
                  <a:extLst>
                    <a:ext uri="{9D8B030D-6E8A-4147-A177-3AD203B41FA5}">
                      <a16:colId xmlns:a16="http://schemas.microsoft.com/office/drawing/2014/main" val="3028969073"/>
                    </a:ext>
                  </a:extLst>
                </a:gridCol>
                <a:gridCol w="896031">
                  <a:extLst>
                    <a:ext uri="{9D8B030D-6E8A-4147-A177-3AD203B41FA5}">
                      <a16:colId xmlns:a16="http://schemas.microsoft.com/office/drawing/2014/main" val="3380814164"/>
                    </a:ext>
                  </a:extLst>
                </a:gridCol>
                <a:gridCol w="896031">
                  <a:extLst>
                    <a:ext uri="{9D8B030D-6E8A-4147-A177-3AD203B41FA5}">
                      <a16:colId xmlns:a16="http://schemas.microsoft.com/office/drawing/2014/main" val="556877097"/>
                    </a:ext>
                  </a:extLst>
                </a:gridCol>
                <a:gridCol w="896031">
                  <a:extLst>
                    <a:ext uri="{9D8B030D-6E8A-4147-A177-3AD203B41FA5}">
                      <a16:colId xmlns:a16="http://schemas.microsoft.com/office/drawing/2014/main" val="19952837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T1</a:t>
                      </a:r>
                    </a:p>
                  </a:txBody>
                  <a:tcPr marL="9242" marR="9242" marT="9242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T2</a:t>
                      </a:r>
                    </a:p>
                  </a:txBody>
                  <a:tcPr marL="9242" marR="9242" marT="9242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167771448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median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Interquartile</a:t>
                      </a:r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latin typeface="+mn-lt"/>
                        </a:rPr>
                        <a:t>range</a:t>
                      </a:r>
                      <a:endParaRPr lang="de-DE" sz="10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median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Interquartile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range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(</a:t>
                      </a:r>
                      <a:r>
                        <a:rPr lang="de-DE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Wilcoxon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191810949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Stress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caused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by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insecurity</a:t>
                      </a: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49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11.00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8.00-17.00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11.00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9.00-17.00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0.196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9894280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en-US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Stress caused by being overwhelmed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49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11.00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9.00-17.00</a:t>
                      </a: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12.00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10.00-17.00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0.972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36988194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Stress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caused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by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loss</a:t>
                      </a: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49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7.00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7.00-10.00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7.00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7.00-10.00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0.663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39044019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en-US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load of stress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147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30.50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24.00-42.00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32.00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26.00-43.00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0.615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561691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Stress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symptoms</a:t>
                      </a: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52 </a:t>
                      </a:r>
                      <a:r>
                        <a:rPr lang="de-DE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19.00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15.00-23.00</a:t>
                      </a: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+mn-lt"/>
                        </a:rPr>
                        <a:t>19.00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16.50-24.00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0.484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11874579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Positive Coping</a:t>
                      </a: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16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11.50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10.00-13.00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11.00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10.00-13.00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0.624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327256279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Active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coping</a:t>
                      </a: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16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12.00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10.00-13.00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12.00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11.00-14.00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0.016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34065162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Coping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by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support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16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l" fontAlgn="t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15.00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14.00-16.00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15.00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13.00-16.00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0.388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22579891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en-US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Coping by believing in God or powers that be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16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l" fontAlgn="t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>
                          <a:effectLst/>
                          <a:latin typeface="+mn-lt"/>
                        </a:rPr>
                        <a:t>7.00</a:t>
                      </a:r>
                      <a:endParaRPr lang="de-DE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6.00-10.00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8.00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6.00-10.00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0.235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24252137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t"/>
                      <a:endParaRPr lang="en-US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Coping by drinking alcohol and/or smoking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(total score: 16 </a:t>
                      </a:r>
                      <a:r>
                        <a:rPr lang="de-DE" sz="10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points</a:t>
                      </a:r>
                      <a:r>
                        <a:rPr lang="de-DE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685771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4.00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4.00-6.50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4.00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+mn-lt"/>
                        </a:rPr>
                        <a:t>4.00-6.00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242" marR="9242" marT="924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0.311</a:t>
                      </a: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2888851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800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178</Words>
  <Application>Microsoft Office PowerPoint</Application>
  <PresentationFormat>A4-Papier (210 x 297 mm)</PresentationFormat>
  <Paragraphs>89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Catharina Dornieden</dc:creator>
  <cp:lastModifiedBy>Catharina Dornieden</cp:lastModifiedBy>
  <cp:revision>403</cp:revision>
  <dcterms:created xsi:type="dcterms:W3CDTF">2021-01-15T22:32:37Z</dcterms:created>
  <dcterms:modified xsi:type="dcterms:W3CDTF">2021-11-22T10:09:25Z</dcterms:modified>
</cp:coreProperties>
</file>