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22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arina Dornieden" initials="CD" lastIdx="2" clrIdx="0">
    <p:extLst>
      <p:ext uri="{19B8F6BF-5375-455C-9EA6-DF929625EA0E}">
        <p15:presenceInfo xmlns:p15="http://schemas.microsoft.com/office/powerpoint/2012/main" userId="cfa597d53115c4e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3537" autoAdjust="0"/>
  </p:normalViewPr>
  <p:slideViewPr>
    <p:cSldViewPr snapToGrid="0">
      <p:cViewPr varScale="1">
        <p:scale>
          <a:sx n="73" d="100"/>
          <a:sy n="73" d="100"/>
        </p:scale>
        <p:origin x="8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77689-2090-4361-9449-E7177517FC60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10A32-0872-4BBD-B41B-DB6125E4AB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59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49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6" indent="0" algn="ctr">
              <a:buNone/>
              <a:defRPr sz="1499"/>
            </a:lvl2pPr>
            <a:lvl3pPr marL="685771" indent="0" algn="ctr">
              <a:buNone/>
              <a:defRPr sz="1351"/>
            </a:lvl3pPr>
            <a:lvl4pPr marL="1028657" indent="0" algn="ctr">
              <a:buNone/>
              <a:defRPr sz="1200"/>
            </a:lvl4pPr>
            <a:lvl5pPr marL="1371543" indent="0" algn="ctr">
              <a:buNone/>
              <a:defRPr sz="1200"/>
            </a:lvl5pPr>
            <a:lvl6pPr marL="1714428" indent="0" algn="ctr">
              <a:buNone/>
              <a:defRPr sz="1200"/>
            </a:lvl6pPr>
            <a:lvl7pPr marL="2057314" indent="0" algn="ctr">
              <a:buNone/>
              <a:defRPr sz="1200"/>
            </a:lvl7pPr>
            <a:lvl8pPr marL="2400200" indent="0" algn="ctr">
              <a:buNone/>
              <a:defRPr sz="1200"/>
            </a:lvl8pPr>
            <a:lvl9pPr marL="2743085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52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208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</p:spPr>
        <p:txBody>
          <a:bodyPr anchor="b"/>
          <a:lstStyle>
            <a:lvl1pPr>
              <a:defRPr sz="449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86" indent="0">
              <a:buNone/>
              <a:defRPr sz="1499">
                <a:solidFill>
                  <a:schemeClr val="tx1">
                    <a:tint val="75000"/>
                  </a:schemeClr>
                </a:solidFill>
              </a:defRPr>
            </a:lvl2pPr>
            <a:lvl3pPr marL="68577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13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499" b="1"/>
            </a:lvl2pPr>
            <a:lvl3pPr marL="685771" indent="0">
              <a:buNone/>
              <a:defRPr sz="1351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200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499" b="1"/>
            </a:lvl2pPr>
            <a:lvl3pPr marL="685771" indent="0">
              <a:buNone/>
              <a:defRPr sz="1351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200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92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01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166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</p:spPr>
        <p:txBody>
          <a:bodyPr/>
          <a:lstStyle>
            <a:lvl1pPr>
              <a:defRPr sz="2401"/>
            </a:lvl1pPr>
            <a:lvl2pPr>
              <a:defRPr sz="2100"/>
            </a:lvl2pPr>
            <a:lvl3pPr>
              <a:defRPr sz="1800"/>
            </a:lvl3pPr>
            <a:lvl4pPr>
              <a:defRPr sz="1499"/>
            </a:lvl4pPr>
            <a:lvl5pPr>
              <a:defRPr sz="1499"/>
            </a:lvl5pPr>
            <a:lvl6pPr>
              <a:defRPr sz="1499"/>
            </a:lvl6pPr>
            <a:lvl7pPr>
              <a:defRPr sz="1499"/>
            </a:lvl7pPr>
            <a:lvl8pPr>
              <a:defRPr sz="1499"/>
            </a:lvl8pPr>
            <a:lvl9pPr>
              <a:defRPr sz="1499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1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200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130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</p:spPr>
        <p:txBody>
          <a:bodyPr anchor="t"/>
          <a:lstStyle>
            <a:lvl1pPr marL="0" indent="0">
              <a:buNone/>
              <a:defRPr sz="2401"/>
            </a:lvl1pPr>
            <a:lvl2pPr marL="342886" indent="0">
              <a:buNone/>
              <a:defRPr sz="2100"/>
            </a:lvl2pPr>
            <a:lvl3pPr marL="685771" indent="0">
              <a:buNone/>
              <a:defRPr sz="1800"/>
            </a:lvl3pPr>
            <a:lvl4pPr marL="1028657" indent="0">
              <a:buNone/>
              <a:defRPr sz="1499"/>
            </a:lvl4pPr>
            <a:lvl5pPr marL="1371543" indent="0">
              <a:buNone/>
              <a:defRPr sz="1499"/>
            </a:lvl5pPr>
            <a:lvl6pPr marL="1714428" indent="0">
              <a:buNone/>
              <a:defRPr sz="1499"/>
            </a:lvl6pPr>
            <a:lvl7pPr marL="2057314" indent="0">
              <a:buNone/>
              <a:defRPr sz="1499"/>
            </a:lvl7pPr>
            <a:lvl8pPr marL="2400200" indent="0">
              <a:buNone/>
              <a:defRPr sz="1499"/>
            </a:lvl8pPr>
            <a:lvl9pPr marL="2743085" indent="0">
              <a:buNone/>
              <a:defRPr sz="1499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1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200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68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5366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76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77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71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3" indent="-171443" algn="l" defTabSz="68577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9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4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0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6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1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57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3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28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71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7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3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28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4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0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85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7B762BC-4749-4D58-9617-B4BFE70A44D5}"/>
              </a:ext>
            </a:extLst>
          </p:cNvPr>
          <p:cNvSpPr txBox="1"/>
          <p:nvPr/>
        </p:nvSpPr>
        <p:spPr>
          <a:xfrm>
            <a:off x="514350" y="456643"/>
            <a:ext cx="5292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Table 1</a:t>
            </a:r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AC7D2AE4-4237-4B0D-8DD9-C43106CB43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881139"/>
              </p:ext>
            </p:extLst>
          </p:nvPr>
        </p:nvGraphicFramePr>
        <p:xfrm>
          <a:off x="514350" y="952577"/>
          <a:ext cx="5714999" cy="33105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9150">
                  <a:extLst>
                    <a:ext uri="{9D8B030D-6E8A-4147-A177-3AD203B41FA5}">
                      <a16:colId xmlns:a16="http://schemas.microsoft.com/office/drawing/2014/main" val="1524495742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86772049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759751450"/>
                    </a:ext>
                  </a:extLst>
                </a:gridCol>
                <a:gridCol w="704849">
                  <a:extLst>
                    <a:ext uri="{9D8B030D-6E8A-4147-A177-3AD203B41FA5}">
                      <a16:colId xmlns:a16="http://schemas.microsoft.com/office/drawing/2014/main" val="3979938914"/>
                    </a:ext>
                  </a:extLst>
                </a:gridCol>
              </a:tblGrid>
              <a:tr h="236074"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u="none" strike="noStrike" dirty="0">
                          <a:effectLst/>
                        </a:rPr>
                        <a:t> T1</a:t>
                      </a:r>
                      <a:endParaRPr lang="de-DE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median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interquartile</a:t>
                      </a:r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e-DE" sz="9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range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70954645"/>
                  </a:ext>
                </a:extLst>
              </a:tr>
              <a:tr h="236074"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concern </a:t>
                      </a:r>
                    </a:p>
                    <a:p>
                      <a:pPr algn="ctr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scale</a:t>
                      </a:r>
                      <a:endParaRPr lang="en-US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Are/were you concerned about infecting yourself with the novel Coronavirus?</a:t>
                      </a:r>
                      <a:endParaRPr lang="de-DE" sz="9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2.0-3.0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2015307"/>
                  </a:ext>
                </a:extLst>
              </a:tr>
              <a:tr h="236074">
                <a:tc vMerge="1">
                  <a:txBody>
                    <a:bodyPr/>
                    <a:lstStyle/>
                    <a:p>
                      <a:pPr algn="l" fontAlgn="t"/>
                      <a:endParaRPr lang="en-US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Are/were you concerned that your unborn baby might get infected during pregnancy?</a:t>
                      </a:r>
                      <a:endParaRPr lang="de-DE" sz="9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2.0-3.0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4229876"/>
                  </a:ext>
                </a:extLst>
              </a:tr>
              <a:tr h="236074">
                <a:tc vMerge="1">
                  <a:txBody>
                    <a:bodyPr/>
                    <a:lstStyle/>
                    <a:p>
                      <a:pPr algn="l" fontAlgn="t"/>
                      <a:endParaRPr lang="en-US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Are/were you concerned that your </a:t>
                      </a:r>
                      <a:r>
                        <a:rPr lang="en-GB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newborn</a:t>
                      </a:r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baby might be infected with the novel Coronavirus by you?</a:t>
                      </a:r>
                      <a:endParaRPr lang="de-DE" sz="9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1.0-3.0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936864"/>
                  </a:ext>
                </a:extLst>
              </a:tr>
              <a:tr h="236074">
                <a:tc vMerge="1">
                  <a:txBody>
                    <a:bodyPr/>
                    <a:lstStyle/>
                    <a:p>
                      <a:pPr algn="l" fontAlgn="t"/>
                      <a:endParaRPr lang="en-US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Are/were you concerned that your </a:t>
                      </a:r>
                      <a:r>
                        <a:rPr lang="en-GB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newborn</a:t>
                      </a:r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baby might be infected with the novel Coronavirus by others?</a:t>
                      </a:r>
                      <a:endParaRPr lang="de-DE" sz="9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2.0-3.0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5476257"/>
                  </a:ext>
                </a:extLst>
              </a:tr>
              <a:tr h="236074"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concern over </a:t>
                      </a:r>
                    </a:p>
                    <a:p>
                      <a:pPr algn="ctr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 scale</a:t>
                      </a:r>
                      <a:endParaRPr lang="en-US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Are/were you concerned about being infected when the first European </a:t>
                      </a:r>
                    </a:p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patient was reported?</a:t>
                      </a:r>
                      <a:endParaRPr lang="de-DE" sz="9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1.0-2.0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4022444"/>
                  </a:ext>
                </a:extLst>
              </a:tr>
              <a:tr h="236074">
                <a:tc vMerge="1">
                  <a:txBody>
                    <a:bodyPr/>
                    <a:lstStyle/>
                    <a:p>
                      <a:pPr algn="l" fontAlgn="t"/>
                      <a:endParaRPr lang="en-US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Were you concerned about being infected when the first European patient </a:t>
                      </a:r>
                    </a:p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died? </a:t>
                      </a:r>
                      <a:endParaRPr lang="de-DE" sz="9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1.0-2.0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7475280"/>
                  </a:ext>
                </a:extLst>
              </a:tr>
              <a:tr h="236074">
                <a:tc vMerge="1">
                  <a:txBody>
                    <a:bodyPr/>
                    <a:lstStyle/>
                    <a:p>
                      <a:pPr algn="l" fontAlgn="t"/>
                      <a:endParaRPr lang="en-US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 Were you concerned about getting infected when the number of infected </a:t>
                      </a:r>
                    </a:p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people increased?</a:t>
                      </a:r>
                      <a:endParaRPr lang="de-DE" sz="9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2.0-3.0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8692263"/>
                  </a:ext>
                </a:extLst>
              </a:tr>
              <a:tr h="236074">
                <a:tc vMerge="1">
                  <a:txBody>
                    <a:bodyPr/>
                    <a:lstStyle/>
                    <a:p>
                      <a:pPr algn="l" fontAlgn="t"/>
                      <a:endParaRPr lang="en-US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 Were you concerned about being infected when the exit restrictions </a:t>
                      </a:r>
                    </a:p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(lockdown) went into effect?</a:t>
                      </a:r>
                      <a:endParaRPr lang="de-DE" sz="9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2.0-3.0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03380324"/>
                  </a:ext>
                </a:extLst>
              </a:tr>
              <a:tr h="236074"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impairment </a:t>
                      </a:r>
                    </a:p>
                    <a:p>
                      <a:pPr algn="ctr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scale</a:t>
                      </a:r>
                      <a:endParaRPr lang="en-US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 How badly is your quality of life affected by the COVID-19 pandemic?</a:t>
                      </a:r>
                      <a:endParaRPr lang="de-DE" sz="9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2.0-4.0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4576408"/>
                  </a:ext>
                </a:extLst>
              </a:tr>
              <a:tr h="236074">
                <a:tc vMerge="1">
                  <a:txBody>
                    <a:bodyPr/>
                    <a:lstStyle/>
                    <a:p>
                      <a:pPr algn="l" fontAlgn="t"/>
                      <a:endParaRPr lang="en-US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 How severely is the course of pregnancy affected by the COVID-19 </a:t>
                      </a:r>
                    </a:p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pandemic?</a:t>
                      </a:r>
                      <a:endParaRPr lang="de-DE" sz="9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2.0-4.0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0563764"/>
                  </a:ext>
                </a:extLst>
              </a:tr>
              <a:tr h="236074">
                <a:tc vMerge="1">
                  <a:txBody>
                    <a:bodyPr/>
                    <a:lstStyle/>
                    <a:p>
                      <a:pPr algn="l" fontAlgn="t"/>
                      <a:endParaRPr lang="en-US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 How badly is the birth of your baby affected by the COVID-19 pandemic?</a:t>
                      </a:r>
                      <a:endParaRPr lang="de-DE" sz="9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2.0-4.0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29894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232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230</Words>
  <Application>Microsoft Office PowerPoint</Application>
  <PresentationFormat>A4-Papier (210 x 297 mm)</PresentationFormat>
  <Paragraphs>48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Catharina Dornieden</dc:creator>
  <cp:lastModifiedBy>Catharina Dornieden</cp:lastModifiedBy>
  <cp:revision>402</cp:revision>
  <dcterms:created xsi:type="dcterms:W3CDTF">2021-01-15T22:32:37Z</dcterms:created>
  <dcterms:modified xsi:type="dcterms:W3CDTF">2021-11-22T09:48:33Z</dcterms:modified>
</cp:coreProperties>
</file>